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coteuve.eleconomista.es/programas/noticias/11381306/09/21/La-desastrosa-grafica-de-Espejo-publico-sobre-la-subida-del-precio-de-la-luz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/>
              <a:t>MALA </a:t>
            </a:r>
            <a:r>
              <a:rPr lang="es-ES" dirty="0"/>
              <a:t>PRÁCTICA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D9D6-A82F-4AE7-BF52-FC0D59F4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4117"/>
          </a:xfrm>
        </p:spPr>
        <p:txBody>
          <a:bodyPr>
            <a:normAutofit fontScale="90000"/>
          </a:bodyPr>
          <a:lstStyle/>
          <a:p>
            <a:r>
              <a:rPr lang="es-ES" dirty="0"/>
              <a:t>Rediseño – Antes vs Ahora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9CE92A-8B94-4FC0-A11E-96C9DD5D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434" y="1804243"/>
            <a:ext cx="5558894" cy="4051965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40201E01-C1E3-41A4-93A8-D3DF70DB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5" y="2367682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2FF84-B8D5-4C62-A9F0-7BF201A3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Datos sobre la visualización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21F7CD-6A2A-4A0E-832E-EF5DA4A7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70" y="1794799"/>
            <a:ext cx="6514459" cy="381882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803EE5-B1EF-4FBE-A0D5-37005DB6F284}"/>
              </a:ext>
            </a:extLst>
          </p:cNvPr>
          <p:cNvSpPr txBox="1"/>
          <p:nvPr/>
        </p:nvSpPr>
        <p:spPr>
          <a:xfrm>
            <a:off x="2737898" y="5578102"/>
            <a:ext cx="66153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https://ecoteuve.eleconomista.es/programas/noticias/11381306/09/21/La-desastrosa-grafica-de-Espejo-publico-sobre-la-subida-del-precio-de-la-luz.html</a:t>
            </a:r>
          </a:p>
        </p:txBody>
      </p:sp>
    </p:spTree>
    <p:extLst>
      <p:ext uri="{BB962C8B-B14F-4D97-AF65-F5344CB8AC3E}">
        <p14:creationId xmlns:p14="http://schemas.microsoft.com/office/powerpoint/2010/main" val="417541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FC05-8B72-4976-966C-4406DB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Datos sobre la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C6CAA-E8E0-40DF-B232-BF15ABD4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7624"/>
            <a:ext cx="9601200" cy="4499776"/>
          </a:xfrm>
        </p:spPr>
        <p:txBody>
          <a:bodyPr/>
          <a:lstStyle/>
          <a:p>
            <a:r>
              <a:rPr lang="es-ES" dirty="0"/>
              <a:t>Esta visualización su </a:t>
            </a:r>
            <a:r>
              <a:rPr lang="es-ES" b="1" dirty="0"/>
              <a:t>nombre</a:t>
            </a:r>
            <a:r>
              <a:rPr lang="es-ES" dirty="0"/>
              <a:t> es “</a:t>
            </a:r>
            <a:r>
              <a:rPr lang="es-ES" b="1" dirty="0"/>
              <a:t>Precio de la luz</a:t>
            </a:r>
            <a:r>
              <a:rPr lang="es-ES" dirty="0"/>
              <a:t>”, y hace referencia a la evolución del precio de la luz del 31 de agosto del 2021 al 6 de septiembre del 2021.</a:t>
            </a:r>
          </a:p>
          <a:p>
            <a:r>
              <a:rPr lang="es-ES" dirty="0"/>
              <a:t>Fue </a:t>
            </a:r>
            <a:r>
              <a:rPr lang="es-ES" b="1" dirty="0"/>
              <a:t>usada</a:t>
            </a:r>
            <a:r>
              <a:rPr lang="es-ES" dirty="0"/>
              <a:t> en el programa “</a:t>
            </a:r>
            <a:r>
              <a:rPr lang="es-ES" b="1" dirty="0"/>
              <a:t>Espejo público</a:t>
            </a:r>
            <a:r>
              <a:rPr lang="es-ES" dirty="0"/>
              <a:t>” presentado por Susanna </a:t>
            </a:r>
            <a:r>
              <a:rPr lang="es-ES" dirty="0" err="1"/>
              <a:t>Griso</a:t>
            </a:r>
            <a:r>
              <a:rPr lang="es-ES" dirty="0"/>
              <a:t>, dicho programa fue emitido el </a:t>
            </a:r>
            <a:r>
              <a:rPr lang="es-ES" b="1" dirty="0"/>
              <a:t>6 de septiembre del 2021 </a:t>
            </a:r>
            <a:r>
              <a:rPr lang="es-ES" dirty="0"/>
              <a:t>en la cadena </a:t>
            </a:r>
            <a:r>
              <a:rPr lang="es-ES" b="1" dirty="0"/>
              <a:t>Antena3</a:t>
            </a:r>
            <a:r>
              <a:rPr lang="es-ES" dirty="0"/>
              <a:t>.</a:t>
            </a:r>
          </a:p>
          <a:p>
            <a:r>
              <a:rPr lang="es-ES" dirty="0"/>
              <a:t>La imagen tomada para esta práctica no es un </a:t>
            </a:r>
            <a:r>
              <a:rPr lang="es-ES" i="1" dirty="0" err="1"/>
              <a:t>screenshot</a:t>
            </a:r>
            <a:r>
              <a:rPr lang="es-ES" dirty="0"/>
              <a:t> directo del programa, sino que se ha obtenido dicha imagen a partir de una noticia de </a:t>
            </a:r>
            <a:r>
              <a:rPr lang="es-ES" i="1" dirty="0"/>
              <a:t>ecoteuve.es</a:t>
            </a:r>
            <a:r>
              <a:rPr lang="es-ES" dirty="0"/>
              <a:t>, cuyo </a:t>
            </a:r>
            <a:r>
              <a:rPr lang="es-ES" b="1" dirty="0"/>
              <a:t>enlace</a:t>
            </a:r>
            <a:r>
              <a:rPr lang="es-ES" dirty="0"/>
              <a:t> es el siguiente:</a:t>
            </a:r>
          </a:p>
          <a:p>
            <a:pPr lvl="1"/>
            <a:r>
              <a:rPr lang="es-ES" dirty="0">
                <a:hlinkClick r:id="rId2"/>
              </a:rPr>
              <a:t>https://ecoteuve.eleconomista.es/programas/noticias/11381306/09/21/La-desastrosa-grafica-de-Espejo-publico-sobre-la-subida-del-precio-de-la-luz.html</a:t>
            </a:r>
            <a:endParaRPr lang="es-ES" dirty="0"/>
          </a:p>
          <a:p>
            <a:r>
              <a:rPr lang="es-ES" dirty="0"/>
              <a:t>Si se quiere acceder al programa hay que registrarse en </a:t>
            </a:r>
            <a:r>
              <a:rPr lang="es-ES" i="1" dirty="0"/>
              <a:t>Atresmedia </a:t>
            </a:r>
            <a:r>
              <a:rPr lang="es-ES" dirty="0"/>
              <a:t>y hacerse </a:t>
            </a:r>
            <a:r>
              <a:rPr lang="es-ES" i="1" dirty="0"/>
              <a:t>premium</a:t>
            </a:r>
            <a:r>
              <a:rPr lang="es-ES" dirty="0"/>
              <a:t>, ya que de lo contrario no se puede acceder al visionado del mismo.</a:t>
            </a:r>
          </a:p>
        </p:txBody>
      </p:sp>
    </p:spTree>
    <p:extLst>
      <p:ext uri="{BB962C8B-B14F-4D97-AF65-F5344CB8AC3E}">
        <p14:creationId xmlns:p14="http://schemas.microsoft.com/office/powerpoint/2010/main" val="179308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13774-92F0-4282-A405-2061D6F1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3143"/>
          </a:xfrm>
        </p:spPr>
        <p:txBody>
          <a:bodyPr/>
          <a:lstStyle/>
          <a:p>
            <a:r>
              <a:rPr lang="es-ES" dirty="0"/>
              <a:t>Pregunta que pretende responder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A7439-4199-4D0D-9E72-3C60F677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943"/>
            <a:ext cx="9601200" cy="4388457"/>
          </a:xfrm>
        </p:spPr>
        <p:txBody>
          <a:bodyPr/>
          <a:lstStyle/>
          <a:p>
            <a:r>
              <a:rPr lang="es-ES" dirty="0"/>
              <a:t>Para ponernos en </a:t>
            </a:r>
            <a:r>
              <a:rPr lang="es-ES" b="1" dirty="0"/>
              <a:t>contexto</a:t>
            </a:r>
            <a:r>
              <a:rPr lang="es-ES" dirty="0"/>
              <a:t>, en los últimos meses ha habido cambios significativos en el precio de la luz en España, es decir, hace un año se paga a 30€/MWH, pero ahora está en torno a unos 140€/MWH. Esto se debe principalmente a dos motivos:</a:t>
            </a:r>
          </a:p>
          <a:p>
            <a:pPr lvl="1"/>
            <a:r>
              <a:rPr lang="es-ES" dirty="0"/>
              <a:t>Aumento en el precio de los derechos de emisión en CO2.</a:t>
            </a:r>
          </a:p>
          <a:p>
            <a:pPr lvl="1"/>
            <a:r>
              <a:rPr lang="es-ES" dirty="0"/>
              <a:t>Aumento en el precio del gas.</a:t>
            </a:r>
          </a:p>
          <a:p>
            <a:r>
              <a:rPr lang="es-ES" dirty="0"/>
              <a:t>La pregunta que busca responder esta visualización es, </a:t>
            </a:r>
            <a:r>
              <a:rPr lang="es-ES" b="1" dirty="0"/>
              <a:t>¿cómo ha evolucionado el precio de la luz en la última semana?</a:t>
            </a:r>
            <a:r>
              <a:rPr lang="es-ES" dirty="0"/>
              <a:t> O dicho de otra forma, </a:t>
            </a:r>
            <a:r>
              <a:rPr lang="es-ES" b="1" dirty="0"/>
              <a:t>¿cómo es la tendencia que sigue el precio de la luz?</a:t>
            </a:r>
          </a:p>
          <a:p>
            <a:r>
              <a:rPr lang="es-ES" dirty="0"/>
              <a:t>La pregunta que se busca responder es simple, pero tal y como veremos en el siguiente apartado no se ha resuelto de la mejor forma.</a:t>
            </a:r>
          </a:p>
        </p:txBody>
      </p:sp>
    </p:spTree>
    <p:extLst>
      <p:ext uri="{BB962C8B-B14F-4D97-AF65-F5344CB8AC3E}">
        <p14:creationId xmlns:p14="http://schemas.microsoft.com/office/powerpoint/2010/main" val="190523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0C481-13D2-45F8-B157-3D39A577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331C8-B900-49E3-AF23-955F8C6D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532" y="2171699"/>
            <a:ext cx="5584467" cy="4356321"/>
          </a:xfrm>
        </p:spPr>
        <p:txBody>
          <a:bodyPr/>
          <a:lstStyle/>
          <a:p>
            <a:r>
              <a:rPr lang="es-ES" dirty="0"/>
              <a:t>Al ser un gráfico estático no permite la interacción, no es negativo pero no nos permite extraer la información como queramos.</a:t>
            </a:r>
          </a:p>
          <a:p>
            <a:r>
              <a:rPr lang="es-ES" dirty="0"/>
              <a:t>No se cumple el principio de percepción.</a:t>
            </a:r>
          </a:p>
          <a:p>
            <a:r>
              <a:rPr lang="es-ES" dirty="0"/>
              <a:t>No se cumplen los aspectos estéticos. </a:t>
            </a:r>
          </a:p>
          <a:p>
            <a:r>
              <a:rPr lang="es-ES" dirty="0"/>
              <a:t>No se cumplen los objetivos de una buena visualización.</a:t>
            </a:r>
          </a:p>
          <a:p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ACADCEC6-018D-4FAE-8E94-04B03042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171701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3E25E-411B-4B76-B90A-1170B58B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A02F4-471B-4715-80A1-805116DD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26765" cy="358140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El principio de percepción</a:t>
            </a:r>
            <a:r>
              <a:rPr lang="es-ES" dirty="0"/>
              <a:t>, busca saber qué aspectos a nivel visual y cognitivo se deben respetar. Según Stephen </a:t>
            </a:r>
            <a:r>
              <a:rPr lang="es-ES" dirty="0" err="1"/>
              <a:t>Few</a:t>
            </a:r>
            <a:r>
              <a:rPr lang="es-ES" dirty="0"/>
              <a:t>, una buena visualización:</a:t>
            </a:r>
          </a:p>
          <a:p>
            <a:pPr lvl="1"/>
            <a:r>
              <a:rPr lang="es-ES" i="0" dirty="0"/>
              <a:t>Permite comparar unos valores con otros y también comparar cantidades. </a:t>
            </a:r>
          </a:p>
          <a:p>
            <a:pPr lvl="1"/>
            <a:r>
              <a:rPr lang="es-ES" i="0" dirty="0"/>
              <a:t>Representa las cantidades de forma precisa. No se re</a:t>
            </a:r>
          </a:p>
          <a:p>
            <a:pPr lvl="1"/>
            <a:r>
              <a:rPr lang="es-ES" i="0" dirty="0"/>
              <a:t>Hay un orden, según las cantidades/grupos identificar máximo y mínimos.</a:t>
            </a:r>
          </a:p>
          <a:p>
            <a:pPr lvl="1"/>
            <a:r>
              <a:rPr lang="es-ES" i="0" dirty="0"/>
              <a:t>Deja claro el cómo debe usarse la visualización y cuáles son sus objetivos.</a:t>
            </a:r>
          </a:p>
          <a:p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239C7A2-CBC4-4A00-975D-251505DF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65" y="2286000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6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9EFA-9B25-4075-A654-F950C534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BCB0B-1B70-4424-A06E-2A903729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56" y="2171700"/>
            <a:ext cx="5076908" cy="3581400"/>
          </a:xfrm>
        </p:spPr>
        <p:txBody>
          <a:bodyPr/>
          <a:lstStyle/>
          <a:p>
            <a:r>
              <a:rPr lang="es-ES" dirty="0"/>
              <a:t>Respecto a los aspectos estéticos:</a:t>
            </a:r>
          </a:p>
          <a:p>
            <a:pPr lvl="1"/>
            <a:r>
              <a:rPr lang="es-ES" i="0" dirty="0"/>
              <a:t>Utilidad, busca que la visualización sea </a:t>
            </a:r>
            <a:r>
              <a:rPr lang="es-ES" b="1" i="0" dirty="0"/>
              <a:t>efectiva </a:t>
            </a:r>
            <a:r>
              <a:rPr lang="es-ES" i="0" dirty="0"/>
              <a:t>(aporte de información y tareas a ejecutar) y </a:t>
            </a:r>
            <a:r>
              <a:rPr lang="es-ES" b="1" i="0" dirty="0"/>
              <a:t>eficiente </a:t>
            </a:r>
            <a:r>
              <a:rPr lang="es-ES" i="0" dirty="0"/>
              <a:t>(coste).</a:t>
            </a:r>
          </a:p>
          <a:p>
            <a:pPr lvl="1"/>
            <a:r>
              <a:rPr lang="es-ES" i="0" dirty="0"/>
              <a:t>Robustez, se centra en que la visualización sea resistente a errores.</a:t>
            </a:r>
          </a:p>
          <a:p>
            <a:pPr lvl="1"/>
            <a:r>
              <a:rPr lang="es-ES" i="0" dirty="0"/>
              <a:t>Atractividad, busca la belleza en la visualización.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E555723C-599A-459E-BB72-35371CD5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74073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0303-B6F0-4A77-8FDE-AD925F1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D8B30-4C51-48B1-86BA-AD6B1B0C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resumen, no se da una respuesta correcta a la pregunta “¿cómo evoluciona el precio de la luz?”, es decir, no se consigue comunicar de forma correcta el mensaje que se quiere transmitir.</a:t>
            </a:r>
          </a:p>
          <a:p>
            <a:r>
              <a:rPr lang="es-ES" i="0" dirty="0"/>
              <a:t>Por lo tanto, en el siguiente punto vamos a solucionar dichos problemas.</a:t>
            </a:r>
          </a:p>
        </p:txBody>
      </p:sp>
    </p:spTree>
    <p:extLst>
      <p:ext uri="{BB962C8B-B14F-4D97-AF65-F5344CB8AC3E}">
        <p14:creationId xmlns:p14="http://schemas.microsoft.com/office/powerpoint/2010/main" val="366930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65601-9787-4A08-B533-271852F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0019"/>
          </a:xfrm>
        </p:spPr>
        <p:txBody>
          <a:bodyPr>
            <a:normAutofit fontScale="90000"/>
          </a:bodyPr>
          <a:lstStyle/>
          <a:p>
            <a:r>
              <a:rPr lang="es-ES" dirty="0"/>
              <a:t>Rediseño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C4F0-E4CE-4C62-9F6C-3198E385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5819"/>
            <a:ext cx="9601200" cy="4531581"/>
          </a:xfrm>
        </p:spPr>
        <p:txBody>
          <a:bodyPr/>
          <a:lstStyle/>
          <a:p>
            <a:r>
              <a:rPr lang="es-ES" dirty="0"/>
              <a:t>Vamos a mejorar el diseño de esta visualización de la siguiente forma:</a:t>
            </a:r>
          </a:p>
          <a:p>
            <a:pPr lvl="1"/>
            <a:r>
              <a:rPr lang="es-ES" i="0" dirty="0"/>
              <a:t>Situamos cada punto de forma correcta y asociados al eje y, es decir, al precio por kilovatio hora.</a:t>
            </a:r>
          </a:p>
          <a:p>
            <a:pPr lvl="1"/>
            <a:r>
              <a:rPr lang="es-ES" i="0" dirty="0"/>
              <a:t>Añadimos las unidades al eje de la y (€/KWH).</a:t>
            </a:r>
          </a:p>
          <a:p>
            <a:pPr lvl="1"/>
            <a:r>
              <a:rPr lang="es-ES" i="0" dirty="0"/>
              <a:t>Escalamos de forma correcta el eje de la y para apreciar la diferencia.</a:t>
            </a:r>
          </a:p>
          <a:p>
            <a:pPr lvl="1"/>
            <a:r>
              <a:rPr lang="es-ES" i="0" dirty="0"/>
              <a:t>Eliminamos del eje de las x el mes de agosto y añadimos la unidad día.</a:t>
            </a:r>
          </a:p>
          <a:p>
            <a:pPr lvl="1"/>
            <a:r>
              <a:rPr lang="es-ES" i="0" dirty="0"/>
              <a:t>Añadimos los días 4 y 5 de septiembre al gráfico, con sus correspondientes valores.</a:t>
            </a:r>
          </a:p>
        </p:txBody>
      </p:sp>
    </p:spTree>
    <p:extLst>
      <p:ext uri="{BB962C8B-B14F-4D97-AF65-F5344CB8AC3E}">
        <p14:creationId xmlns:p14="http://schemas.microsoft.com/office/powerpoint/2010/main" val="22755088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752</TotalTime>
  <Words>705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MALA PRÁCTICA DE VISUALIZACIÓN DE DATOS</vt:lpstr>
      <vt:lpstr>Datos sobre la visualización</vt:lpstr>
      <vt:lpstr>Datos sobre la visualización</vt:lpstr>
      <vt:lpstr>Pregunta que pretende responder</vt:lpstr>
      <vt:lpstr>¿Por qué se considera una mala visualización?</vt:lpstr>
      <vt:lpstr>¿Por qué se considera una mala visualización?</vt:lpstr>
      <vt:lpstr>¿Por qué se considera una mala visualización?</vt:lpstr>
      <vt:lpstr>¿Por qué se considera una mala visualización?</vt:lpstr>
      <vt:lpstr>Rediseño</vt:lpstr>
      <vt:lpstr>Rediseño – Antes vs Ahora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95</cp:revision>
  <dcterms:created xsi:type="dcterms:W3CDTF">2021-10-14T13:21:57Z</dcterms:created>
  <dcterms:modified xsi:type="dcterms:W3CDTF">2021-10-15T18:19:45Z</dcterms:modified>
</cp:coreProperties>
</file>