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9" r:id="rId4"/>
    <p:sldId id="281" r:id="rId5"/>
    <p:sldId id="280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1" clrIdx="0">
    <p:extLst>
      <p:ext uri="{19B8F6BF-5375-455C-9EA6-DF929625EA0E}">
        <p15:presenceInfo xmlns:p15="http://schemas.microsoft.com/office/powerpoint/2012/main" userId="M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DF9C2-BA54-4435-9FD9-E8BD90A85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4" y="2435546"/>
            <a:ext cx="8361229" cy="2098226"/>
          </a:xfrm>
        </p:spPr>
        <p:txBody>
          <a:bodyPr/>
          <a:lstStyle/>
          <a:p>
            <a:r>
              <a:rPr lang="es-ES" dirty="0"/>
              <a:t>Técnicas DE VISUALIZACIÓN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52620D-8D80-46AC-98A8-BDF6CB9E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727556"/>
            <a:ext cx="6831673" cy="1086237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Máster Universitario de Ciencia de Datos</a:t>
            </a:r>
          </a:p>
          <a:p>
            <a:r>
              <a:rPr lang="es-ES" dirty="0" err="1"/>
              <a:t>Universitat</a:t>
            </a:r>
            <a:r>
              <a:rPr lang="es-ES" dirty="0"/>
              <a:t> Oberta de Catalunya</a:t>
            </a:r>
          </a:p>
          <a:p>
            <a:endParaRPr lang="es-ES" dirty="0"/>
          </a:p>
          <a:p>
            <a:r>
              <a:rPr lang="es-ES" dirty="0"/>
              <a:t>Mario Ubierna San Mamés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904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4DABF-1EB7-47D6-B449-C6454560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2412"/>
          </a:xfrm>
        </p:spPr>
        <p:txBody>
          <a:bodyPr>
            <a:normAutofit/>
          </a:bodyPr>
          <a:lstStyle/>
          <a:p>
            <a:r>
              <a:rPr lang="es-ES" dirty="0"/>
              <a:t>Gráfico de isotipo</a:t>
            </a:r>
            <a:br>
              <a:rPr lang="es-ES" dirty="0"/>
            </a:br>
            <a:r>
              <a:rPr lang="es-ES" sz="1600" i="1" dirty="0"/>
              <a:t>https://infogram.com/uso-de-internet-segun-el-nivel-de-estudios-1hxr4zx9x35ro6y?live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26EBB9-1967-4F29-8EA0-36433C4A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533" y="1733385"/>
            <a:ext cx="5448933" cy="48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274FF-01F0-4D29-8A42-39D7DF23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727"/>
          </a:xfrm>
        </p:spPr>
        <p:txBody>
          <a:bodyPr/>
          <a:lstStyle/>
          <a:p>
            <a:r>
              <a:rPr lang="es-ES" dirty="0"/>
              <a:t>Definición de la técnica de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72A16-4A4F-4A07-A19C-D109685A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3528"/>
            <a:ext cx="9601200" cy="842838"/>
          </a:xfrm>
        </p:spPr>
        <p:txBody>
          <a:bodyPr/>
          <a:lstStyle/>
          <a:p>
            <a:r>
              <a:rPr lang="es-ES" b="1" dirty="0"/>
              <a:t>Nombre</a:t>
            </a:r>
            <a:r>
              <a:rPr lang="es-ES" dirty="0"/>
              <a:t>: gráfico de isotipo.</a:t>
            </a:r>
          </a:p>
          <a:p>
            <a:r>
              <a:rPr lang="es-ES" b="1" dirty="0"/>
              <a:t>Origen</a:t>
            </a:r>
            <a:r>
              <a:rPr lang="es-ES" dirty="0"/>
              <a:t>: en la década de 1930 – Marie y Otto Neurath (marido y mujer):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F63C03E-4934-4385-B954-C602BBC1E148}"/>
              </a:ext>
            </a:extLst>
          </p:cNvPr>
          <p:cNvSpPr txBox="1">
            <a:spLocks/>
          </p:cNvSpPr>
          <p:nvPr/>
        </p:nvSpPr>
        <p:spPr>
          <a:xfrm>
            <a:off x="1371600" y="5750781"/>
            <a:ext cx="9601200" cy="84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Descripción</a:t>
            </a:r>
            <a:r>
              <a:rPr lang="es-ES" dirty="0"/>
              <a:t>: representa valores cuantitativos de una forma visual.</a:t>
            </a:r>
          </a:p>
          <a:p>
            <a:r>
              <a:rPr lang="es-ES" b="1" dirty="0"/>
              <a:t>Ejemplos</a:t>
            </a:r>
            <a:r>
              <a:rPr lang="es-ES" dirty="0"/>
              <a:t>: análisis de la población mundial, de los animales…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BB0037-1F03-4513-8E69-8B472A928FBE}"/>
              </a:ext>
            </a:extLst>
          </p:cNvPr>
          <p:cNvSpPr txBox="1"/>
          <p:nvPr/>
        </p:nvSpPr>
        <p:spPr>
          <a:xfrm>
            <a:off x="3549448" y="5388318"/>
            <a:ext cx="4834393" cy="251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i="1" dirty="0"/>
              <a:t>https://www.themarginalian.org/2011/03/08/the-transformer-isotype/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50950E-0C10-47CB-A3A6-837EE94F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06" y="2311125"/>
            <a:ext cx="4704009" cy="309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1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274FF-01F0-4D29-8A42-39D7DF23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727"/>
          </a:xfrm>
        </p:spPr>
        <p:txBody>
          <a:bodyPr/>
          <a:lstStyle/>
          <a:p>
            <a:r>
              <a:rPr lang="es-ES" dirty="0"/>
              <a:t>Definición de la técnica de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72A16-4A4F-4A07-A19C-D109685A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2310"/>
            <a:ext cx="9601200" cy="3339547"/>
          </a:xfrm>
        </p:spPr>
        <p:txBody>
          <a:bodyPr/>
          <a:lstStyle/>
          <a:p>
            <a:r>
              <a:rPr lang="es-ES" b="1" dirty="0"/>
              <a:t>Tipo de datos que representa</a:t>
            </a:r>
            <a:r>
              <a:rPr lang="es-ES" dirty="0"/>
              <a:t>: datos cuantitativos, donde cada pictograma representa un valor.</a:t>
            </a:r>
          </a:p>
          <a:p>
            <a:r>
              <a:rPr lang="es-ES" b="1" dirty="0"/>
              <a:t>Estructura de los datos</a:t>
            </a:r>
            <a:r>
              <a:rPr lang="es-ES" dirty="0"/>
              <a:t>: a nivel atómico un pictograma solo puede representar un valor.</a:t>
            </a:r>
          </a:p>
          <a:p>
            <a:r>
              <a:rPr lang="es-ES" b="1" dirty="0"/>
              <a:t>Limitación del juego de datos</a:t>
            </a:r>
            <a:r>
              <a:rPr lang="es-ES" dirty="0"/>
              <a:t>: sí que hay limitación, el juego de datos tiene que estar acotado (mínimo, máximo).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3135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5D6E1-9488-4C0E-A451-4F7F4DBA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1581"/>
          </a:xfrm>
        </p:spPr>
        <p:txBody>
          <a:bodyPr/>
          <a:lstStyle/>
          <a:p>
            <a:r>
              <a:rPr lang="es-ES" dirty="0"/>
              <a:t>Representación del gráfico de barras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112895-188F-4E99-B754-27833DEA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351" y="1407381"/>
            <a:ext cx="5963298" cy="533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798" y="3072185"/>
            <a:ext cx="8098403" cy="713630"/>
          </a:xfrm>
        </p:spPr>
        <p:txBody>
          <a:bodyPr/>
          <a:lstStyle/>
          <a:p>
            <a:pPr algn="ctr"/>
            <a:r>
              <a:rPr lang="es-ES" dirty="0"/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69878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4DABF-1EB7-47D6-B449-C6454560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2412"/>
          </a:xfrm>
        </p:spPr>
        <p:txBody>
          <a:bodyPr>
            <a:normAutofit/>
          </a:bodyPr>
          <a:lstStyle/>
          <a:p>
            <a:r>
              <a:rPr lang="es-ES" dirty="0"/>
              <a:t>Gráfico de barras</a:t>
            </a:r>
            <a:br>
              <a:rPr lang="es-ES" dirty="0"/>
            </a:br>
            <a:r>
              <a:rPr lang="es-ES" sz="1600" i="1" dirty="0"/>
              <a:t>https://infogram.com/cuando-ser-madre-1ho16vo1l17kx4n?live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8BB2ED-B521-4047-90BF-4A331B1AF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010" y="1979875"/>
            <a:ext cx="5663980" cy="42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8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274FF-01F0-4D29-8A42-39D7DF23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727"/>
          </a:xfrm>
        </p:spPr>
        <p:txBody>
          <a:bodyPr/>
          <a:lstStyle/>
          <a:p>
            <a:r>
              <a:rPr lang="es-ES" dirty="0"/>
              <a:t>Definición de la técnica de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72A16-4A4F-4A07-A19C-D109685A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3528"/>
            <a:ext cx="9601200" cy="842838"/>
          </a:xfrm>
        </p:spPr>
        <p:txBody>
          <a:bodyPr/>
          <a:lstStyle/>
          <a:p>
            <a:r>
              <a:rPr lang="es-ES" b="1" dirty="0"/>
              <a:t>Nombre</a:t>
            </a:r>
            <a:r>
              <a:rPr lang="es-ES" dirty="0"/>
              <a:t>: gráfico de barras.</a:t>
            </a:r>
          </a:p>
          <a:p>
            <a:r>
              <a:rPr lang="es-ES" b="1" dirty="0"/>
              <a:t>Origen</a:t>
            </a:r>
            <a:r>
              <a:rPr lang="es-ES" dirty="0"/>
              <a:t>: 1786 – William </a:t>
            </a:r>
            <a:r>
              <a:rPr lang="es-ES" dirty="0" err="1"/>
              <a:t>Playfair</a:t>
            </a:r>
            <a:r>
              <a:rPr lang="es-ES" dirty="0"/>
              <a:t>, aparece en su obra “Atlas Comercial y político”:</a:t>
            </a:r>
          </a:p>
          <a:p>
            <a:endParaRPr lang="es-E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794437-12E3-40B2-B052-085F8773F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86" y="2318143"/>
            <a:ext cx="4483027" cy="30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F63C03E-4934-4385-B954-C602BBC1E148}"/>
              </a:ext>
            </a:extLst>
          </p:cNvPr>
          <p:cNvSpPr txBox="1">
            <a:spLocks/>
          </p:cNvSpPr>
          <p:nvPr/>
        </p:nvSpPr>
        <p:spPr>
          <a:xfrm>
            <a:off x="1371600" y="5750781"/>
            <a:ext cx="9601200" cy="84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Descripción</a:t>
            </a:r>
            <a:r>
              <a:rPr lang="es-ES" dirty="0"/>
              <a:t>: representar la frecuencia de aparición a partir de barras rectangulares.</a:t>
            </a:r>
          </a:p>
          <a:p>
            <a:r>
              <a:rPr lang="es-ES" b="1" dirty="0"/>
              <a:t>Ejemplos</a:t>
            </a:r>
            <a:r>
              <a:rPr lang="es-ES" dirty="0"/>
              <a:t>: distribución de una variable, comparaciones entre variables…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BB0037-1F03-4513-8E69-8B472A928FBE}"/>
              </a:ext>
            </a:extLst>
          </p:cNvPr>
          <p:cNvSpPr txBox="1"/>
          <p:nvPr/>
        </p:nvSpPr>
        <p:spPr>
          <a:xfrm>
            <a:off x="3778858" y="5327375"/>
            <a:ext cx="4558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i="1" dirty="0"/>
              <a:t>https://assets.atlasobscura.com/article_images/31164/image.jpg</a:t>
            </a:r>
          </a:p>
        </p:txBody>
      </p:sp>
    </p:spTree>
    <p:extLst>
      <p:ext uri="{BB962C8B-B14F-4D97-AF65-F5344CB8AC3E}">
        <p14:creationId xmlns:p14="http://schemas.microsoft.com/office/powerpoint/2010/main" val="62793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274FF-01F0-4D29-8A42-39D7DF23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727"/>
          </a:xfrm>
        </p:spPr>
        <p:txBody>
          <a:bodyPr/>
          <a:lstStyle/>
          <a:p>
            <a:r>
              <a:rPr lang="es-ES" dirty="0"/>
              <a:t>Definición de la técnica de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72A16-4A4F-4A07-A19C-D109685A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2310"/>
            <a:ext cx="9601200" cy="3339547"/>
          </a:xfrm>
        </p:spPr>
        <p:txBody>
          <a:bodyPr/>
          <a:lstStyle/>
          <a:p>
            <a:r>
              <a:rPr lang="es-ES" b="1" dirty="0"/>
              <a:t>Tipo de datos que representa</a:t>
            </a:r>
            <a:r>
              <a:rPr lang="es-ES" dirty="0"/>
              <a:t>: datos cuantitativos (frecuencia):</a:t>
            </a:r>
          </a:p>
          <a:p>
            <a:pPr lvl="1"/>
            <a:r>
              <a:rPr lang="es-ES" i="0" dirty="0"/>
              <a:t>Frecuencia absoluta.</a:t>
            </a:r>
          </a:p>
          <a:p>
            <a:pPr lvl="1"/>
            <a:r>
              <a:rPr lang="es-ES" i="0" dirty="0"/>
              <a:t>Frecuencia relativa (%).</a:t>
            </a:r>
          </a:p>
          <a:p>
            <a:r>
              <a:rPr lang="es-ES" b="1" dirty="0"/>
              <a:t>Estructura de los datos</a:t>
            </a:r>
            <a:r>
              <a:rPr lang="es-ES" dirty="0"/>
              <a:t>: a nivel atómico una categoría debe tener un solo valor.</a:t>
            </a:r>
          </a:p>
          <a:p>
            <a:r>
              <a:rPr lang="es-ES" b="1" dirty="0"/>
              <a:t>Limitación del juego de datos</a:t>
            </a:r>
            <a:r>
              <a:rPr lang="es-ES" dirty="0"/>
              <a:t>: sí que hay limitación, el juego de datos tiene que estar acotado (mínimo, máximo).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6182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5D6E1-9488-4C0E-A451-4F7F4DBA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1581"/>
          </a:xfrm>
        </p:spPr>
        <p:txBody>
          <a:bodyPr/>
          <a:lstStyle/>
          <a:p>
            <a:r>
              <a:rPr lang="es-ES" dirty="0"/>
              <a:t>Representación del gráfico de barras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1E8072-B0EC-446B-A6A1-9962B15C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246" y="1606164"/>
            <a:ext cx="6285507" cy="47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5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4DABF-1EB7-47D6-B449-C6454560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2412"/>
          </a:xfrm>
        </p:spPr>
        <p:txBody>
          <a:bodyPr>
            <a:normAutofit/>
          </a:bodyPr>
          <a:lstStyle/>
          <a:p>
            <a:r>
              <a:rPr lang="es-ES" dirty="0"/>
              <a:t>Gráfico de cascada</a:t>
            </a:r>
            <a:br>
              <a:rPr lang="es-ES" dirty="0"/>
            </a:br>
            <a:r>
              <a:rPr lang="es-ES" sz="1600" i="1" dirty="0"/>
              <a:t>https://infogram.com/evolucion-compraventa-viviendas-1h7k230romd0v2x?live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1EE472-F679-4395-B8A1-B80EF761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70" y="1895434"/>
            <a:ext cx="5939459" cy="454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6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274FF-01F0-4D29-8A42-39D7DF23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727"/>
          </a:xfrm>
        </p:spPr>
        <p:txBody>
          <a:bodyPr/>
          <a:lstStyle/>
          <a:p>
            <a:r>
              <a:rPr lang="es-ES" dirty="0"/>
              <a:t>Definición de la técnica de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72A16-4A4F-4A07-A19C-D109685A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3528"/>
            <a:ext cx="9601200" cy="842838"/>
          </a:xfrm>
        </p:spPr>
        <p:txBody>
          <a:bodyPr/>
          <a:lstStyle/>
          <a:p>
            <a:r>
              <a:rPr lang="es-ES" b="1" dirty="0"/>
              <a:t>Nombre</a:t>
            </a:r>
            <a:r>
              <a:rPr lang="es-ES" dirty="0"/>
              <a:t>: gráfico de cascada.</a:t>
            </a:r>
          </a:p>
          <a:p>
            <a:r>
              <a:rPr lang="es-ES" b="1" dirty="0"/>
              <a:t>Origen</a:t>
            </a:r>
            <a:r>
              <a:rPr lang="es-ES" dirty="0"/>
              <a:t>: desconocido, pero popularizado por McKinsey &amp; Company: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F63C03E-4934-4385-B954-C602BBC1E148}"/>
              </a:ext>
            </a:extLst>
          </p:cNvPr>
          <p:cNvSpPr txBox="1">
            <a:spLocks/>
          </p:cNvSpPr>
          <p:nvPr/>
        </p:nvSpPr>
        <p:spPr>
          <a:xfrm>
            <a:off x="1371600" y="5750781"/>
            <a:ext cx="9601200" cy="84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Descripción</a:t>
            </a:r>
            <a:r>
              <a:rPr lang="es-ES" dirty="0"/>
              <a:t>: representa el efecto acumulativo (+, -) durante un tiempo/categorías.</a:t>
            </a:r>
          </a:p>
          <a:p>
            <a:r>
              <a:rPr lang="es-ES" b="1" dirty="0"/>
              <a:t>Ejemplos</a:t>
            </a:r>
            <a:r>
              <a:rPr lang="es-ES" dirty="0"/>
              <a:t>: contabilidad/finanzas de una compañía, evolución de un </a:t>
            </a:r>
            <a:r>
              <a:rPr lang="es-ES" u="sng" dirty="0"/>
              <a:t>sector</a:t>
            </a:r>
            <a:r>
              <a:rPr lang="es-ES" dirty="0"/>
              <a:t>…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BB0037-1F03-4513-8E69-8B472A928FBE}"/>
              </a:ext>
            </a:extLst>
          </p:cNvPr>
          <p:cNvSpPr txBox="1"/>
          <p:nvPr/>
        </p:nvSpPr>
        <p:spPr>
          <a:xfrm>
            <a:off x="3752850" y="5243720"/>
            <a:ext cx="4059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i="1" dirty="0"/>
              <a:t>https://es.wikipedia.org/wiki/Gr%C3%A1fico_de_cascada</a:t>
            </a:r>
          </a:p>
        </p:txBody>
      </p:sp>
      <p:pic>
        <p:nvPicPr>
          <p:cNvPr id="2050" name="Picture 2" descr="A waterfall chart showing profitability analysis.">
            <a:extLst>
              <a:ext uri="{FF2B5EF4-FFF2-40B4-BE49-F238E27FC236}">
                <a16:creationId xmlns:a16="http://schemas.microsoft.com/office/drawing/2014/main" id="{DBF54062-6538-40F3-B06D-15A9EF6A7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2310020"/>
            <a:ext cx="48387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05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274FF-01F0-4D29-8A42-39D7DF23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727"/>
          </a:xfrm>
        </p:spPr>
        <p:txBody>
          <a:bodyPr/>
          <a:lstStyle/>
          <a:p>
            <a:r>
              <a:rPr lang="es-ES" dirty="0"/>
              <a:t>Definición de la técnica de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72A16-4A4F-4A07-A19C-D109685A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2310"/>
            <a:ext cx="9601200" cy="3339547"/>
          </a:xfrm>
        </p:spPr>
        <p:txBody>
          <a:bodyPr/>
          <a:lstStyle/>
          <a:p>
            <a:r>
              <a:rPr lang="es-ES" b="1" dirty="0"/>
              <a:t>Tipo de datos que representa</a:t>
            </a:r>
            <a:r>
              <a:rPr lang="es-ES" dirty="0"/>
              <a:t>: datos cuantitativos (el cómo varía un determinado valor):</a:t>
            </a:r>
          </a:p>
          <a:p>
            <a:pPr lvl="1"/>
            <a:r>
              <a:rPr lang="es-ES" i="0" dirty="0"/>
              <a:t>Valor inicial y final son absolutos.</a:t>
            </a:r>
          </a:p>
          <a:p>
            <a:pPr lvl="1"/>
            <a:r>
              <a:rPr lang="es-ES" i="0" dirty="0"/>
              <a:t>Valores intermedios relativos.</a:t>
            </a:r>
          </a:p>
          <a:p>
            <a:r>
              <a:rPr lang="es-ES" b="1" dirty="0"/>
              <a:t>Estructura de los datos</a:t>
            </a:r>
            <a:r>
              <a:rPr lang="es-ES" dirty="0"/>
              <a:t>: </a:t>
            </a:r>
            <a:r>
              <a:rPr lang="es-ES" dirty="0" err="1"/>
              <a:t>datatset</a:t>
            </a:r>
            <a:r>
              <a:rPr lang="es-ES" dirty="0"/>
              <a:t> tiene que tener un enfoque acumulativo.</a:t>
            </a:r>
          </a:p>
          <a:p>
            <a:r>
              <a:rPr lang="es-ES" b="1" dirty="0"/>
              <a:t>Limitación del juego de datos</a:t>
            </a:r>
            <a:r>
              <a:rPr lang="es-ES" dirty="0"/>
              <a:t>: sí que hay limitación, el juego de datos tiene que estar acotado (mínimo, máximo).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2095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5D6E1-9488-4C0E-A451-4F7F4DBA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1581"/>
          </a:xfrm>
        </p:spPr>
        <p:txBody>
          <a:bodyPr/>
          <a:lstStyle/>
          <a:p>
            <a:r>
              <a:rPr lang="es-ES" dirty="0"/>
              <a:t>Representación del gráfico de barras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38B761-93B4-4561-81E7-5804CF9C3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72" y="1521723"/>
            <a:ext cx="6781055" cy="51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1527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779</TotalTime>
  <Words>476</Words>
  <Application>Microsoft Office PowerPoint</Application>
  <PresentationFormat>Panorámica</PresentationFormat>
  <Paragraphs>46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Franklin Gothic Book</vt:lpstr>
      <vt:lpstr>Recorte</vt:lpstr>
      <vt:lpstr>Técnicas DE VISUALIZACIÓN DE DATOS</vt:lpstr>
      <vt:lpstr>Gráfico de barras https://infogram.com/cuando-ser-madre-1ho16vo1l17kx4n?live</vt:lpstr>
      <vt:lpstr>Definición de la técnica de visualización</vt:lpstr>
      <vt:lpstr>Definición de la técnica de visualización</vt:lpstr>
      <vt:lpstr>Representación del gráfico de barras</vt:lpstr>
      <vt:lpstr>Gráfico de cascada https://infogram.com/evolucion-compraventa-viviendas-1h7k230romd0v2x?live</vt:lpstr>
      <vt:lpstr>Definición de la técnica de visualización</vt:lpstr>
      <vt:lpstr>Definición de la técnica de visualización</vt:lpstr>
      <vt:lpstr>Representación del gráfico de barras</vt:lpstr>
      <vt:lpstr>Gráfico de isotipo https://infogram.com/uso-de-internet-segun-el-nivel-de-estudios-1hxr4zx9x35ro6y?live</vt:lpstr>
      <vt:lpstr>Definición de la técnica de visualización</vt:lpstr>
      <vt:lpstr>Definición de la técnica de visualización</vt:lpstr>
      <vt:lpstr>Representación del gráfico de barras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</dc:creator>
  <cp:lastModifiedBy>Mario</cp:lastModifiedBy>
  <cp:revision>92</cp:revision>
  <dcterms:created xsi:type="dcterms:W3CDTF">2021-10-14T13:21:57Z</dcterms:created>
  <dcterms:modified xsi:type="dcterms:W3CDTF">2021-11-15T14:20:05Z</dcterms:modified>
</cp:coreProperties>
</file>