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4" r:id="rId4"/>
    <p:sldId id="295" r:id="rId5"/>
    <p:sldId id="288" r:id="rId6"/>
    <p:sldId id="289" r:id="rId7"/>
    <p:sldId id="290" r:id="rId8"/>
    <p:sldId id="296" r:id="rId9"/>
    <p:sldId id="297" r:id="rId10"/>
    <p:sldId id="282" r:id="rId11"/>
    <p:sldId id="283" r:id="rId12"/>
    <p:sldId id="284" r:id="rId13"/>
    <p:sldId id="285" r:id="rId14"/>
    <p:sldId id="286" r:id="rId15"/>
    <p:sldId id="298" r:id="rId16"/>
    <p:sldId id="280" r:id="rId17"/>
    <p:sldId id="292" r:id="rId18"/>
    <p:sldId id="29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ipam7/student-grade-predi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Visualización de datos </a:t>
            </a:r>
            <a:br>
              <a:rPr lang="es-ES" dirty="0"/>
            </a:br>
            <a:r>
              <a:rPr lang="es-ES" dirty="0"/>
              <a:t>Práctica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5AB3E3D-F6AF-45C8-9230-AB1D974BC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876" y="2286000"/>
            <a:ext cx="7116647" cy="3581400"/>
          </a:xfrm>
        </p:spPr>
      </p:pic>
    </p:spTree>
    <p:extLst>
      <p:ext uri="{BB962C8B-B14F-4D97-AF65-F5344CB8AC3E}">
        <p14:creationId xmlns:p14="http://schemas.microsoft.com/office/powerpoint/2010/main" val="28780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32681D9-68F5-43E6-8A7E-C08705EB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690" y="2141263"/>
            <a:ext cx="6960620" cy="3480310"/>
          </a:xfrm>
        </p:spPr>
      </p:pic>
    </p:spTree>
    <p:extLst>
      <p:ext uri="{BB962C8B-B14F-4D97-AF65-F5344CB8AC3E}">
        <p14:creationId xmlns:p14="http://schemas.microsoft.com/office/powerpoint/2010/main" val="88313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0065C31-1806-4B46-A37A-87E85F5B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912" y="1941587"/>
            <a:ext cx="5456175" cy="4230613"/>
          </a:xfrm>
        </p:spPr>
      </p:pic>
    </p:spTree>
    <p:extLst>
      <p:ext uri="{BB962C8B-B14F-4D97-AF65-F5344CB8AC3E}">
        <p14:creationId xmlns:p14="http://schemas.microsoft.com/office/powerpoint/2010/main" val="26734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23E0187-BC20-43DE-9C80-1F117625B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402" y="1808921"/>
            <a:ext cx="6403196" cy="4162509"/>
          </a:xfrm>
        </p:spPr>
      </p:pic>
    </p:spTree>
    <p:extLst>
      <p:ext uri="{BB962C8B-B14F-4D97-AF65-F5344CB8AC3E}">
        <p14:creationId xmlns:p14="http://schemas.microsoft.com/office/powerpoint/2010/main" val="471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2A4C56-1183-4EEB-BAE4-6268A014A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59" y="1785068"/>
            <a:ext cx="6443681" cy="3955774"/>
          </a:xfrm>
        </p:spPr>
      </p:pic>
    </p:spTree>
    <p:extLst>
      <p:ext uri="{BB962C8B-B14F-4D97-AF65-F5344CB8AC3E}">
        <p14:creationId xmlns:p14="http://schemas.microsoft.com/office/powerpoint/2010/main" val="359066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19CC7-A49E-424C-81F2-CECE1659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s-ES" dirty="0"/>
              <a:t>Navegación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5E7E915-15C2-4027-8E65-56C4AF99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742" y="1793019"/>
            <a:ext cx="6454515" cy="4030981"/>
          </a:xfrm>
        </p:spPr>
      </p:pic>
    </p:spTree>
    <p:extLst>
      <p:ext uri="{BB962C8B-B14F-4D97-AF65-F5344CB8AC3E}">
        <p14:creationId xmlns:p14="http://schemas.microsoft.com/office/powerpoint/2010/main" val="399744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5C2E0-70CC-400B-8705-E9C4E018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713630"/>
          </a:xfrm>
        </p:spPr>
        <p:txBody>
          <a:bodyPr/>
          <a:lstStyle/>
          <a:p>
            <a:r>
              <a:rPr lang="es-ES" dirty="0"/>
              <a:t>Fuente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9A419-CB72-4759-960E-88B2C91A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2"/>
            <a:ext cx="9601200" cy="1630016"/>
          </a:xfrm>
        </p:spPr>
        <p:txBody>
          <a:bodyPr/>
          <a:lstStyle/>
          <a:p>
            <a:r>
              <a:rPr lang="es-ES" b="1" dirty="0"/>
              <a:t>Origen: </a:t>
            </a:r>
            <a:r>
              <a:rPr lang="es-ES" dirty="0"/>
              <a:t>repositorio público “</a:t>
            </a:r>
            <a:r>
              <a:rPr lang="es-ES" i="1" dirty="0" err="1"/>
              <a:t>Student</a:t>
            </a:r>
            <a:r>
              <a:rPr lang="es-ES" i="1" dirty="0"/>
              <a:t> Grade </a:t>
            </a:r>
            <a:r>
              <a:rPr lang="es-ES" i="1" dirty="0" err="1"/>
              <a:t>Predicton</a:t>
            </a:r>
            <a:r>
              <a:rPr lang="es-ES" i="1" dirty="0"/>
              <a:t>”</a:t>
            </a:r>
            <a:r>
              <a:rPr lang="es-ES" dirty="0"/>
              <a:t>, el cual se encuentra en </a:t>
            </a:r>
            <a:r>
              <a:rPr lang="es-ES" i="1" dirty="0" err="1"/>
              <a:t>Kaggle</a:t>
            </a:r>
            <a:r>
              <a:rPr lang="es-ES" dirty="0"/>
              <a:t> (</a:t>
            </a:r>
            <a:r>
              <a:rPr lang="es-ES" i="1" dirty="0">
                <a:hlinkClick r:id="rId2"/>
              </a:rPr>
              <a:t>https://www.kaggle.com/dipam7/student-grade-prediction</a:t>
            </a:r>
            <a:r>
              <a:rPr lang="es-ES" dirty="0"/>
              <a:t>).</a:t>
            </a:r>
          </a:p>
          <a:p>
            <a:r>
              <a:rPr lang="es-ES" b="1" dirty="0"/>
              <a:t>Licencia:</a:t>
            </a:r>
            <a:r>
              <a:rPr lang="es-ES" dirty="0"/>
              <a:t> no aparece en ningún sitio la licencia. </a:t>
            </a:r>
            <a:r>
              <a:rPr lang="es-ES" i="1" dirty="0"/>
              <a:t>(</a:t>
            </a:r>
            <a:r>
              <a:rPr lang="es-ES" i="1" dirty="0" err="1"/>
              <a:t>Kaggle</a:t>
            </a:r>
            <a:r>
              <a:rPr lang="es-ES" i="1" dirty="0"/>
              <a:t>, UCL Machine </a:t>
            </a:r>
            <a:r>
              <a:rPr lang="es-ES" i="1" dirty="0" err="1"/>
              <a:t>Learning</a:t>
            </a:r>
            <a:r>
              <a:rPr lang="es-ES" i="1" dirty="0"/>
              <a:t>)</a:t>
            </a:r>
          </a:p>
          <a:p>
            <a:r>
              <a:rPr lang="es-ES" b="1" dirty="0"/>
              <a:t>Tipo de fichero: </a:t>
            </a:r>
            <a:r>
              <a:rPr lang="es-ES" dirty="0"/>
              <a:t>un fichero CSV con 33 atributos.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E8D836-40BD-4A9E-B847-BC406255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295649"/>
            <a:ext cx="6657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7A98A-E8E0-406C-8883-21B7F58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1337"/>
          </a:xfrm>
        </p:spPr>
        <p:txBody>
          <a:bodyPr/>
          <a:lstStyle/>
          <a:p>
            <a:r>
              <a:rPr lang="es-ES" dirty="0"/>
              <a:t>Preguntas que contiene la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B0E0C-0A5C-4387-9620-270402FD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137"/>
            <a:ext cx="9601200" cy="5255813"/>
          </a:xfrm>
        </p:spPr>
        <p:txBody>
          <a:bodyPr/>
          <a:lstStyle/>
          <a:p>
            <a:r>
              <a:rPr lang="es-ES" dirty="0"/>
              <a:t>Dar respuesta a la pregunta “¿Conocemos las causas del consumo de alcohol en nuestros hijos?”</a:t>
            </a:r>
          </a:p>
          <a:p>
            <a:r>
              <a:rPr lang="es-ES" dirty="0"/>
              <a:t>A partir de microhistorias del consumo según diferentes factores (sexo, el nivel educativo de los padres, la calidad de la relación familia, el tiempo invertido en el estudio y el tiempo que pasan con los amigos).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C0C7FD-2566-4C1C-83C3-2B16C42E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42" y="3244447"/>
            <a:ext cx="1766621" cy="29834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1FF599-BB87-4C63-8A8C-39E4A8D4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44447"/>
            <a:ext cx="1766621" cy="29834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27802C-E4B8-4752-A65E-684C313D6BDA}"/>
              </a:ext>
            </a:extLst>
          </p:cNvPr>
          <p:cNvSpPr txBox="1"/>
          <p:nvPr/>
        </p:nvSpPr>
        <p:spPr>
          <a:xfrm>
            <a:off x="4151161" y="6230223"/>
            <a:ext cx="3553653" cy="36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https://infogram.com/pra2-1h7g6k0el39ro2o?live</a:t>
            </a:r>
          </a:p>
        </p:txBody>
      </p:sp>
    </p:spTree>
    <p:extLst>
      <p:ext uri="{BB962C8B-B14F-4D97-AF65-F5344CB8AC3E}">
        <p14:creationId xmlns:p14="http://schemas.microsoft.com/office/powerpoint/2010/main" val="211178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DCD1-B0CC-4A7B-A3F9-01005061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/>
          <a:lstStyle/>
          <a:p>
            <a:r>
              <a:rPr lang="es-ES" dirty="0"/>
              <a:t>Elementos interactivos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A590C-4A68-43F6-80AC-49184851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3283"/>
            <a:ext cx="9601200" cy="4444117"/>
          </a:xfrm>
        </p:spPr>
        <p:txBody>
          <a:bodyPr/>
          <a:lstStyle/>
          <a:p>
            <a:r>
              <a:rPr lang="es-ES" dirty="0"/>
              <a:t>Todos los gráficos usados permiten la interacción, haciendo observable el porcentaje de estudiantes que tienen un alto consumo de alcohol según el factor a analizar (pasando el ratón por encima).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C701F8-8F77-4FB7-9A9B-E4213F066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13" t="60813" r="23826" b="10154"/>
          <a:stretch/>
        </p:blipFill>
        <p:spPr>
          <a:xfrm>
            <a:off x="1836751" y="2629894"/>
            <a:ext cx="4373218" cy="34194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D71DB7-9B61-4ACD-8838-AECB31AC8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74" t="44618" r="27869" b="30892"/>
          <a:stretch/>
        </p:blipFill>
        <p:spPr>
          <a:xfrm>
            <a:off x="6592087" y="2629894"/>
            <a:ext cx="3998594" cy="34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A285-F354-4F03-9E52-E4C15CA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17199-CDBB-4C74-88A4-6A704E05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1777"/>
          </a:xfrm>
        </p:spPr>
        <p:txBody>
          <a:bodyPr/>
          <a:lstStyle/>
          <a:p>
            <a:r>
              <a:rPr lang="es-ES" b="1" dirty="0"/>
              <a:t>Primer paso</a:t>
            </a:r>
            <a:r>
              <a:rPr lang="es-ES" dirty="0"/>
              <a:t>: identificar la idea que se quiere comunicar y el público objetivo.</a:t>
            </a:r>
          </a:p>
          <a:p>
            <a:pPr lvl="1"/>
            <a:r>
              <a:rPr lang="es-ES" dirty="0"/>
              <a:t>En nuestro caso dar respuesta a la pregunta, ¿conocemos las causas del consumo de alcohol en nuestros hijos?</a:t>
            </a:r>
          </a:p>
          <a:p>
            <a:pPr lvl="1"/>
            <a:r>
              <a:rPr lang="es-ES" dirty="0"/>
              <a:t>Y los padres son el público objetivo.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1C5B6B-92D3-4135-A162-9EEDD928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93" y="3930720"/>
            <a:ext cx="1327288" cy="22414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D1427C-EA2B-4963-B79F-3306CDCE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82" y="3930720"/>
            <a:ext cx="1327288" cy="22414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35F97C-01D9-4CA0-A6AD-3CB71B123D04}"/>
              </a:ext>
            </a:extLst>
          </p:cNvPr>
          <p:cNvSpPr txBox="1"/>
          <p:nvPr/>
        </p:nvSpPr>
        <p:spPr>
          <a:xfrm>
            <a:off x="4151161" y="6220410"/>
            <a:ext cx="3553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https://infogram.com/pra2-1h7g6k0el39ro2o?live</a:t>
            </a:r>
          </a:p>
        </p:txBody>
      </p:sp>
    </p:spTree>
    <p:extLst>
      <p:ext uri="{BB962C8B-B14F-4D97-AF65-F5344CB8AC3E}">
        <p14:creationId xmlns:p14="http://schemas.microsoft.com/office/powerpoint/2010/main" val="26473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A285-F354-4F03-9E52-E4C15CA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17199-CDBB-4C74-88A4-6A704E05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1777"/>
          </a:xfrm>
        </p:spPr>
        <p:txBody>
          <a:bodyPr/>
          <a:lstStyle/>
          <a:p>
            <a:r>
              <a:rPr lang="es-ES" b="1" dirty="0"/>
              <a:t>Segundo paso</a:t>
            </a:r>
            <a:r>
              <a:rPr lang="es-ES" dirty="0"/>
              <a:t>: crear una narrativa de la historia (inicio, nudo y desenlace).</a:t>
            </a:r>
          </a:p>
          <a:p>
            <a:pPr lvl="1"/>
            <a:r>
              <a:rPr lang="es-ES" dirty="0"/>
              <a:t>En el </a:t>
            </a:r>
            <a:r>
              <a:rPr lang="es-ES" b="1" dirty="0"/>
              <a:t>inicio</a:t>
            </a:r>
            <a:r>
              <a:rPr lang="es-ES" dirty="0"/>
              <a:t> partimos de una pregunta general.</a:t>
            </a:r>
          </a:p>
          <a:p>
            <a:pPr lvl="1"/>
            <a:r>
              <a:rPr lang="es-ES" dirty="0"/>
              <a:t>Respecto al </a:t>
            </a:r>
            <a:r>
              <a:rPr lang="es-ES" b="1" dirty="0"/>
              <a:t>nudo</a:t>
            </a:r>
            <a:r>
              <a:rPr lang="es-ES" dirty="0"/>
              <a:t>, analizamos la problemática a partir de diferentes factores (sexo, el nivel educativo de la padres, la calidad de la relación familiar, el tiempo invertido en ocio con los amigos y el tiempo dedicado a los estudios).</a:t>
            </a:r>
          </a:p>
          <a:p>
            <a:pPr lvl="1"/>
            <a:r>
              <a:rPr lang="es-ES" b="1" dirty="0"/>
              <a:t>Desenlace</a:t>
            </a:r>
            <a:r>
              <a:rPr lang="es-ES" dirty="0"/>
              <a:t> = conclusiones.</a:t>
            </a:r>
          </a:p>
          <a:p>
            <a:pPr lvl="2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1C5B6B-92D3-4135-A162-9EEDD928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40" y="4224918"/>
            <a:ext cx="1327288" cy="22414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D1427C-EA2B-4963-B79F-3306CDCE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029" y="4224918"/>
            <a:ext cx="1327288" cy="22414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35F97C-01D9-4CA0-A6AD-3CB71B123D04}"/>
              </a:ext>
            </a:extLst>
          </p:cNvPr>
          <p:cNvSpPr txBox="1"/>
          <p:nvPr/>
        </p:nvSpPr>
        <p:spPr>
          <a:xfrm>
            <a:off x="5956108" y="6514608"/>
            <a:ext cx="3553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https://infogram.com/pra2-1h7g6k0el39ro2o?live</a:t>
            </a:r>
          </a:p>
        </p:txBody>
      </p:sp>
    </p:spTree>
    <p:extLst>
      <p:ext uri="{BB962C8B-B14F-4D97-AF65-F5344CB8AC3E}">
        <p14:creationId xmlns:p14="http://schemas.microsoft.com/office/powerpoint/2010/main" val="250306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A285-F354-4F03-9E52-E4C15CA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17199-CDBB-4C74-88A4-6A704E05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1777"/>
          </a:xfrm>
        </p:spPr>
        <p:txBody>
          <a:bodyPr/>
          <a:lstStyle/>
          <a:p>
            <a:r>
              <a:rPr lang="es-ES" b="1" dirty="0"/>
              <a:t>Tercer paso</a:t>
            </a:r>
            <a:r>
              <a:rPr lang="es-ES" dirty="0"/>
              <a:t>: elegir los gráficos adecuados.</a:t>
            </a:r>
          </a:p>
          <a:p>
            <a:pPr lvl="1"/>
            <a:r>
              <a:rPr lang="es-ES" dirty="0"/>
              <a:t>Gráfico de comparación de tamaños. (Factor sexo).</a:t>
            </a:r>
          </a:p>
          <a:p>
            <a:pPr lvl="1"/>
            <a:r>
              <a:rPr lang="es-ES" dirty="0"/>
              <a:t>Gráfico circular de anillo. (Factor nivel educativo de la madre y del padre).</a:t>
            </a:r>
          </a:p>
          <a:p>
            <a:pPr lvl="1"/>
            <a:r>
              <a:rPr lang="es-ES" dirty="0"/>
              <a:t>Gráfico de barra </a:t>
            </a:r>
            <a:r>
              <a:rPr lang="es-ES" dirty="0" err="1"/>
              <a:t>pictorial</a:t>
            </a:r>
            <a:r>
              <a:rPr lang="es-ES" dirty="0"/>
              <a:t>. (Factor calidad de la relación familiar).</a:t>
            </a:r>
          </a:p>
          <a:p>
            <a:pPr lvl="1"/>
            <a:r>
              <a:rPr lang="es-ES" dirty="0"/>
              <a:t>Gráfico de tornado. (Factores tiempo de ocio y tiempo de estudio).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31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de comparación de tamaños (Factor sexo):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EF108957-B38D-43E8-8F3B-B3A8F163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55" y="2976955"/>
            <a:ext cx="5780889" cy="28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circular de anillo (Factor nivel educativo):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9B5E29A5-D260-4419-A230-219AE21A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425" y="2893950"/>
            <a:ext cx="4623149" cy="3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de barra </a:t>
            </a:r>
            <a:r>
              <a:rPr lang="es-ES" b="1" dirty="0" err="1"/>
              <a:t>pictorial</a:t>
            </a:r>
            <a:r>
              <a:rPr lang="es-ES" b="1" dirty="0"/>
              <a:t> (Factor calidad de la relación familiar):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F8054A-CDDF-4DDC-98A6-53FA6CB5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77" y="2821045"/>
            <a:ext cx="5425646" cy="35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4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303E-5EBE-4DDA-B957-F88A271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EBC87-7540-4E25-B5FF-427C3834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Gráfico de tornado (Factores tiempo de ocio y tiempo de estudio):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247A4A-6B3F-4D39-9EF4-5A5591DE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009" y="2957430"/>
            <a:ext cx="5530381" cy="33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4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A285-F354-4F03-9E52-E4C15CA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proceso de creación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17199-CDBB-4C74-88A4-6A704E05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1777"/>
          </a:xfrm>
        </p:spPr>
        <p:txBody>
          <a:bodyPr/>
          <a:lstStyle/>
          <a:p>
            <a:r>
              <a:rPr lang="es-ES" b="1" dirty="0"/>
              <a:t>Cuarto paso</a:t>
            </a:r>
            <a:r>
              <a:rPr lang="es-ES" dirty="0"/>
              <a:t>: realizar un buen diseño (títulos, descripciones, colores…).</a:t>
            </a:r>
          </a:p>
          <a:p>
            <a:pPr lvl="1"/>
            <a:r>
              <a:rPr lang="es-ES" b="1" dirty="0"/>
              <a:t>Colores: </a:t>
            </a:r>
            <a:r>
              <a:rPr lang="es-ES" dirty="0"/>
              <a:t>colores llamativos y elegantes.</a:t>
            </a:r>
            <a:endParaRPr lang="es-ES" b="1" dirty="0"/>
          </a:p>
          <a:p>
            <a:pPr lvl="1"/>
            <a:r>
              <a:rPr lang="es-ES" b="1" dirty="0"/>
              <a:t>Textos: </a:t>
            </a:r>
            <a:r>
              <a:rPr lang="es-ES" dirty="0"/>
              <a:t>los mínimos posibles para mantener la estética sin perder información. Relación entre el texto y su color con el gráfico para facilitar la interpretación.</a:t>
            </a:r>
          </a:p>
          <a:p>
            <a:pPr lvl="1"/>
            <a:r>
              <a:rPr lang="es-ES" dirty="0"/>
              <a:t>Para captar </a:t>
            </a:r>
            <a:r>
              <a:rPr lang="es-ES" b="1" dirty="0"/>
              <a:t>la atención</a:t>
            </a:r>
            <a:r>
              <a:rPr lang="es-ES" dirty="0"/>
              <a:t> del usuario final (</a:t>
            </a:r>
            <a:r>
              <a:rPr lang="es-ES" b="1" dirty="0"/>
              <a:t>padres</a:t>
            </a:r>
            <a:r>
              <a:rPr lang="es-ES" dirty="0"/>
              <a:t>):</a:t>
            </a:r>
          </a:p>
          <a:p>
            <a:pPr lvl="2"/>
            <a:r>
              <a:rPr lang="es-ES" dirty="0"/>
              <a:t>Título llamativo (</a:t>
            </a:r>
            <a:r>
              <a:rPr lang="es-ES" dirty="0" err="1"/>
              <a:t>clickbait</a:t>
            </a:r>
            <a:r>
              <a:rPr lang="es-ES" dirty="0"/>
              <a:t>).</a:t>
            </a:r>
          </a:p>
          <a:p>
            <a:pPr lvl="2"/>
            <a:r>
              <a:rPr lang="es-ES" dirty="0"/>
              <a:t>Gama de colores elegante.</a:t>
            </a:r>
          </a:p>
          <a:p>
            <a:pPr lvl="2"/>
            <a:r>
              <a:rPr lang="es-ES" dirty="0"/>
              <a:t>Gráficos simples (fáciles de entender).</a:t>
            </a:r>
          </a:p>
          <a:p>
            <a:pPr lvl="2"/>
            <a:r>
              <a:rPr lang="es-ES" dirty="0"/>
              <a:t>Textos a diferentes tamaños y colores.</a:t>
            </a:r>
          </a:p>
          <a:p>
            <a:pPr lvl="2"/>
            <a:r>
              <a:rPr lang="es-ES" dirty="0"/>
              <a:t>Búsqueda de la estética sin perder información.</a:t>
            </a:r>
            <a:endParaRPr lang="es-ES" b="1" dirty="0"/>
          </a:p>
          <a:p>
            <a:pPr lvl="1"/>
            <a:endParaRPr lang="es-ES" dirty="0"/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253A1F32-B77B-406E-9C31-7183ED97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16" y="4099280"/>
            <a:ext cx="3378384" cy="16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821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1142</TotalTime>
  <Words>592</Words>
  <Application>Microsoft Office PowerPoint</Application>
  <PresentationFormat>Panorámica</PresentationFormat>
  <Paragraphs>57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Franklin Gothic Book</vt:lpstr>
      <vt:lpstr>Recorte</vt:lpstr>
      <vt:lpstr>Visualización de datos  Práctica 2</vt:lpstr>
      <vt:lpstr>El proceso de creación y decisiones de diseño</vt:lpstr>
      <vt:lpstr>El proceso de creación y decisiones de diseño</vt:lpstr>
      <vt:lpstr>El proceso de creación y decisiones de diseño</vt:lpstr>
      <vt:lpstr>El proceso de creación y decisiones de diseño</vt:lpstr>
      <vt:lpstr>El proceso de creación y decisiones de diseño</vt:lpstr>
      <vt:lpstr>El proceso de creación y decisiones de diseño</vt:lpstr>
      <vt:lpstr>El proceso de creación y decisiones de diseño</vt:lpstr>
      <vt:lpstr>El proceso de creación y decisiones de diseño</vt:lpstr>
      <vt:lpstr>Navegación</vt:lpstr>
      <vt:lpstr>Navegación</vt:lpstr>
      <vt:lpstr>Navegación</vt:lpstr>
      <vt:lpstr>Navegación</vt:lpstr>
      <vt:lpstr>Navegación</vt:lpstr>
      <vt:lpstr>Navegación</vt:lpstr>
      <vt:lpstr>Fuente de datos</vt:lpstr>
      <vt:lpstr>Preguntas que contiene la visualización</vt:lpstr>
      <vt:lpstr>Elementos interactivos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137</cp:revision>
  <dcterms:created xsi:type="dcterms:W3CDTF">2021-10-14T13:21:57Z</dcterms:created>
  <dcterms:modified xsi:type="dcterms:W3CDTF">2022-01-08T18:52:13Z</dcterms:modified>
</cp:coreProperties>
</file>