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83" r:id="rId3"/>
    <p:sldId id="288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53" y="1750185"/>
            <a:ext cx="9072438" cy="2308049"/>
          </a:xfrm>
        </p:spPr>
        <p:txBody>
          <a:bodyPr/>
          <a:lstStyle/>
          <a:p>
            <a:r>
              <a:rPr lang="es-ES" sz="4400" dirty="0"/>
              <a:t>Detección de neumonía a partir de radiografías de tórax </a:t>
            </a:r>
            <a:br>
              <a:rPr lang="es-ES" sz="4400" dirty="0"/>
            </a:br>
            <a:r>
              <a:rPr lang="es-ES" sz="4400" dirty="0"/>
              <a:t>mediante Redes neuronales convolucionales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836" y="4280872"/>
            <a:ext cx="6831673" cy="1300943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Máster Universitario de Ciencia de Datos - Universitat Oberta de Catalunya</a:t>
            </a:r>
          </a:p>
          <a:p>
            <a:r>
              <a:rPr lang="es-ES" dirty="0"/>
              <a:t>Área de la medicina</a:t>
            </a:r>
          </a:p>
          <a:p>
            <a:r>
              <a:rPr lang="es-ES" dirty="0"/>
              <a:t>06/2022</a:t>
            </a:r>
          </a:p>
          <a:p>
            <a:endParaRPr lang="es-ES" dirty="0"/>
          </a:p>
          <a:p>
            <a:r>
              <a:rPr lang="es-ES" dirty="0"/>
              <a:t>Alumno: Mario Ubierna San Mamés</a:t>
            </a:r>
          </a:p>
          <a:p>
            <a:r>
              <a:rPr lang="es-ES" dirty="0"/>
              <a:t>Tutor: Jordi de la Torre Gallart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neumonía</a:t>
            </a:r>
            <a:r>
              <a:rPr lang="es-ES" dirty="0"/>
              <a:t> es una lesión inflamatoria pulmonar.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70271F-C12A-1B81-EBAD-D37FA378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76" y="1905332"/>
            <a:ext cx="7329048" cy="2623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55F5E6-7D4D-4FF7-03E6-3F4B6DD6893E}"/>
              </a:ext>
            </a:extLst>
          </p:cNvPr>
          <p:cNvSpPr txBox="1"/>
          <p:nvPr/>
        </p:nvSpPr>
        <p:spPr>
          <a:xfrm>
            <a:off x="2507676" y="4529132"/>
            <a:ext cx="732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(a) radiografía paciente normal, (b) radiografía paciente con neumonía</a:t>
            </a:r>
          </a:p>
        </p:txBody>
      </p:sp>
    </p:spTree>
    <p:extLst>
      <p:ext uri="{BB962C8B-B14F-4D97-AF65-F5344CB8AC3E}">
        <p14:creationId xmlns:p14="http://schemas.microsoft.com/office/powerpoint/2010/main" val="18628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08D2-B4AF-51DC-35AA-34215F2F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Metodología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E3B34-33A4-DDD2-0230-506C971F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7"/>
            <a:ext cx="9601200" cy="5295569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red neuronal convolucional</a:t>
            </a:r>
            <a:r>
              <a:rPr lang="es-ES" dirty="0"/>
              <a:t> es una técnica del aprendizaje profundo.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Redes pre-entrenadas </a:t>
            </a:r>
            <a:r>
              <a:rPr lang="es-ES" i="1" dirty="0"/>
              <a:t>EfficientNet.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48D106-399E-9507-C373-E16752DA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01" y="1955347"/>
            <a:ext cx="4806398" cy="1634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FE11D0-2029-CB70-E6B2-711FD4396D25}"/>
              </a:ext>
            </a:extLst>
          </p:cNvPr>
          <p:cNvSpPr txBox="1"/>
          <p:nvPr/>
        </p:nvSpPr>
        <p:spPr>
          <a:xfrm>
            <a:off x="3692800" y="3589522"/>
            <a:ext cx="480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Ejemplo de red neuronal convolucional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D7A5AB-6E5E-1AE2-7FA3-F707FD3E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01" y="4472608"/>
            <a:ext cx="5647598" cy="16751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F7FC82-98C8-0EF2-B125-AEAA81169BCA}"/>
              </a:ext>
            </a:extLst>
          </p:cNvPr>
          <p:cNvSpPr txBox="1"/>
          <p:nvPr/>
        </p:nvSpPr>
        <p:spPr>
          <a:xfrm>
            <a:off x="3272200" y="6147778"/>
            <a:ext cx="564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Estructura de un modelo EfficientNet</a:t>
            </a:r>
          </a:p>
        </p:txBody>
      </p:sp>
    </p:spTree>
    <p:extLst>
      <p:ext uri="{BB962C8B-B14F-4D97-AF65-F5344CB8AC3E}">
        <p14:creationId xmlns:p14="http://schemas.microsoft.com/office/powerpoint/2010/main" val="42785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Resultados obtenidos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0582CBA-F9C2-FE41-19E9-6B954A203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384332"/>
              </p:ext>
            </p:extLst>
          </p:nvPr>
        </p:nvGraphicFramePr>
        <p:xfrm>
          <a:off x="2572523" y="1548517"/>
          <a:ext cx="7046954" cy="274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684">
                  <a:extLst>
                    <a:ext uri="{9D8B030D-6E8A-4147-A177-3AD203B41FA5}">
                      <a16:colId xmlns:a16="http://schemas.microsoft.com/office/drawing/2014/main" val="327912655"/>
                    </a:ext>
                  </a:extLst>
                </a:gridCol>
                <a:gridCol w="1311949">
                  <a:extLst>
                    <a:ext uri="{9D8B030D-6E8A-4147-A177-3AD203B41FA5}">
                      <a16:colId xmlns:a16="http://schemas.microsoft.com/office/drawing/2014/main" val="1874130118"/>
                    </a:ext>
                  </a:extLst>
                </a:gridCol>
                <a:gridCol w="1311949">
                  <a:extLst>
                    <a:ext uri="{9D8B030D-6E8A-4147-A177-3AD203B41FA5}">
                      <a16:colId xmlns:a16="http://schemas.microsoft.com/office/drawing/2014/main" val="3376557532"/>
                    </a:ext>
                  </a:extLst>
                </a:gridCol>
                <a:gridCol w="1311949">
                  <a:extLst>
                    <a:ext uri="{9D8B030D-6E8A-4147-A177-3AD203B41FA5}">
                      <a16:colId xmlns:a16="http://schemas.microsoft.com/office/drawing/2014/main" val="582909773"/>
                    </a:ext>
                  </a:extLst>
                </a:gridCol>
                <a:gridCol w="1394423">
                  <a:extLst>
                    <a:ext uri="{9D8B030D-6E8A-4147-A177-3AD203B41FA5}">
                      <a16:colId xmlns:a16="http://schemas.microsoft.com/office/drawing/2014/main" val="3705259940"/>
                    </a:ext>
                  </a:extLst>
                </a:gridCol>
              </a:tblGrid>
              <a:tr h="36612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AUC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Recall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Precisión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Especifici.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61059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EfficientNetB0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0.85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0.41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0.70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</a:rPr>
                        <a:t>0.95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2298270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EfficientNetB3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0.86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0.47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0.68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0.93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02318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EfficientNetB4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0.87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0.56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0.65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0.91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619090"/>
                  </a:ext>
                </a:extLst>
              </a:tr>
              <a:tr h="549182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EfficientNetB5 (</a:t>
                      </a:r>
                      <a:r>
                        <a:rPr lang="es-ES" sz="1200" dirty="0" err="1">
                          <a:effectLst/>
                        </a:rPr>
                        <a:t>winner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0.87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0.64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0.62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0.88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184820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42CDF5D-A897-B653-887B-44783698AAF0}"/>
              </a:ext>
            </a:extLst>
          </p:cNvPr>
          <p:cNvSpPr txBox="1">
            <a:spLocks/>
          </p:cNvSpPr>
          <p:nvPr/>
        </p:nvSpPr>
        <p:spPr>
          <a:xfrm>
            <a:off x="1371600" y="1304013"/>
            <a:ext cx="9601200" cy="486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Respecto al mejor modelo:</a:t>
            </a:r>
          </a:p>
          <a:p>
            <a:pPr lvl="1"/>
            <a:r>
              <a:rPr lang="es-ES" dirty="0"/>
              <a:t>EfficientNetB5 es el ganador.</a:t>
            </a:r>
          </a:p>
          <a:p>
            <a:pPr lvl="1"/>
            <a:r>
              <a:rPr lang="es-ES" dirty="0"/>
              <a:t>Muy bueno identificando casos negativos, dificultad en los casos </a:t>
            </a:r>
            <a:r>
              <a:rPr lang="es-ES"/>
              <a:t>positivos.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06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899301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1777</TotalTime>
  <Words>158</Words>
  <Application>Microsoft Office PowerPoint</Application>
  <PresentationFormat>Panorámica</PresentationFormat>
  <Paragraphs>78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Detección de neumonía a partir de radiografías de tórax  mediante Redes neuronales convolucionales</vt:lpstr>
      <vt:lpstr>Problema a resolver</vt:lpstr>
      <vt:lpstr>Metodología propuesta</vt:lpstr>
      <vt:lpstr>Resultados obtenidos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193</cp:revision>
  <dcterms:created xsi:type="dcterms:W3CDTF">2021-10-14T13:21:57Z</dcterms:created>
  <dcterms:modified xsi:type="dcterms:W3CDTF">2022-06-16T15:06:31Z</dcterms:modified>
</cp:coreProperties>
</file>