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78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8" r:id="rId18"/>
    <p:sldId id="300" r:id="rId19"/>
    <p:sldId id="280" r:id="rId20"/>
    <p:sldId id="297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M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DF9C2-BA54-4435-9FD9-E8BD90A85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453" y="1750185"/>
            <a:ext cx="9072438" cy="2308049"/>
          </a:xfrm>
        </p:spPr>
        <p:txBody>
          <a:bodyPr/>
          <a:lstStyle/>
          <a:p>
            <a:r>
              <a:rPr lang="es-ES" sz="4400" dirty="0"/>
              <a:t>Detección de neumonía a partir de radiografías de tórax </a:t>
            </a:r>
            <a:br>
              <a:rPr lang="es-ES" sz="4400" dirty="0"/>
            </a:br>
            <a:r>
              <a:rPr lang="es-ES" sz="4400" dirty="0"/>
              <a:t>mediante Redes neuronales convolucionales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2620D-8D80-46AC-98A8-BDF6CB9E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8836" y="4280872"/>
            <a:ext cx="6831673" cy="1300943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Máster Universitario de Ciencia de Datos -Universitat Oberta de Catalunya</a:t>
            </a:r>
          </a:p>
          <a:p>
            <a:r>
              <a:rPr lang="es-ES" dirty="0"/>
              <a:t>Área de la medicina</a:t>
            </a:r>
          </a:p>
          <a:p>
            <a:r>
              <a:rPr lang="es-ES" dirty="0"/>
              <a:t>06/2022</a:t>
            </a:r>
          </a:p>
          <a:p>
            <a:endParaRPr lang="es-ES" dirty="0"/>
          </a:p>
          <a:p>
            <a:r>
              <a:rPr lang="es-ES" dirty="0"/>
              <a:t>Alumno: Mario Ubierna San Mamés</a:t>
            </a:r>
          </a:p>
          <a:p>
            <a:r>
              <a:rPr lang="es-ES" dirty="0"/>
              <a:t>Tutor: Jordi de la Torre Gallart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904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250F8-12D9-7E66-DFCF-796A6EFD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42C1D-D1D2-22C9-33FB-7C3FD3E6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3283"/>
            <a:ext cx="9601200" cy="4444117"/>
          </a:xfrm>
        </p:spPr>
        <p:txBody>
          <a:bodyPr/>
          <a:lstStyle/>
          <a:p>
            <a:r>
              <a:rPr lang="es-ES" dirty="0"/>
              <a:t>La metodología seguida en el desarrollo del proyecto fue </a:t>
            </a:r>
            <a:r>
              <a:rPr lang="es-ES" i="1" dirty="0"/>
              <a:t>Cross Industry Standard Process for Data Mining (CRISP-DM).</a:t>
            </a:r>
          </a:p>
          <a:p>
            <a:r>
              <a:rPr lang="es-ES" dirty="0"/>
              <a:t>Una metodología no garantiza el éxito pero sí disminuye las posibilidades de fracaso.</a:t>
            </a:r>
          </a:p>
          <a:p>
            <a:r>
              <a:rPr lang="es-ES" dirty="0"/>
              <a:t>La etapas de esta metodología son las siguientes: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F8D6D3-B3D3-DF75-ED87-42535E76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61" y="3429000"/>
            <a:ext cx="2894277" cy="29015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AEDD2F5-DF85-08C1-7032-0274A42812CD}"/>
              </a:ext>
            </a:extLst>
          </p:cNvPr>
          <p:cNvSpPr txBox="1"/>
          <p:nvPr/>
        </p:nvSpPr>
        <p:spPr>
          <a:xfrm>
            <a:off x="4911918" y="6330512"/>
            <a:ext cx="252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Metodología CRISP-DM</a:t>
            </a:r>
          </a:p>
        </p:txBody>
      </p:sp>
    </p:spTree>
    <p:extLst>
      <p:ext uri="{BB962C8B-B14F-4D97-AF65-F5344CB8AC3E}">
        <p14:creationId xmlns:p14="http://schemas.microsoft.com/office/powerpoint/2010/main" val="18610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BB10-41D2-4642-27AF-C501BABA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9289"/>
          </a:xfrm>
        </p:spPr>
        <p:txBody>
          <a:bodyPr/>
          <a:lstStyle/>
          <a:p>
            <a:r>
              <a:rPr lang="es-ES" dirty="0"/>
              <a:t>Comprensión del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B2A0D-FFAB-6A2C-B30E-88E5022F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089"/>
            <a:ext cx="9601200" cy="4412311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definir los requisitos del proyecto.</a:t>
            </a:r>
          </a:p>
          <a:p>
            <a:r>
              <a:rPr lang="es-ES" dirty="0"/>
              <a:t>¿Qué se busca resolver?</a:t>
            </a:r>
          </a:p>
          <a:p>
            <a:r>
              <a:rPr lang="es-ES" dirty="0"/>
              <a:t>¿Cómo lo vamos a realizar?</a:t>
            </a:r>
          </a:p>
          <a:p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982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BB10-41D2-4642-27AF-C501BABA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9289"/>
          </a:xfrm>
        </p:spPr>
        <p:txBody>
          <a:bodyPr/>
          <a:lstStyle/>
          <a:p>
            <a:r>
              <a:rPr lang="es-ES" dirty="0"/>
              <a:t>Comprensión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B2A0D-FFAB-6A2C-B30E-88E5022F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089"/>
            <a:ext cx="9601200" cy="5247861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entender qué datos tenemos.</a:t>
            </a:r>
          </a:p>
          <a:p>
            <a:r>
              <a:rPr lang="es-ES" dirty="0"/>
              <a:t>¿Dónde se obtuvieron los datos?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¿Qué tipo de datos son? Ficheros Excel, imágenes (radiografías).</a:t>
            </a:r>
          </a:p>
          <a:p>
            <a:r>
              <a:rPr lang="es-ES" dirty="0"/>
              <a:t>¿Estructura de los datos?</a:t>
            </a:r>
          </a:p>
          <a:p>
            <a:pPr lvl="1"/>
            <a:r>
              <a:rPr lang="es-ES" dirty="0"/>
              <a:t>Fichero Excel: 5 atributos (patientId = nombre de la imagen) + variable objetivo (Target).</a:t>
            </a:r>
          </a:p>
          <a:p>
            <a:pPr lvl="1"/>
            <a:r>
              <a:rPr lang="es-ES" dirty="0"/>
              <a:t>Imágenes en formato DICOM con un tamaño de 1024x1024 pixeles.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498C57-58D2-8B4B-CE26-BABF263B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080" y="2335046"/>
            <a:ext cx="3469839" cy="102477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C9126C2-10EE-CEF7-9E83-9A2BBFF6ABBF}"/>
              </a:ext>
            </a:extLst>
          </p:cNvPr>
          <p:cNvSpPr txBox="1"/>
          <p:nvPr/>
        </p:nvSpPr>
        <p:spPr>
          <a:xfrm>
            <a:off x="3969025" y="3359817"/>
            <a:ext cx="4253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Repositorio de Kaggle</a:t>
            </a:r>
          </a:p>
        </p:txBody>
      </p:sp>
    </p:spTree>
    <p:extLst>
      <p:ext uri="{BB962C8B-B14F-4D97-AF65-F5344CB8AC3E}">
        <p14:creationId xmlns:p14="http://schemas.microsoft.com/office/powerpoint/2010/main" val="275998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BB10-41D2-4642-27AF-C501BABA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9289"/>
          </a:xfrm>
        </p:spPr>
        <p:txBody>
          <a:bodyPr/>
          <a:lstStyle/>
          <a:p>
            <a:r>
              <a:rPr lang="es-ES" dirty="0"/>
              <a:t>Preprocesado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B2A0D-FFAB-6A2C-B30E-88E5022F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089"/>
            <a:ext cx="9601200" cy="5247861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preparar la información para la red neuronal.</a:t>
            </a:r>
          </a:p>
          <a:p>
            <a:r>
              <a:rPr lang="es-ES" dirty="0"/>
              <a:t>¿Hay registros duplicados? Sí.</a:t>
            </a:r>
          </a:p>
          <a:p>
            <a:r>
              <a:rPr lang="es-ES" dirty="0"/>
              <a:t>Selección de atributos (</a:t>
            </a:r>
            <a:r>
              <a:rPr lang="es-ES" i="1" dirty="0"/>
              <a:t>patientId</a:t>
            </a:r>
            <a:r>
              <a:rPr lang="es-ES" dirty="0"/>
              <a:t> + </a:t>
            </a:r>
            <a:r>
              <a:rPr lang="es-ES" i="1" dirty="0"/>
              <a:t>Target</a:t>
            </a:r>
            <a:r>
              <a:rPr lang="es-ES" dirty="0"/>
              <a:t>).</a:t>
            </a:r>
          </a:p>
          <a:p>
            <a:r>
              <a:rPr lang="es-ES" dirty="0"/>
              <a:t>Transformación de las imágenes</a:t>
            </a:r>
          </a:p>
          <a:p>
            <a:pPr lvl="1"/>
            <a:r>
              <a:rPr lang="es-ES" dirty="0"/>
              <a:t>De formato DICOM a PNG, más fácil de trabajar.</a:t>
            </a:r>
          </a:p>
          <a:p>
            <a:pPr lvl="1"/>
            <a:r>
              <a:rPr lang="es-ES" dirty="0"/>
              <a:t>Redimensionado de las mismas para cada modelo EfficientNet.</a:t>
            </a:r>
          </a:p>
          <a:p>
            <a:pPr lvl="1"/>
            <a:r>
              <a:rPr lang="es-ES" dirty="0"/>
              <a:t>Reducir el tiempo en el entrenamiento de la red.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416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BB10-41D2-4642-27AF-C501BABA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9289"/>
          </a:xfrm>
        </p:spPr>
        <p:txBody>
          <a:bodyPr/>
          <a:lstStyle/>
          <a:p>
            <a:r>
              <a:rPr lang="es-ES" dirty="0"/>
              <a:t>Preprocesado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B2A0D-FFAB-6A2C-B30E-88E5022F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089"/>
            <a:ext cx="9601200" cy="5247861"/>
          </a:xfrm>
        </p:spPr>
        <p:txBody>
          <a:bodyPr/>
          <a:lstStyle/>
          <a:p>
            <a:r>
              <a:rPr lang="es-ES" dirty="0"/>
              <a:t>¿Las clases están balanceadas? No. Solventado a partir del aumento de datos.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Generación de los </a:t>
            </a:r>
            <a:r>
              <a:rPr lang="es-ES" i="1" dirty="0"/>
              <a:t>dataset </a:t>
            </a:r>
            <a:r>
              <a:rPr lang="es-ES" dirty="0"/>
              <a:t>usados para el entrenamiento de la red.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FBE143B-363C-D3C0-33D8-22362676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91" y="2012674"/>
            <a:ext cx="3476665" cy="28326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32A197-9941-D93D-28AF-5A8B6E3F4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447" y="2012674"/>
            <a:ext cx="5884549" cy="283265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9B0ADC8-E8F3-25FD-41B9-742F8456C033}"/>
              </a:ext>
            </a:extLst>
          </p:cNvPr>
          <p:cNvSpPr txBox="1"/>
          <p:nvPr/>
        </p:nvSpPr>
        <p:spPr>
          <a:xfrm>
            <a:off x="1852442" y="4878773"/>
            <a:ext cx="344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Balanceo de clases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036FEA-7FFC-E30A-026F-52D32D30F422}"/>
              </a:ext>
            </a:extLst>
          </p:cNvPr>
          <p:cNvSpPr txBox="1"/>
          <p:nvPr/>
        </p:nvSpPr>
        <p:spPr>
          <a:xfrm>
            <a:off x="5776198" y="4845326"/>
            <a:ext cx="571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Aumento de datos</a:t>
            </a:r>
          </a:p>
        </p:txBody>
      </p:sp>
    </p:spTree>
    <p:extLst>
      <p:ext uri="{BB962C8B-B14F-4D97-AF65-F5344CB8AC3E}">
        <p14:creationId xmlns:p14="http://schemas.microsoft.com/office/powerpoint/2010/main" val="346066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4E4E8-873B-B9CA-0C69-E23FD40E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Modelado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5E793-CF05-A2B9-38B7-8B69FABA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5343276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definir y entrenar la red neuronal.</a:t>
            </a:r>
          </a:p>
          <a:p>
            <a:r>
              <a:rPr lang="es-ES" i="1" dirty="0"/>
              <a:t>Transfer learning:</a:t>
            </a:r>
          </a:p>
          <a:p>
            <a:pPr lvl="1"/>
            <a:r>
              <a:rPr lang="es-ES" dirty="0"/>
              <a:t>Hacer uso de una red pre-entrenada </a:t>
            </a:r>
            <a:r>
              <a:rPr lang="es-ES" i="1" dirty="0"/>
              <a:t>EfficientNet.</a:t>
            </a:r>
          </a:p>
          <a:p>
            <a:pPr lvl="1"/>
            <a:r>
              <a:rPr lang="es-ES" dirty="0"/>
              <a:t>Se han usado los modelos B0, B3, B4 y B5.</a:t>
            </a:r>
          </a:p>
          <a:p>
            <a:pPr lvl="1"/>
            <a:r>
              <a:rPr lang="es-ES" i="1" dirty="0"/>
              <a:t>Reducimos el tiempo </a:t>
            </a:r>
            <a:r>
              <a:rPr lang="es-ES" dirty="0"/>
              <a:t>de entrenamiento y coste computacional.</a:t>
            </a:r>
            <a:endParaRPr lang="es-ES" i="1" dirty="0"/>
          </a:p>
          <a:p>
            <a:pPr lvl="1"/>
            <a:endParaRPr lang="es-ES" i="1" dirty="0"/>
          </a:p>
          <a:p>
            <a:pPr lvl="1"/>
            <a:endParaRPr lang="es-ES" dirty="0"/>
          </a:p>
          <a:p>
            <a:pPr lvl="1"/>
            <a:endParaRPr lang="es-ES" i="1" dirty="0"/>
          </a:p>
          <a:p>
            <a:pPr lvl="1"/>
            <a:endParaRPr lang="es-ES" dirty="0"/>
          </a:p>
          <a:p>
            <a:pPr lvl="1"/>
            <a:endParaRPr lang="es-ES" i="1" dirty="0"/>
          </a:p>
          <a:p>
            <a:pPr marL="530352" lvl="1" indent="0">
              <a:buNone/>
            </a:pPr>
            <a:endParaRPr lang="es-ES" dirty="0"/>
          </a:p>
          <a:p>
            <a:pPr marL="530352" lvl="1" indent="0">
              <a:buNone/>
            </a:pPr>
            <a:endParaRPr lang="es-ES" i="1" dirty="0"/>
          </a:p>
          <a:p>
            <a:r>
              <a:rPr lang="es-ES" i="1" dirty="0"/>
              <a:t>Fine tuning</a:t>
            </a:r>
            <a:r>
              <a:rPr lang="es-ES" dirty="0"/>
              <a:t>: mejoramos la precisión descongelando todo el modelo.</a:t>
            </a:r>
            <a:endParaRPr lang="es-ES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732EBE-0D81-2846-A87B-83BCF2684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687" y="3501310"/>
            <a:ext cx="6598626" cy="195726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4575D82-D4C5-B4F5-0D5F-515D698BD941}"/>
              </a:ext>
            </a:extLst>
          </p:cNvPr>
          <p:cNvSpPr txBox="1"/>
          <p:nvPr/>
        </p:nvSpPr>
        <p:spPr>
          <a:xfrm>
            <a:off x="2868433" y="5458570"/>
            <a:ext cx="660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Estructura de un modelo EfficientNet</a:t>
            </a:r>
          </a:p>
        </p:txBody>
      </p:sp>
    </p:spTree>
    <p:extLst>
      <p:ext uri="{BB962C8B-B14F-4D97-AF65-F5344CB8AC3E}">
        <p14:creationId xmlns:p14="http://schemas.microsoft.com/office/powerpoint/2010/main" val="2346695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4E4E8-873B-B9CA-0C69-E23FD40E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5E793-CF05-A2B9-38B7-8B69FABA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4467970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valorar la benevolencia del modelo.</a:t>
            </a:r>
          </a:p>
          <a:p>
            <a:r>
              <a:rPr lang="es-ES" dirty="0"/>
              <a:t>Función de evaluación AUC.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D8026A-A45E-65A4-1BAC-CF1A963D1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30" y="2333211"/>
            <a:ext cx="4751940" cy="397051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6463991-77CF-AA6E-F0E4-B8F1938F9997}"/>
              </a:ext>
            </a:extLst>
          </p:cNvPr>
          <p:cNvSpPr txBox="1"/>
          <p:nvPr/>
        </p:nvSpPr>
        <p:spPr>
          <a:xfrm>
            <a:off x="3796230" y="6304031"/>
            <a:ext cx="475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Área bajo la curva ROC de cada modelo</a:t>
            </a:r>
          </a:p>
        </p:txBody>
      </p:sp>
    </p:spTree>
    <p:extLst>
      <p:ext uri="{BB962C8B-B14F-4D97-AF65-F5344CB8AC3E}">
        <p14:creationId xmlns:p14="http://schemas.microsoft.com/office/powerpoint/2010/main" val="3364060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4E4E8-873B-B9CA-0C69-E23FD40E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5E793-CF05-A2B9-38B7-8B69FABA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4467970"/>
          </a:xfrm>
        </p:spPr>
        <p:txBody>
          <a:bodyPr/>
          <a:lstStyle/>
          <a:p>
            <a:r>
              <a:rPr lang="es-ES" dirty="0"/>
              <a:t>Métrica exactitud.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5034B8-B9CB-30D8-3FE5-9C7093EE01F2}"/>
              </a:ext>
            </a:extLst>
          </p:cNvPr>
          <p:cNvSpPr txBox="1"/>
          <p:nvPr/>
        </p:nvSpPr>
        <p:spPr>
          <a:xfrm>
            <a:off x="3609561" y="6079034"/>
            <a:ext cx="475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Exactitud de cada modelo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1DD8BC-3F33-CCCE-EFF2-98F59BF2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561" y="1946219"/>
            <a:ext cx="4751940" cy="41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5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4E4E8-873B-B9CA-0C69-E23FD40E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5E793-CF05-A2B9-38B7-8B69FABA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4467970"/>
          </a:xfrm>
        </p:spPr>
        <p:txBody>
          <a:bodyPr/>
          <a:lstStyle/>
          <a:p>
            <a:r>
              <a:rPr lang="es-ES" dirty="0"/>
              <a:t>Métrica sensibilidad.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5034B8-B9CB-30D8-3FE5-9C7093EE01F2}"/>
              </a:ext>
            </a:extLst>
          </p:cNvPr>
          <p:cNvSpPr txBox="1"/>
          <p:nvPr/>
        </p:nvSpPr>
        <p:spPr>
          <a:xfrm>
            <a:off x="3609561" y="6079034"/>
            <a:ext cx="475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Sensibilidad de cada modelo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BD84A9-0ED7-8E56-E7F2-AB024565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560" y="1963973"/>
            <a:ext cx="4751939" cy="41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18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853" y="3072185"/>
            <a:ext cx="8878294" cy="71363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Conclusiones y líneas de trabajo futuras</a:t>
            </a:r>
          </a:p>
        </p:txBody>
      </p:sp>
    </p:spTree>
    <p:extLst>
      <p:ext uri="{BB962C8B-B14F-4D97-AF65-F5344CB8AC3E}">
        <p14:creationId xmlns:p14="http://schemas.microsoft.com/office/powerpoint/2010/main" val="347188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1ADDD-5D0E-9025-8441-7FD7C61E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9564A0-024A-D915-A640-5B6BA414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29"/>
            <a:ext cx="9601200" cy="50172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Introducción:</a:t>
            </a:r>
          </a:p>
          <a:p>
            <a:pPr marL="987552" lvl="1" indent="-457200">
              <a:buFont typeface="+mj-lt"/>
              <a:buAutoNum type="arabicPeriod"/>
            </a:pPr>
            <a:r>
              <a:rPr lang="es-ES" dirty="0"/>
              <a:t>Contexto.</a:t>
            </a:r>
          </a:p>
          <a:p>
            <a:pPr marL="987552" lvl="1" indent="-457200">
              <a:buFont typeface="+mj-lt"/>
              <a:buAutoNum type="arabicPeriod"/>
            </a:pPr>
            <a:r>
              <a:rPr lang="es-ES" dirty="0"/>
              <a:t>Marco teórico sobre la neumonía.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Desarrollo:</a:t>
            </a:r>
          </a:p>
          <a:p>
            <a:pPr marL="987552" lvl="1" indent="-457200">
              <a:buFont typeface="+mj-lt"/>
              <a:buAutoNum type="arabicPeriod"/>
            </a:pPr>
            <a:r>
              <a:rPr lang="es-ES" dirty="0"/>
              <a:t>Descripción general del método utilizado.</a:t>
            </a:r>
          </a:p>
          <a:p>
            <a:pPr marL="987552" lvl="1" indent="-457200">
              <a:buFont typeface="+mj-lt"/>
              <a:buAutoNum type="arabicPeriod"/>
            </a:pPr>
            <a:r>
              <a:rPr lang="es-ES" dirty="0"/>
              <a:t>Metodología:</a:t>
            </a:r>
          </a:p>
          <a:p>
            <a:pPr marL="1444752" lvl="2" indent="-457200">
              <a:buFont typeface="+mj-lt"/>
              <a:buAutoNum type="arabicPeriod"/>
            </a:pPr>
            <a:r>
              <a:rPr lang="es-ES" dirty="0"/>
              <a:t>Comprensión del negocio.</a:t>
            </a:r>
          </a:p>
          <a:p>
            <a:pPr marL="1444752" lvl="2" indent="-457200">
              <a:buFont typeface="+mj-lt"/>
              <a:buAutoNum type="arabicPeriod"/>
            </a:pPr>
            <a:r>
              <a:rPr lang="es-ES" dirty="0"/>
              <a:t>Comprensión de los datos.</a:t>
            </a:r>
          </a:p>
          <a:p>
            <a:pPr marL="1444752" lvl="2" indent="-457200">
              <a:buFont typeface="+mj-lt"/>
              <a:buAutoNum type="arabicPeriod"/>
            </a:pPr>
            <a:r>
              <a:rPr lang="es-ES" dirty="0"/>
              <a:t>Preprocesado de los datos.</a:t>
            </a:r>
          </a:p>
          <a:p>
            <a:pPr marL="1444752" lvl="2" indent="-457200">
              <a:buFont typeface="+mj-lt"/>
              <a:buAutoNum type="arabicPeriod"/>
            </a:pPr>
            <a:r>
              <a:rPr lang="es-ES" dirty="0"/>
              <a:t>Modelado.</a:t>
            </a:r>
          </a:p>
          <a:p>
            <a:pPr marL="1444752" lvl="2" indent="-457200">
              <a:buFont typeface="+mj-lt"/>
              <a:buAutoNum type="arabicPeriod"/>
            </a:pPr>
            <a:r>
              <a:rPr lang="es-ES" dirty="0"/>
              <a:t>Evaluación.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Conclusiones y líneas de trabajo futuras.</a:t>
            </a:r>
          </a:p>
          <a:p>
            <a:pPr marL="987552" lvl="1" indent="-4572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8961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DD7C4-E421-3137-0ADB-D95737E0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56591"/>
            <a:ext cx="9601200" cy="6217920"/>
          </a:xfrm>
        </p:spPr>
        <p:txBody>
          <a:bodyPr/>
          <a:lstStyle/>
          <a:p>
            <a:r>
              <a:rPr lang="es-ES" dirty="0"/>
              <a:t>Buen resultado en cuanto a cumplimiento de objetivos.</a:t>
            </a:r>
          </a:p>
          <a:p>
            <a:r>
              <a:rPr lang="es-ES" dirty="0"/>
              <a:t>Respecta a la neumonía:</a:t>
            </a:r>
          </a:p>
          <a:p>
            <a:pPr lvl="1"/>
            <a:r>
              <a:rPr lang="es-ES" dirty="0"/>
              <a:t>Alta mortalidad.</a:t>
            </a:r>
          </a:p>
          <a:p>
            <a:pPr lvl="1"/>
            <a:r>
              <a:rPr lang="es-ES" dirty="0"/>
              <a:t>Opacidad pulmonar != neumonía.</a:t>
            </a:r>
          </a:p>
          <a:p>
            <a:r>
              <a:rPr lang="es-ES" dirty="0"/>
              <a:t>Respecto al mejor modelo:</a:t>
            </a:r>
          </a:p>
          <a:p>
            <a:pPr lvl="1"/>
            <a:r>
              <a:rPr lang="es-ES" dirty="0"/>
              <a:t>EfficientNetB5 es el ganador.</a:t>
            </a:r>
          </a:p>
          <a:p>
            <a:pPr lvl="1"/>
            <a:r>
              <a:rPr lang="es-ES" dirty="0"/>
              <a:t>Muy bueno identificando casos negativos, dificultad en los casos positivos.</a:t>
            </a:r>
          </a:p>
          <a:p>
            <a:r>
              <a:rPr lang="es-ES" dirty="0"/>
              <a:t>Otras soluciones de </a:t>
            </a:r>
            <a:r>
              <a:rPr lang="es-ES" i="1" dirty="0"/>
              <a:t>Kaggle</a:t>
            </a:r>
            <a:r>
              <a:rPr lang="es-ES" dirty="0"/>
              <a:t> presentan resultados similares.</a:t>
            </a:r>
          </a:p>
          <a:p>
            <a:r>
              <a:rPr lang="es-ES" dirty="0"/>
              <a:t>Los resultados pueden ser complementarios a otras pruebas: biopsia, análisis de sangre…</a:t>
            </a:r>
          </a:p>
          <a:p>
            <a:r>
              <a:rPr lang="es-ES" dirty="0"/>
              <a:t>Líneas de trabajo futuras:</a:t>
            </a:r>
          </a:p>
          <a:p>
            <a:pPr lvl="1"/>
            <a:r>
              <a:rPr lang="es-ES" dirty="0"/>
              <a:t>Usar otras redes pre-entrenadas.</a:t>
            </a:r>
          </a:p>
          <a:p>
            <a:pPr lvl="1"/>
            <a:r>
              <a:rPr lang="es-ES" dirty="0"/>
              <a:t>Crear una aplicación web.</a:t>
            </a:r>
          </a:p>
          <a:p>
            <a:pPr lvl="1"/>
            <a:r>
              <a:rPr lang="es-ES" dirty="0"/>
              <a:t>Dar importancia a la investigación y el desarrollo.</a:t>
            </a:r>
          </a:p>
        </p:txBody>
      </p:sp>
    </p:spTree>
    <p:extLst>
      <p:ext uri="{BB962C8B-B14F-4D97-AF65-F5344CB8AC3E}">
        <p14:creationId xmlns:p14="http://schemas.microsoft.com/office/powerpoint/2010/main" val="1885412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798" y="3072185"/>
            <a:ext cx="8098403" cy="713630"/>
          </a:xfrm>
        </p:spPr>
        <p:txBody>
          <a:bodyPr/>
          <a:lstStyle/>
          <a:p>
            <a:pPr algn="ctr"/>
            <a:r>
              <a:rPr lang="es-ES" dirty="0"/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7899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798" y="3072185"/>
            <a:ext cx="8098403" cy="713630"/>
          </a:xfrm>
        </p:spPr>
        <p:txBody>
          <a:bodyPr/>
          <a:lstStyle/>
          <a:p>
            <a:pPr algn="ctr"/>
            <a:r>
              <a:rPr lang="es-ES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9878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E16E8-1E5B-16C5-3918-29A1F150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713631"/>
          </a:xfrm>
        </p:spPr>
        <p:txBody>
          <a:bodyPr>
            <a:normAutofit/>
          </a:bodyPr>
          <a:lstStyle/>
          <a:p>
            <a:r>
              <a:rPr lang="es-ES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A8DA0-5060-6CE0-F822-BE8EB662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446797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neumonía</a:t>
            </a:r>
            <a:r>
              <a:rPr lang="es-ES" dirty="0"/>
              <a:t> es una lesión inflamatoria pulmonar como consecuencia de la llegada de microorganismos a la vía aérea distal y parénquima.</a:t>
            </a:r>
          </a:p>
          <a:p>
            <a:r>
              <a:rPr lang="es-ES" b="1" dirty="0"/>
              <a:t>Está en el día a día </a:t>
            </a:r>
            <a:r>
              <a:rPr lang="es-ES" dirty="0"/>
              <a:t>entre nosotros y sobre todo después del SARS-CoV2.</a:t>
            </a:r>
          </a:p>
          <a:p>
            <a:r>
              <a:rPr lang="es-ES" b="1" dirty="0"/>
              <a:t>15%</a:t>
            </a:r>
            <a:r>
              <a:rPr lang="es-ES" dirty="0"/>
              <a:t> de las </a:t>
            </a:r>
            <a:r>
              <a:rPr lang="es-ES" b="1" dirty="0"/>
              <a:t>defunciones</a:t>
            </a:r>
            <a:r>
              <a:rPr lang="es-ES" dirty="0"/>
              <a:t> en </a:t>
            </a:r>
            <a:r>
              <a:rPr lang="es-ES" b="1" dirty="0"/>
              <a:t>niños</a:t>
            </a:r>
            <a:r>
              <a:rPr lang="es-ES" dirty="0"/>
              <a:t> son causadas por la neumonía, según la Organización Mundial de la Salud (</a:t>
            </a:r>
            <a:r>
              <a:rPr lang="es-ES" b="1" dirty="0"/>
              <a:t>OMS</a:t>
            </a:r>
            <a:r>
              <a:rPr lang="es-ES" dirty="0"/>
              <a:t>).</a:t>
            </a:r>
          </a:p>
          <a:p>
            <a:r>
              <a:rPr lang="es-ES" b="1" dirty="0"/>
              <a:t>En España </a:t>
            </a:r>
            <a:r>
              <a:rPr lang="es-ES" dirty="0"/>
              <a:t>en el año 2017 fueron ingresadas 120000 personas, originando más de </a:t>
            </a:r>
            <a:r>
              <a:rPr lang="es-ES" b="1" dirty="0"/>
              <a:t>10000 muertes</a:t>
            </a:r>
            <a:r>
              <a:rPr lang="es-ES" dirty="0"/>
              <a:t>.</a:t>
            </a:r>
          </a:p>
          <a:p>
            <a:r>
              <a:rPr lang="es-ES" dirty="0"/>
              <a:t>Ante este contexto surge la </a:t>
            </a:r>
            <a:r>
              <a:rPr lang="es-ES" b="1" dirty="0"/>
              <a:t>idea</a:t>
            </a:r>
            <a:r>
              <a:rPr lang="es-ES" dirty="0"/>
              <a:t> de este </a:t>
            </a:r>
            <a:r>
              <a:rPr lang="es-ES" b="1" dirty="0"/>
              <a:t>proyecto</a:t>
            </a:r>
            <a:r>
              <a:rPr lang="es-ES" dirty="0"/>
              <a:t>, el hacer uso del </a:t>
            </a:r>
            <a:r>
              <a:rPr lang="es-ES" b="1" i="1" dirty="0"/>
              <a:t>deep learning</a:t>
            </a:r>
            <a:r>
              <a:rPr lang="es-ES" dirty="0"/>
              <a:t>, y más concretamente de </a:t>
            </a:r>
            <a:r>
              <a:rPr lang="es-ES" b="1" dirty="0"/>
              <a:t>redes neuronales convolucionales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85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E16E8-1E5B-16C5-3918-29A1F150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713631"/>
          </a:xfrm>
        </p:spPr>
        <p:txBody>
          <a:bodyPr>
            <a:normAutofit/>
          </a:bodyPr>
          <a:lstStyle/>
          <a:p>
            <a:r>
              <a:rPr lang="es-ES" dirty="0"/>
              <a:t>Marco teórico sobre la neumonía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A8DA0-5060-6CE0-F822-BE8EB662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29"/>
            <a:ext cx="9601200" cy="5080884"/>
          </a:xfrm>
        </p:spPr>
        <p:txBody>
          <a:bodyPr>
            <a:normAutofit/>
          </a:bodyPr>
          <a:lstStyle/>
          <a:p>
            <a:r>
              <a:rPr lang="es-ES" dirty="0"/>
              <a:t>Hay </a:t>
            </a:r>
            <a:r>
              <a:rPr lang="es-ES" b="1" dirty="0"/>
              <a:t>diferentes tipos de neumonía</a:t>
            </a:r>
            <a:r>
              <a:rPr lang="es-ES" dirty="0"/>
              <a:t> dependiendo de varios factores:</a:t>
            </a:r>
          </a:p>
          <a:p>
            <a:pPr lvl="1"/>
            <a:r>
              <a:rPr lang="es-ES" dirty="0"/>
              <a:t>Según el tipo de agente causal.</a:t>
            </a:r>
          </a:p>
          <a:p>
            <a:pPr lvl="1"/>
            <a:r>
              <a:rPr lang="es-ES" dirty="0"/>
              <a:t>Según la zona de afectación (afectación anatomopatológica).</a:t>
            </a:r>
          </a:p>
          <a:p>
            <a:pPr lvl="1"/>
            <a:r>
              <a:rPr lang="es-ES" dirty="0"/>
              <a:t>Según la reacción que desarrolla el paciente (si hay secuelas o no).</a:t>
            </a:r>
          </a:p>
          <a:p>
            <a:pPr lvl="1"/>
            <a:r>
              <a:rPr lang="es-ES" dirty="0"/>
              <a:t>Según el tipo de huésped (si hay respuesta inmunitaria o no).</a:t>
            </a:r>
          </a:p>
          <a:p>
            <a:pPr lvl="1"/>
            <a:r>
              <a:rPr lang="es-ES" dirty="0"/>
              <a:t>Según el lugar donde se ha adquirido la bacteria.</a:t>
            </a:r>
          </a:p>
          <a:p>
            <a:r>
              <a:rPr lang="es-ES" dirty="0"/>
              <a:t>En la neumonía lobular podemos diferenciar </a:t>
            </a:r>
            <a:r>
              <a:rPr lang="es-ES" b="1" dirty="0"/>
              <a:t>cuatro fases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Fase de congestión: síntomas en las primeras horas, y pocos glóbulos rojos.</a:t>
            </a:r>
          </a:p>
          <a:p>
            <a:pPr lvl="1"/>
            <a:r>
              <a:rPr lang="es-ES" dirty="0"/>
              <a:t>Fase de hepatización roja: 2-4 días, aumento de glóbulos rojos.</a:t>
            </a:r>
          </a:p>
          <a:p>
            <a:pPr lvl="1"/>
            <a:r>
              <a:rPr lang="es-ES" dirty="0"/>
              <a:t>Fase de hepatización gris: 2-4 días, descomposición de los glóbulos rojos.</a:t>
            </a:r>
          </a:p>
          <a:p>
            <a:pPr lvl="1"/>
            <a:r>
              <a:rPr lang="es-ES" dirty="0"/>
              <a:t>Fase de resolución: 4-8 días, predominan los glóbulos blancos.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474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E16E8-1E5B-16C5-3918-29A1F150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713631"/>
          </a:xfrm>
        </p:spPr>
        <p:txBody>
          <a:bodyPr>
            <a:normAutofit/>
          </a:bodyPr>
          <a:lstStyle/>
          <a:p>
            <a:r>
              <a:rPr lang="es-ES" dirty="0"/>
              <a:t>Marco teórico sobre la neumonía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A8DA0-5060-6CE0-F822-BE8EB662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29"/>
            <a:ext cx="9601200" cy="50808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Opacidad pulmonar no significa exclusivamente que es una neumonía (pérdida de sangre, cáncer, lesiones…).</a:t>
            </a:r>
          </a:p>
          <a:p>
            <a:r>
              <a:rPr lang="es-ES" b="1" dirty="0"/>
              <a:t>No</a:t>
            </a:r>
            <a:r>
              <a:rPr lang="es-ES" dirty="0"/>
              <a:t> es un problema </a:t>
            </a:r>
            <a:r>
              <a:rPr lang="es-ES" b="1" dirty="0"/>
              <a:t>trivial</a:t>
            </a:r>
            <a:r>
              <a:rPr lang="es-ES" dirty="0"/>
              <a:t>.</a:t>
            </a:r>
          </a:p>
          <a:p>
            <a:r>
              <a:rPr lang="es-ES" dirty="0"/>
              <a:t>Otras pruebas usadas: prueba de función pulmonar, análisis de sangre, biopsia…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85A1FE-50E4-148D-D71B-067645CF9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4" y="1614245"/>
            <a:ext cx="6096012" cy="218237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42EB554-D418-59BF-0355-9E78A93B8042}"/>
              </a:ext>
            </a:extLst>
          </p:cNvPr>
          <p:cNvSpPr txBox="1"/>
          <p:nvPr/>
        </p:nvSpPr>
        <p:spPr>
          <a:xfrm>
            <a:off x="3266658" y="3872932"/>
            <a:ext cx="565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(a) radiografía paciente normal, (b) radiografía paciente con neumonía</a:t>
            </a:r>
          </a:p>
        </p:txBody>
      </p:sp>
    </p:spTree>
    <p:extLst>
      <p:ext uri="{BB962C8B-B14F-4D97-AF65-F5344CB8AC3E}">
        <p14:creationId xmlns:p14="http://schemas.microsoft.com/office/powerpoint/2010/main" val="298852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798" y="3072185"/>
            <a:ext cx="8098403" cy="713630"/>
          </a:xfrm>
        </p:spPr>
        <p:txBody>
          <a:bodyPr/>
          <a:lstStyle/>
          <a:p>
            <a:pPr algn="ctr"/>
            <a:r>
              <a:rPr lang="es-ES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176659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AFD72-BF8A-84F3-4794-5B270C4C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/>
          <a:lstStyle/>
          <a:p>
            <a:r>
              <a:rPr lang="es-ES" dirty="0"/>
              <a:t>Método utilizado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22AC29-CFA5-80E7-E3BC-D2784A1F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1478"/>
            <a:ext cx="9601200" cy="4475922"/>
          </a:xfrm>
        </p:spPr>
        <p:txBody>
          <a:bodyPr/>
          <a:lstStyle/>
          <a:p>
            <a:r>
              <a:rPr lang="es-ES" b="1" dirty="0"/>
              <a:t>Aprendizaje automático </a:t>
            </a:r>
            <a:r>
              <a:rPr lang="es-ES" i="1" dirty="0"/>
              <a:t>(machine learning), </a:t>
            </a:r>
            <a:r>
              <a:rPr lang="es-ES" dirty="0"/>
              <a:t>conseguir que los ordenadores sean capaces de aprender por si mismos</a:t>
            </a:r>
            <a:r>
              <a:rPr lang="es-ES" i="1" dirty="0"/>
              <a:t>.</a:t>
            </a:r>
          </a:p>
          <a:p>
            <a:r>
              <a:rPr lang="es-ES" b="1" dirty="0"/>
              <a:t>Aprendizaje profundo</a:t>
            </a:r>
            <a:r>
              <a:rPr lang="es-ES" dirty="0"/>
              <a:t> </a:t>
            </a:r>
            <a:r>
              <a:rPr lang="es-ES" i="1" dirty="0"/>
              <a:t>(deep learning)</a:t>
            </a:r>
            <a:r>
              <a:rPr lang="es-ES" dirty="0"/>
              <a:t>, área del aprendizaje automático que hace uso de redes neuronales artificiales.</a:t>
            </a:r>
          </a:p>
          <a:p>
            <a:pPr lvl="1"/>
            <a:r>
              <a:rPr lang="es-ES" dirty="0"/>
              <a:t>Deep learning ≈ cerebro humano.  </a:t>
            </a:r>
          </a:p>
          <a:p>
            <a:pPr marL="530352" lvl="1" indent="0">
              <a:buNone/>
            </a:pPr>
            <a:endParaRPr lang="es-ES" dirty="0"/>
          </a:p>
          <a:p>
            <a:pPr marL="530352" lvl="1" indent="0">
              <a:buNone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F503F2E-E3EB-7764-504F-2AA69C97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40" y="3430224"/>
            <a:ext cx="3930372" cy="21601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8E862B2-E4BB-30F0-21C6-D1765A246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52" y="3432673"/>
            <a:ext cx="3930372" cy="215772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E2B03AE-3EC2-C77A-4A73-6F598D2412CE}"/>
              </a:ext>
            </a:extLst>
          </p:cNvPr>
          <p:cNvSpPr txBox="1"/>
          <p:nvPr/>
        </p:nvSpPr>
        <p:spPr>
          <a:xfrm>
            <a:off x="1929739" y="5682734"/>
            <a:ext cx="395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Neurona biológica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E3ACB7-94B6-D519-1754-DF2559691A2E}"/>
              </a:ext>
            </a:extLst>
          </p:cNvPr>
          <p:cNvSpPr txBox="1"/>
          <p:nvPr/>
        </p:nvSpPr>
        <p:spPr>
          <a:xfrm>
            <a:off x="6406325" y="5668370"/>
            <a:ext cx="3954225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Neurona artificial</a:t>
            </a:r>
          </a:p>
        </p:txBody>
      </p:sp>
    </p:spTree>
    <p:extLst>
      <p:ext uri="{BB962C8B-B14F-4D97-AF65-F5344CB8AC3E}">
        <p14:creationId xmlns:p14="http://schemas.microsoft.com/office/powerpoint/2010/main" val="3712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408D2-B4AF-51DC-35AA-34215F2F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727"/>
          </a:xfrm>
        </p:spPr>
        <p:txBody>
          <a:bodyPr/>
          <a:lstStyle/>
          <a:p>
            <a:r>
              <a:rPr lang="es-ES" dirty="0"/>
              <a:t>Método utilizado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5E3B34-33A4-DDD2-0230-506C971F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3527"/>
            <a:ext cx="9601200" cy="5295569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red neuronal convolucional</a:t>
            </a:r>
            <a:r>
              <a:rPr lang="es-ES" dirty="0"/>
              <a:t> es una técnica del aprendizaje profundo.</a:t>
            </a:r>
          </a:p>
          <a:p>
            <a:r>
              <a:rPr lang="es-ES" dirty="0"/>
              <a:t>Capaz de extraer características por sí sola.</a:t>
            </a:r>
          </a:p>
          <a:p>
            <a:r>
              <a:rPr lang="es-ES" dirty="0"/>
              <a:t>Usada para encontrar </a:t>
            </a:r>
            <a:r>
              <a:rPr lang="es-ES" b="1" dirty="0"/>
              <a:t>patrones</a:t>
            </a:r>
            <a:r>
              <a:rPr lang="es-ES" dirty="0"/>
              <a:t> en </a:t>
            </a:r>
            <a:r>
              <a:rPr lang="es-ES" b="1" dirty="0"/>
              <a:t>imágenes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Implementar y entrenar un red desde cero = elevado coste computacional y temporal.</a:t>
            </a:r>
          </a:p>
          <a:p>
            <a:r>
              <a:rPr lang="es-ES" i="1" dirty="0"/>
              <a:t>Transfer learning</a:t>
            </a:r>
            <a:r>
              <a:rPr lang="es-ES" dirty="0"/>
              <a:t> a partir de </a:t>
            </a:r>
            <a:r>
              <a:rPr lang="es-ES" i="1" dirty="0"/>
              <a:t>EfficientNet.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48D106-399E-9507-C373-E16752DA7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539" y="2899078"/>
            <a:ext cx="6108921" cy="20770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2FE11D0-2029-CB70-E6B2-711FD4396D25}"/>
              </a:ext>
            </a:extLst>
          </p:cNvPr>
          <p:cNvSpPr txBox="1"/>
          <p:nvPr/>
        </p:nvSpPr>
        <p:spPr>
          <a:xfrm>
            <a:off x="3150704" y="4992013"/>
            <a:ext cx="6042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Ejemplo de red neuronal convolucional</a:t>
            </a:r>
          </a:p>
        </p:txBody>
      </p:sp>
    </p:spTree>
    <p:extLst>
      <p:ext uri="{BB962C8B-B14F-4D97-AF65-F5344CB8AC3E}">
        <p14:creationId xmlns:p14="http://schemas.microsoft.com/office/powerpoint/2010/main" val="42785307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1571</TotalTime>
  <Words>926</Words>
  <Application>Microsoft Office PowerPoint</Application>
  <PresentationFormat>Panorámica</PresentationFormat>
  <Paragraphs>164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3" baseType="lpstr">
      <vt:lpstr>Franklin Gothic Book</vt:lpstr>
      <vt:lpstr>Recorte</vt:lpstr>
      <vt:lpstr>Detección de neumonía a partir de radiografías de tórax  mediante Redes neuronales convolucionales</vt:lpstr>
      <vt:lpstr>Índice</vt:lpstr>
      <vt:lpstr>Introducción</vt:lpstr>
      <vt:lpstr>Contexto</vt:lpstr>
      <vt:lpstr>Marco teórico sobre la neumonía</vt:lpstr>
      <vt:lpstr>Marco teórico sobre la neumonía</vt:lpstr>
      <vt:lpstr>Desarrollo</vt:lpstr>
      <vt:lpstr>Método utilizado</vt:lpstr>
      <vt:lpstr>Método utilizado</vt:lpstr>
      <vt:lpstr>Metodología</vt:lpstr>
      <vt:lpstr>Comprensión del negocio</vt:lpstr>
      <vt:lpstr>Comprensión de los datos</vt:lpstr>
      <vt:lpstr>Preprocesado de los datos</vt:lpstr>
      <vt:lpstr>Preprocesado de los datos</vt:lpstr>
      <vt:lpstr>Modelado</vt:lpstr>
      <vt:lpstr>Evaluación</vt:lpstr>
      <vt:lpstr>Evaluación</vt:lpstr>
      <vt:lpstr>Evaluación</vt:lpstr>
      <vt:lpstr>Conclusiones y líneas de trabajo futuras</vt:lpstr>
      <vt:lpstr>Presentación de PowerPoint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</dc:creator>
  <cp:lastModifiedBy>Mario</cp:lastModifiedBy>
  <cp:revision>174</cp:revision>
  <dcterms:created xsi:type="dcterms:W3CDTF">2021-10-14T13:21:57Z</dcterms:created>
  <dcterms:modified xsi:type="dcterms:W3CDTF">2022-06-09T09:32:30Z</dcterms:modified>
</cp:coreProperties>
</file>