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9" r:id="rId3"/>
    <p:sldId id="278" r:id="rId4"/>
    <p:sldId id="283" r:id="rId5"/>
    <p:sldId id="284" r:id="rId6"/>
    <p:sldId id="285" r:id="rId7"/>
    <p:sldId id="286" r:id="rId8"/>
    <p:sldId id="287" r:id="rId9"/>
    <p:sldId id="288" r:id="rId10"/>
    <p:sldId id="289" r:id="rId11"/>
    <p:sldId id="290" r:id="rId12"/>
    <p:sldId id="291" r:id="rId13"/>
    <p:sldId id="292" r:id="rId14"/>
    <p:sldId id="293" r:id="rId15"/>
    <p:sldId id="294" r:id="rId16"/>
    <p:sldId id="295" r:id="rId17"/>
    <p:sldId id="298" r:id="rId18"/>
    <p:sldId id="299" r:id="rId19"/>
    <p:sldId id="280" r:id="rId20"/>
    <p:sldId id="297" r:id="rId21"/>
    <p:sldId id="29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io" initials="M" lastIdx="1" clrIdx="0">
    <p:extLst>
      <p:ext uri="{19B8F6BF-5375-455C-9EA6-DF929625EA0E}">
        <p15:presenceInfo xmlns:p15="http://schemas.microsoft.com/office/powerpoint/2012/main" userId="Mari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53" autoAdjust="0"/>
    <p:restoredTop sz="94660"/>
  </p:normalViewPr>
  <p:slideViewPr>
    <p:cSldViewPr snapToGrid="0">
      <p:cViewPr>
        <p:scale>
          <a:sx n="120" d="100"/>
          <a:sy n="120" d="100"/>
        </p:scale>
        <p:origin x="1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5DF9C2-BA54-4435-9FD9-E8BD90A85E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8453" y="1750185"/>
            <a:ext cx="9072438" cy="2308049"/>
          </a:xfrm>
        </p:spPr>
        <p:txBody>
          <a:bodyPr/>
          <a:lstStyle/>
          <a:p>
            <a:r>
              <a:rPr lang="es-ES" sz="4400" dirty="0"/>
              <a:t>Detección de neumonía a partir de radiografías de tórax </a:t>
            </a:r>
            <a:br>
              <a:rPr lang="es-ES" sz="4400" dirty="0"/>
            </a:br>
            <a:r>
              <a:rPr lang="es-ES" sz="4400" dirty="0"/>
              <a:t>mediante Redes neuronales convolucionales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552620D-8D80-46AC-98A8-BDF6CB9EEA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8836" y="4280872"/>
            <a:ext cx="6831673" cy="1300943"/>
          </a:xfrm>
        </p:spPr>
        <p:txBody>
          <a:bodyPr>
            <a:normAutofit fontScale="62500" lnSpcReduction="20000"/>
          </a:bodyPr>
          <a:lstStyle/>
          <a:p>
            <a:r>
              <a:rPr lang="es-ES" dirty="0"/>
              <a:t>Máster Universitario de Ciencia de Datos -Universitat Oberta de Catalunya</a:t>
            </a:r>
          </a:p>
          <a:p>
            <a:r>
              <a:rPr lang="es-ES" dirty="0"/>
              <a:t>Área de la medicina</a:t>
            </a:r>
          </a:p>
          <a:p>
            <a:r>
              <a:rPr lang="es-ES" dirty="0"/>
              <a:t>06/2022</a:t>
            </a:r>
          </a:p>
          <a:p>
            <a:endParaRPr lang="es-ES" dirty="0"/>
          </a:p>
          <a:p>
            <a:r>
              <a:rPr lang="es-ES" dirty="0"/>
              <a:t>Alumno: Mario Ubierna San Mamés</a:t>
            </a:r>
          </a:p>
          <a:p>
            <a:r>
              <a:rPr lang="es-ES" dirty="0"/>
              <a:t>Tutor: Jordi de la Torre Gallart 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890495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8250F8-12D9-7E66-DFCF-796A6EFD1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37483"/>
          </a:xfrm>
        </p:spPr>
        <p:txBody>
          <a:bodyPr/>
          <a:lstStyle/>
          <a:p>
            <a:r>
              <a:rPr lang="es-ES" dirty="0"/>
              <a:t>Metodología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7B42C1D-D1D2-22C9-33FB-7C3FD3E686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23283"/>
            <a:ext cx="9601200" cy="4444117"/>
          </a:xfrm>
        </p:spPr>
        <p:txBody>
          <a:bodyPr/>
          <a:lstStyle/>
          <a:p>
            <a:r>
              <a:rPr lang="es-ES" dirty="0"/>
              <a:t>La metodología seguida en el desarrollo del proyecto fue </a:t>
            </a:r>
            <a:r>
              <a:rPr lang="es-ES" i="1" dirty="0"/>
              <a:t>Cross Industry Standard Process for Data Mining (CRISP-DM).</a:t>
            </a:r>
          </a:p>
          <a:p>
            <a:r>
              <a:rPr lang="es-ES" dirty="0"/>
              <a:t>Una metodología no garantiza el éxito pero sí disminuye las posibilidades de fracaso.</a:t>
            </a:r>
          </a:p>
          <a:p>
            <a:r>
              <a:rPr lang="es-ES" dirty="0"/>
              <a:t>La etapas de esta metodología son las siguientes:</a:t>
            </a:r>
          </a:p>
          <a:p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AF8D6D3-B3D3-DF75-ED87-42535E76E6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861" y="3429000"/>
            <a:ext cx="2894277" cy="2901512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4AEDD2F5-DF85-08C1-7032-0274A42812CD}"/>
              </a:ext>
            </a:extLst>
          </p:cNvPr>
          <p:cNvSpPr txBox="1"/>
          <p:nvPr/>
        </p:nvSpPr>
        <p:spPr>
          <a:xfrm>
            <a:off x="4911918" y="6330512"/>
            <a:ext cx="25205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i="1" dirty="0"/>
              <a:t>Metodología CRISP-DM</a:t>
            </a:r>
          </a:p>
        </p:txBody>
      </p:sp>
    </p:spTree>
    <p:extLst>
      <p:ext uri="{BB962C8B-B14F-4D97-AF65-F5344CB8AC3E}">
        <p14:creationId xmlns:p14="http://schemas.microsoft.com/office/powerpoint/2010/main" val="1861063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B0BB10-41D2-4642-27AF-C501BABAF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69289"/>
          </a:xfrm>
        </p:spPr>
        <p:txBody>
          <a:bodyPr/>
          <a:lstStyle/>
          <a:p>
            <a:r>
              <a:rPr lang="es-ES" dirty="0"/>
              <a:t>Comprensión del negocio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93B2A0D-FFAB-6A2C-B30E-88E5022F70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55089"/>
            <a:ext cx="9601200" cy="4412311"/>
          </a:xfrm>
        </p:spPr>
        <p:txBody>
          <a:bodyPr/>
          <a:lstStyle/>
          <a:p>
            <a:r>
              <a:rPr lang="es-ES" b="1" dirty="0"/>
              <a:t>Objetivo</a:t>
            </a:r>
            <a:r>
              <a:rPr lang="es-ES" dirty="0"/>
              <a:t>: definir los requisitos del proyecto.</a:t>
            </a:r>
          </a:p>
          <a:p>
            <a:r>
              <a:rPr lang="es-ES" dirty="0"/>
              <a:t>¿Qué se busca resolver?</a:t>
            </a:r>
          </a:p>
          <a:p>
            <a:r>
              <a:rPr lang="es-ES" dirty="0"/>
              <a:t>¿Cómo lo vamos a realizar?</a:t>
            </a:r>
          </a:p>
          <a:p>
            <a:r>
              <a:rPr lang="es-E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1498283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B0BB10-41D2-4642-27AF-C501BABAF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69289"/>
          </a:xfrm>
        </p:spPr>
        <p:txBody>
          <a:bodyPr/>
          <a:lstStyle/>
          <a:p>
            <a:r>
              <a:rPr lang="es-ES" dirty="0"/>
              <a:t>Comprensión de los datos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93B2A0D-FFAB-6A2C-B30E-88E5022F70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55089"/>
            <a:ext cx="9601200" cy="5247861"/>
          </a:xfrm>
        </p:spPr>
        <p:txBody>
          <a:bodyPr/>
          <a:lstStyle/>
          <a:p>
            <a:r>
              <a:rPr lang="es-ES" b="1" dirty="0"/>
              <a:t>Objetivo</a:t>
            </a:r>
            <a:r>
              <a:rPr lang="es-ES" dirty="0"/>
              <a:t>: entender qué datos tenemos.</a:t>
            </a:r>
          </a:p>
          <a:p>
            <a:r>
              <a:rPr lang="es-ES" dirty="0"/>
              <a:t>¿Dónde se obtuvieron los datos?</a:t>
            </a:r>
          </a:p>
          <a:p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r>
              <a:rPr lang="es-ES" dirty="0"/>
              <a:t>¿Qué tipo de datos son? Ficheros Excel, imágenes (radiografías).</a:t>
            </a:r>
          </a:p>
          <a:p>
            <a:r>
              <a:rPr lang="es-ES" dirty="0"/>
              <a:t>¿Estructura de los datos?</a:t>
            </a:r>
          </a:p>
          <a:p>
            <a:pPr lvl="1"/>
            <a:r>
              <a:rPr lang="es-ES" dirty="0"/>
              <a:t>Fichero Excel: 5 atributos (patientId = nombre de la imagen) + variable objetivo (Target).</a:t>
            </a:r>
          </a:p>
          <a:p>
            <a:pPr lvl="1"/>
            <a:r>
              <a:rPr lang="es-ES" dirty="0"/>
              <a:t>Imágenes en formato DICOM con un tamaño de 1024x1024 pixeles.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A498C57-58D2-8B4B-CE26-BABF263BE1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1080" y="2335046"/>
            <a:ext cx="3469839" cy="1024771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9C9126C2-10EE-CEF7-9E83-9A2BBFF6ABBF}"/>
              </a:ext>
            </a:extLst>
          </p:cNvPr>
          <p:cNvSpPr txBox="1"/>
          <p:nvPr/>
        </p:nvSpPr>
        <p:spPr>
          <a:xfrm>
            <a:off x="3969025" y="3359817"/>
            <a:ext cx="42539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i="1" dirty="0"/>
              <a:t>Repositorio de Kaggle</a:t>
            </a:r>
          </a:p>
        </p:txBody>
      </p:sp>
    </p:spTree>
    <p:extLst>
      <p:ext uri="{BB962C8B-B14F-4D97-AF65-F5344CB8AC3E}">
        <p14:creationId xmlns:p14="http://schemas.microsoft.com/office/powerpoint/2010/main" val="27599858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B0BB10-41D2-4642-27AF-C501BABAF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69289"/>
          </a:xfrm>
        </p:spPr>
        <p:txBody>
          <a:bodyPr/>
          <a:lstStyle/>
          <a:p>
            <a:r>
              <a:rPr lang="es-ES" dirty="0"/>
              <a:t>Preprocesado de los datos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93B2A0D-FFAB-6A2C-B30E-88E5022F70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55089"/>
            <a:ext cx="9601200" cy="5247861"/>
          </a:xfrm>
        </p:spPr>
        <p:txBody>
          <a:bodyPr/>
          <a:lstStyle/>
          <a:p>
            <a:r>
              <a:rPr lang="es-ES" b="1" dirty="0"/>
              <a:t>Objetivo</a:t>
            </a:r>
            <a:r>
              <a:rPr lang="es-ES" dirty="0"/>
              <a:t>: preparar la información para la red neuronal.</a:t>
            </a:r>
          </a:p>
          <a:p>
            <a:r>
              <a:rPr lang="es-ES" dirty="0"/>
              <a:t>¿Hay registros duplicados? Sí.</a:t>
            </a:r>
          </a:p>
          <a:p>
            <a:r>
              <a:rPr lang="es-ES" dirty="0"/>
              <a:t>Selección de atributos (</a:t>
            </a:r>
            <a:r>
              <a:rPr lang="es-ES" i="1" dirty="0"/>
              <a:t>patientId</a:t>
            </a:r>
            <a:r>
              <a:rPr lang="es-ES" dirty="0"/>
              <a:t> + </a:t>
            </a:r>
            <a:r>
              <a:rPr lang="es-ES" i="1" dirty="0"/>
              <a:t>Target</a:t>
            </a:r>
            <a:r>
              <a:rPr lang="es-ES" dirty="0"/>
              <a:t>).</a:t>
            </a:r>
          </a:p>
          <a:p>
            <a:r>
              <a:rPr lang="es-ES" dirty="0"/>
              <a:t>Transformación de las imágenes</a:t>
            </a:r>
          </a:p>
          <a:p>
            <a:pPr lvl="1"/>
            <a:r>
              <a:rPr lang="es-ES" dirty="0"/>
              <a:t>De formato DICOM a PNG, más fácil de trabajar.</a:t>
            </a:r>
          </a:p>
          <a:p>
            <a:pPr lvl="1"/>
            <a:r>
              <a:rPr lang="es-ES" dirty="0"/>
              <a:t>Redimensionado de las mismas para cada modelo EfficientNet.</a:t>
            </a:r>
          </a:p>
          <a:p>
            <a:pPr lvl="1"/>
            <a:r>
              <a:rPr lang="es-ES" dirty="0"/>
              <a:t>Reducir el tiempo en el entrenamiento de la red.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041620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B0BB10-41D2-4642-27AF-C501BABAF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69289"/>
          </a:xfrm>
        </p:spPr>
        <p:txBody>
          <a:bodyPr/>
          <a:lstStyle/>
          <a:p>
            <a:r>
              <a:rPr lang="es-ES" dirty="0"/>
              <a:t>Preprocesado de los datos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93B2A0D-FFAB-6A2C-B30E-88E5022F70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55089"/>
            <a:ext cx="9601200" cy="5247861"/>
          </a:xfrm>
        </p:spPr>
        <p:txBody>
          <a:bodyPr/>
          <a:lstStyle/>
          <a:p>
            <a:r>
              <a:rPr lang="es-ES" dirty="0"/>
              <a:t>¿Las clases están balanceadas? No. Solventado a partir del aumento de datos.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Generación de los </a:t>
            </a:r>
            <a:r>
              <a:rPr lang="es-ES" i="1" dirty="0"/>
              <a:t>dataset </a:t>
            </a:r>
            <a:r>
              <a:rPr lang="es-ES" dirty="0"/>
              <a:t>usados para el entrenamiento de la red.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DFBE143B-363C-D3C0-33D8-22362676BE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8691" y="2012674"/>
            <a:ext cx="3476665" cy="2832652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8E32A197-9941-D93D-28AF-5A8B6E3F4F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2447" y="2012674"/>
            <a:ext cx="5884549" cy="2832652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29B0ADC8-E8F3-25FD-41B9-742F8456C033}"/>
              </a:ext>
            </a:extLst>
          </p:cNvPr>
          <p:cNvSpPr txBox="1"/>
          <p:nvPr/>
        </p:nvSpPr>
        <p:spPr>
          <a:xfrm>
            <a:off x="1852442" y="4878773"/>
            <a:ext cx="34429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i="1" dirty="0"/>
              <a:t>Balanceo de clases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9036FEA-7FFC-E30A-026F-52D32D30F422}"/>
              </a:ext>
            </a:extLst>
          </p:cNvPr>
          <p:cNvSpPr txBox="1"/>
          <p:nvPr/>
        </p:nvSpPr>
        <p:spPr>
          <a:xfrm>
            <a:off x="5776198" y="4845326"/>
            <a:ext cx="57169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i="1" dirty="0"/>
              <a:t>Aumento de datos</a:t>
            </a:r>
          </a:p>
        </p:txBody>
      </p:sp>
    </p:spTree>
    <p:extLst>
      <p:ext uri="{BB962C8B-B14F-4D97-AF65-F5344CB8AC3E}">
        <p14:creationId xmlns:p14="http://schemas.microsoft.com/office/powerpoint/2010/main" val="34606633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54E4E8-873B-B9CA-0C69-E23FD40E6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13630"/>
          </a:xfrm>
        </p:spPr>
        <p:txBody>
          <a:bodyPr/>
          <a:lstStyle/>
          <a:p>
            <a:r>
              <a:rPr lang="es-ES" dirty="0"/>
              <a:t>Modelado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EC5E793-CF05-A2B9-38B7-8B69FABAB0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399430"/>
            <a:ext cx="9601200" cy="5343276"/>
          </a:xfrm>
        </p:spPr>
        <p:txBody>
          <a:bodyPr/>
          <a:lstStyle/>
          <a:p>
            <a:r>
              <a:rPr lang="es-ES" b="1" dirty="0"/>
              <a:t>Objetivo</a:t>
            </a:r>
            <a:r>
              <a:rPr lang="es-ES" dirty="0"/>
              <a:t>: definir y entrenar la red neuronal.</a:t>
            </a:r>
          </a:p>
          <a:p>
            <a:r>
              <a:rPr lang="es-ES" i="1" dirty="0"/>
              <a:t>Transfer learning:</a:t>
            </a:r>
          </a:p>
          <a:p>
            <a:pPr lvl="1"/>
            <a:r>
              <a:rPr lang="es-ES" dirty="0"/>
              <a:t>Hacer uso de una red pre-entrenada </a:t>
            </a:r>
            <a:r>
              <a:rPr lang="es-ES" i="1" dirty="0"/>
              <a:t>EfficientNet.</a:t>
            </a:r>
          </a:p>
          <a:p>
            <a:pPr lvl="1"/>
            <a:r>
              <a:rPr lang="es-ES" dirty="0"/>
              <a:t>Se han usado los modelos B0, B3, B4 y B5.</a:t>
            </a:r>
          </a:p>
          <a:p>
            <a:pPr lvl="1"/>
            <a:r>
              <a:rPr lang="es-ES" i="1" dirty="0"/>
              <a:t>Reducimos el tiempo </a:t>
            </a:r>
            <a:r>
              <a:rPr lang="es-ES" dirty="0"/>
              <a:t>de entrenamiento y coste computacional.</a:t>
            </a:r>
            <a:endParaRPr lang="es-ES" i="1" dirty="0"/>
          </a:p>
          <a:p>
            <a:pPr lvl="1"/>
            <a:endParaRPr lang="es-ES" i="1" dirty="0"/>
          </a:p>
          <a:p>
            <a:pPr lvl="1"/>
            <a:endParaRPr lang="es-ES" dirty="0"/>
          </a:p>
          <a:p>
            <a:pPr lvl="1"/>
            <a:endParaRPr lang="es-ES" i="1" dirty="0"/>
          </a:p>
          <a:p>
            <a:pPr lvl="1"/>
            <a:endParaRPr lang="es-ES" dirty="0"/>
          </a:p>
          <a:p>
            <a:pPr lvl="1"/>
            <a:endParaRPr lang="es-ES" i="1" dirty="0"/>
          </a:p>
          <a:p>
            <a:pPr marL="530352" lvl="1" indent="0">
              <a:buNone/>
            </a:pPr>
            <a:endParaRPr lang="es-ES" dirty="0"/>
          </a:p>
          <a:p>
            <a:pPr marL="530352" lvl="1" indent="0">
              <a:buNone/>
            </a:pPr>
            <a:endParaRPr lang="es-ES" i="1" dirty="0"/>
          </a:p>
          <a:p>
            <a:r>
              <a:rPr lang="es-ES" i="1" dirty="0"/>
              <a:t>Fine tuning</a:t>
            </a:r>
            <a:r>
              <a:rPr lang="es-ES" dirty="0"/>
              <a:t>: mejoramos la precisión descongelando todo el modelo.</a:t>
            </a:r>
            <a:endParaRPr lang="es-ES" i="1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1732EBE-0D81-2846-A87B-83BCF26840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6687" y="3501310"/>
            <a:ext cx="6598626" cy="195726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A4575D82-D4C5-B4F5-0D5F-515D698BD941}"/>
              </a:ext>
            </a:extLst>
          </p:cNvPr>
          <p:cNvSpPr txBox="1"/>
          <p:nvPr/>
        </p:nvSpPr>
        <p:spPr>
          <a:xfrm>
            <a:off x="2868433" y="5458570"/>
            <a:ext cx="66075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i="1" dirty="0"/>
              <a:t>Estructura de un modelo EfficientNet</a:t>
            </a:r>
          </a:p>
        </p:txBody>
      </p:sp>
    </p:spTree>
    <p:extLst>
      <p:ext uri="{BB962C8B-B14F-4D97-AF65-F5344CB8AC3E}">
        <p14:creationId xmlns:p14="http://schemas.microsoft.com/office/powerpoint/2010/main" val="23466951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54E4E8-873B-B9CA-0C69-E23FD40E6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13630"/>
          </a:xfrm>
        </p:spPr>
        <p:txBody>
          <a:bodyPr/>
          <a:lstStyle/>
          <a:p>
            <a:r>
              <a:rPr lang="es-ES" dirty="0"/>
              <a:t>Evaluación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EC5E793-CF05-A2B9-38B7-8B69FABAB0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399430"/>
            <a:ext cx="9601200" cy="4467970"/>
          </a:xfrm>
        </p:spPr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640602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54E4E8-873B-B9CA-0C69-E23FD40E6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13630"/>
          </a:xfrm>
        </p:spPr>
        <p:txBody>
          <a:bodyPr/>
          <a:lstStyle/>
          <a:p>
            <a:r>
              <a:rPr lang="es-ES" dirty="0"/>
              <a:t>Evaluación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EC5E793-CF05-A2B9-38B7-8B69FABAB0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399430"/>
            <a:ext cx="9601200" cy="4467970"/>
          </a:xfrm>
        </p:spPr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505556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54E4E8-873B-B9CA-0C69-E23FD40E6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13630"/>
          </a:xfrm>
        </p:spPr>
        <p:txBody>
          <a:bodyPr/>
          <a:lstStyle/>
          <a:p>
            <a:r>
              <a:rPr lang="es-ES" dirty="0"/>
              <a:t>Evaluación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EC5E793-CF05-A2B9-38B7-8B69FABAB0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399430"/>
            <a:ext cx="9601200" cy="4467970"/>
          </a:xfrm>
        </p:spPr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853870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1C7DFF-BF8D-4A2E-9BB5-4494628CF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853" y="3072185"/>
            <a:ext cx="8878294" cy="713630"/>
          </a:xfrm>
        </p:spPr>
        <p:txBody>
          <a:bodyPr>
            <a:normAutofit fontScale="90000"/>
          </a:bodyPr>
          <a:lstStyle/>
          <a:p>
            <a:pPr algn="ctr"/>
            <a:r>
              <a:rPr lang="es-ES" dirty="0"/>
              <a:t>Conclusiones y líneas de trabajo futuras</a:t>
            </a:r>
          </a:p>
        </p:txBody>
      </p:sp>
    </p:spTree>
    <p:extLst>
      <p:ext uri="{BB962C8B-B14F-4D97-AF65-F5344CB8AC3E}">
        <p14:creationId xmlns:p14="http://schemas.microsoft.com/office/powerpoint/2010/main" val="3471885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A1ADDD-5D0E-9025-8441-7FD7C61E7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13630"/>
          </a:xfrm>
        </p:spPr>
        <p:txBody>
          <a:bodyPr/>
          <a:lstStyle/>
          <a:p>
            <a:r>
              <a:rPr lang="es-ES" dirty="0"/>
              <a:t>Índice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69564A0-024A-D915-A640-5B6BA414A8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399429"/>
            <a:ext cx="9601200" cy="5017273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s-ES" dirty="0"/>
              <a:t>Introducción:</a:t>
            </a:r>
          </a:p>
          <a:p>
            <a:pPr marL="987552" lvl="1" indent="-457200">
              <a:buFont typeface="+mj-lt"/>
              <a:buAutoNum type="arabicPeriod"/>
            </a:pPr>
            <a:r>
              <a:rPr lang="es-ES" dirty="0"/>
              <a:t>Contexto.</a:t>
            </a:r>
          </a:p>
          <a:p>
            <a:pPr marL="987552" lvl="1" indent="-457200">
              <a:buFont typeface="+mj-lt"/>
              <a:buAutoNum type="arabicPeriod"/>
            </a:pPr>
            <a:r>
              <a:rPr lang="es-ES" dirty="0"/>
              <a:t>Marco teórico sobre la neumonía.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Desarrollo:</a:t>
            </a:r>
          </a:p>
          <a:p>
            <a:pPr marL="987552" lvl="1" indent="-457200">
              <a:buFont typeface="+mj-lt"/>
              <a:buAutoNum type="arabicPeriod"/>
            </a:pPr>
            <a:r>
              <a:rPr lang="es-ES" dirty="0"/>
              <a:t>Descripción general del método utilizado.</a:t>
            </a:r>
          </a:p>
          <a:p>
            <a:pPr marL="987552" lvl="1" indent="-457200">
              <a:buFont typeface="+mj-lt"/>
              <a:buAutoNum type="arabicPeriod"/>
            </a:pPr>
            <a:r>
              <a:rPr lang="es-ES" dirty="0"/>
              <a:t>Metodología:</a:t>
            </a:r>
          </a:p>
          <a:p>
            <a:pPr marL="1444752" lvl="2" indent="-457200">
              <a:buFont typeface="+mj-lt"/>
              <a:buAutoNum type="arabicPeriod"/>
            </a:pPr>
            <a:r>
              <a:rPr lang="es-ES" dirty="0"/>
              <a:t>Comprensión del negocio.</a:t>
            </a:r>
          </a:p>
          <a:p>
            <a:pPr marL="1444752" lvl="2" indent="-457200">
              <a:buFont typeface="+mj-lt"/>
              <a:buAutoNum type="arabicPeriod"/>
            </a:pPr>
            <a:r>
              <a:rPr lang="es-ES" dirty="0"/>
              <a:t>Comprensión de los datos.</a:t>
            </a:r>
          </a:p>
          <a:p>
            <a:pPr marL="1444752" lvl="2" indent="-457200">
              <a:buFont typeface="+mj-lt"/>
              <a:buAutoNum type="arabicPeriod"/>
            </a:pPr>
            <a:r>
              <a:rPr lang="es-ES" dirty="0"/>
              <a:t>Preprocesado de los datos.</a:t>
            </a:r>
          </a:p>
          <a:p>
            <a:pPr marL="1444752" lvl="2" indent="-457200">
              <a:buFont typeface="+mj-lt"/>
              <a:buAutoNum type="arabicPeriod"/>
            </a:pPr>
            <a:r>
              <a:rPr lang="es-ES" dirty="0"/>
              <a:t>Modelado.</a:t>
            </a:r>
          </a:p>
          <a:p>
            <a:pPr marL="1444752" lvl="2" indent="-457200">
              <a:buFont typeface="+mj-lt"/>
              <a:buAutoNum type="arabicPeriod"/>
            </a:pPr>
            <a:r>
              <a:rPr lang="es-ES" dirty="0"/>
              <a:t>Evaluación.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Conclusiones y líneas de trabajo futuras.</a:t>
            </a:r>
          </a:p>
          <a:p>
            <a:pPr marL="987552" lvl="1" indent="-457200">
              <a:buFont typeface="+mj-lt"/>
              <a:buAutoNum type="arabicPeriod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289615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13FB0F-F3C9-859E-D852-5474B9CCD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87DD7C4-E421-3137-0ADB-D95737E0E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854125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1C7DFF-BF8D-4A2E-9BB5-4494628CF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6798" y="3072185"/>
            <a:ext cx="8098403" cy="713630"/>
          </a:xfrm>
        </p:spPr>
        <p:txBody>
          <a:bodyPr/>
          <a:lstStyle/>
          <a:p>
            <a:pPr algn="ctr"/>
            <a:r>
              <a:rPr lang="es-ES" dirty="0"/>
              <a:t>Muchas gracias por su atención</a:t>
            </a:r>
          </a:p>
        </p:txBody>
      </p:sp>
    </p:spTree>
    <p:extLst>
      <p:ext uri="{BB962C8B-B14F-4D97-AF65-F5344CB8AC3E}">
        <p14:creationId xmlns:p14="http://schemas.microsoft.com/office/powerpoint/2010/main" val="378993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1C7DFF-BF8D-4A2E-9BB5-4494628CF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6798" y="3072185"/>
            <a:ext cx="8098403" cy="713630"/>
          </a:xfrm>
        </p:spPr>
        <p:txBody>
          <a:bodyPr/>
          <a:lstStyle/>
          <a:p>
            <a:pPr algn="ctr"/>
            <a:r>
              <a:rPr lang="es-ES" dirty="0"/>
              <a:t>Introducción</a:t>
            </a:r>
          </a:p>
        </p:txBody>
      </p:sp>
    </p:spTree>
    <p:extLst>
      <p:ext uri="{BB962C8B-B14F-4D97-AF65-F5344CB8AC3E}">
        <p14:creationId xmlns:p14="http://schemas.microsoft.com/office/powerpoint/2010/main" val="3698781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EE16E8-1E5B-16C5-3918-29A1F1502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799"/>
            <a:ext cx="9601200" cy="713631"/>
          </a:xfrm>
        </p:spPr>
        <p:txBody>
          <a:bodyPr>
            <a:normAutofit/>
          </a:bodyPr>
          <a:lstStyle/>
          <a:p>
            <a:r>
              <a:rPr lang="es-ES" dirty="0"/>
              <a:t>Contexto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EFA8DA0-5060-6CE0-F822-BE8EB662CE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399430"/>
            <a:ext cx="9601200" cy="4467970"/>
          </a:xfrm>
        </p:spPr>
        <p:txBody>
          <a:bodyPr/>
          <a:lstStyle/>
          <a:p>
            <a:r>
              <a:rPr lang="es-ES" dirty="0"/>
              <a:t>La </a:t>
            </a:r>
            <a:r>
              <a:rPr lang="es-ES" b="1" dirty="0"/>
              <a:t>neumonía</a:t>
            </a:r>
            <a:r>
              <a:rPr lang="es-ES" dirty="0"/>
              <a:t> es una lesión inflamatoria pulmonar como consecuencia de la llegada de microorganismos a la vía aérea distal y parénquima.</a:t>
            </a:r>
          </a:p>
          <a:p>
            <a:r>
              <a:rPr lang="es-ES" b="1" dirty="0"/>
              <a:t>Está en el día a día </a:t>
            </a:r>
            <a:r>
              <a:rPr lang="es-ES" dirty="0"/>
              <a:t>entre nosotros y sobre todo después del SARS-CoV2.</a:t>
            </a:r>
          </a:p>
          <a:p>
            <a:r>
              <a:rPr lang="es-ES" b="1" dirty="0"/>
              <a:t>15%</a:t>
            </a:r>
            <a:r>
              <a:rPr lang="es-ES" dirty="0"/>
              <a:t> de las </a:t>
            </a:r>
            <a:r>
              <a:rPr lang="es-ES" b="1" dirty="0"/>
              <a:t>defunciones</a:t>
            </a:r>
            <a:r>
              <a:rPr lang="es-ES" dirty="0"/>
              <a:t> en </a:t>
            </a:r>
            <a:r>
              <a:rPr lang="es-ES" b="1" dirty="0"/>
              <a:t>niños</a:t>
            </a:r>
            <a:r>
              <a:rPr lang="es-ES" dirty="0"/>
              <a:t> son causadas por la neumonía, según la Organización Mundial de la Salud (</a:t>
            </a:r>
            <a:r>
              <a:rPr lang="es-ES" b="1" dirty="0"/>
              <a:t>OMS</a:t>
            </a:r>
            <a:r>
              <a:rPr lang="es-ES" dirty="0"/>
              <a:t>).</a:t>
            </a:r>
          </a:p>
          <a:p>
            <a:r>
              <a:rPr lang="es-ES" b="1" dirty="0"/>
              <a:t>En España </a:t>
            </a:r>
            <a:r>
              <a:rPr lang="es-ES" dirty="0"/>
              <a:t>en el año 2017 fueron ingresadas 120000 personas, originando más de </a:t>
            </a:r>
            <a:r>
              <a:rPr lang="es-ES" b="1" dirty="0"/>
              <a:t>10000 muertes</a:t>
            </a:r>
            <a:r>
              <a:rPr lang="es-ES" dirty="0"/>
              <a:t>.</a:t>
            </a:r>
          </a:p>
          <a:p>
            <a:r>
              <a:rPr lang="es-ES" dirty="0"/>
              <a:t>Ante este contexto surge la </a:t>
            </a:r>
            <a:r>
              <a:rPr lang="es-ES" b="1" dirty="0"/>
              <a:t>idea</a:t>
            </a:r>
            <a:r>
              <a:rPr lang="es-ES" dirty="0"/>
              <a:t> de este </a:t>
            </a:r>
            <a:r>
              <a:rPr lang="es-ES" b="1" dirty="0"/>
              <a:t>proyecto</a:t>
            </a:r>
            <a:r>
              <a:rPr lang="es-ES" dirty="0"/>
              <a:t>, el hacer uso del </a:t>
            </a:r>
            <a:r>
              <a:rPr lang="es-ES" b="1" i="1" dirty="0"/>
              <a:t>deep learning</a:t>
            </a:r>
            <a:r>
              <a:rPr lang="es-ES" dirty="0"/>
              <a:t>, y más concretamente de </a:t>
            </a:r>
            <a:r>
              <a:rPr lang="es-ES" b="1" dirty="0"/>
              <a:t>redes neuronales convolucionales</a:t>
            </a:r>
            <a:r>
              <a:rPr lang="es-E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62854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EE16E8-1E5B-16C5-3918-29A1F1502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799"/>
            <a:ext cx="9601200" cy="713631"/>
          </a:xfrm>
        </p:spPr>
        <p:txBody>
          <a:bodyPr>
            <a:normAutofit/>
          </a:bodyPr>
          <a:lstStyle/>
          <a:p>
            <a:r>
              <a:rPr lang="es-ES" dirty="0"/>
              <a:t>Marco teórico sobre la neumonía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EFA8DA0-5060-6CE0-F822-BE8EB662CE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399429"/>
            <a:ext cx="9601200" cy="5080884"/>
          </a:xfrm>
        </p:spPr>
        <p:txBody>
          <a:bodyPr>
            <a:normAutofit/>
          </a:bodyPr>
          <a:lstStyle/>
          <a:p>
            <a:r>
              <a:rPr lang="es-ES" dirty="0"/>
              <a:t>Hay </a:t>
            </a:r>
            <a:r>
              <a:rPr lang="es-ES" b="1" dirty="0"/>
              <a:t>diferentes tipos de neumonía</a:t>
            </a:r>
            <a:r>
              <a:rPr lang="es-ES" dirty="0"/>
              <a:t> dependiendo de varios factores:</a:t>
            </a:r>
          </a:p>
          <a:p>
            <a:pPr lvl="1"/>
            <a:r>
              <a:rPr lang="es-ES" dirty="0"/>
              <a:t>Según el tipo de agente causal.</a:t>
            </a:r>
          </a:p>
          <a:p>
            <a:pPr lvl="1"/>
            <a:r>
              <a:rPr lang="es-ES" dirty="0"/>
              <a:t>Según la zona de afectación (afectación anatomopatológica).</a:t>
            </a:r>
          </a:p>
          <a:p>
            <a:pPr lvl="1"/>
            <a:r>
              <a:rPr lang="es-ES" dirty="0"/>
              <a:t>Según la reacción que desarrolla el paciente (si hay secuelas o no).</a:t>
            </a:r>
          </a:p>
          <a:p>
            <a:pPr lvl="1"/>
            <a:r>
              <a:rPr lang="es-ES" dirty="0"/>
              <a:t>Según el tipo de huésped (si hay respuesta inmunitaria o no).</a:t>
            </a:r>
          </a:p>
          <a:p>
            <a:pPr lvl="1"/>
            <a:r>
              <a:rPr lang="es-ES" dirty="0"/>
              <a:t>Según el lugar donde se ha adquirido la bacteria.</a:t>
            </a:r>
          </a:p>
          <a:p>
            <a:r>
              <a:rPr lang="es-ES" dirty="0"/>
              <a:t>En la neumonía lobular podemos diferenciar </a:t>
            </a:r>
            <a:r>
              <a:rPr lang="es-ES" b="1" dirty="0"/>
              <a:t>cuatro fases</a:t>
            </a:r>
            <a:r>
              <a:rPr lang="es-ES" dirty="0"/>
              <a:t>:</a:t>
            </a:r>
          </a:p>
          <a:p>
            <a:pPr lvl="1"/>
            <a:r>
              <a:rPr lang="es-ES" dirty="0"/>
              <a:t>Fase de congestión: síntomas en las primeras horas, y pocos glóbulos rojos.</a:t>
            </a:r>
          </a:p>
          <a:p>
            <a:pPr lvl="1"/>
            <a:r>
              <a:rPr lang="es-ES" dirty="0"/>
              <a:t>Fase de hepatización roja: 2-4 días, aumento de glóbulos rojos.</a:t>
            </a:r>
          </a:p>
          <a:p>
            <a:pPr lvl="1"/>
            <a:r>
              <a:rPr lang="es-ES" dirty="0"/>
              <a:t>Fase de hepatización gris: 2-4 días, descomposición de los glóbulos rojos.</a:t>
            </a:r>
          </a:p>
          <a:p>
            <a:pPr lvl="1"/>
            <a:r>
              <a:rPr lang="es-ES" dirty="0"/>
              <a:t>Fase de resolución: 4-8 días, predominan los glóbulos blancos.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14745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EE16E8-1E5B-16C5-3918-29A1F1502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799"/>
            <a:ext cx="9601200" cy="713631"/>
          </a:xfrm>
        </p:spPr>
        <p:txBody>
          <a:bodyPr>
            <a:normAutofit/>
          </a:bodyPr>
          <a:lstStyle/>
          <a:p>
            <a:r>
              <a:rPr lang="es-ES" dirty="0"/>
              <a:t>Marco teórico sobre la neumonía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EFA8DA0-5060-6CE0-F822-BE8EB662CE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399429"/>
            <a:ext cx="9601200" cy="508088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pPr marL="0" indent="0">
              <a:buNone/>
            </a:pPr>
            <a:endParaRPr lang="es-ES" dirty="0"/>
          </a:p>
          <a:p>
            <a:r>
              <a:rPr lang="es-ES" dirty="0"/>
              <a:t>Opacidad pulmonar no significa exclusivamente que es una neumonía (pérdida de sangre, cáncer, lesiones…).</a:t>
            </a:r>
          </a:p>
          <a:p>
            <a:r>
              <a:rPr lang="es-ES" b="1" dirty="0"/>
              <a:t>No</a:t>
            </a:r>
            <a:r>
              <a:rPr lang="es-ES" dirty="0"/>
              <a:t> es un problema </a:t>
            </a:r>
            <a:r>
              <a:rPr lang="es-ES" b="1" dirty="0"/>
              <a:t>trivial</a:t>
            </a:r>
            <a:r>
              <a:rPr lang="es-ES" dirty="0"/>
              <a:t>.</a:t>
            </a:r>
          </a:p>
          <a:p>
            <a:r>
              <a:rPr lang="es-ES" dirty="0"/>
              <a:t>Otras pruebas usadas: prueba de función pulmonar, análisis de sangre, biopsia…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285A1FE-50E4-148D-D71B-067645CF96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994" y="1614245"/>
            <a:ext cx="6096012" cy="2182372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742EB554-D418-59BF-0355-9E78A93B8042}"/>
              </a:ext>
            </a:extLst>
          </p:cNvPr>
          <p:cNvSpPr txBox="1"/>
          <p:nvPr/>
        </p:nvSpPr>
        <p:spPr>
          <a:xfrm>
            <a:off x="3266658" y="3872932"/>
            <a:ext cx="56586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i="1" dirty="0"/>
              <a:t>(a) radiografía paciente normal, (b) radiografía paciente con neumonía</a:t>
            </a:r>
          </a:p>
        </p:txBody>
      </p:sp>
    </p:spTree>
    <p:extLst>
      <p:ext uri="{BB962C8B-B14F-4D97-AF65-F5344CB8AC3E}">
        <p14:creationId xmlns:p14="http://schemas.microsoft.com/office/powerpoint/2010/main" val="2988521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1C7DFF-BF8D-4A2E-9BB5-4494628CF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6798" y="3072185"/>
            <a:ext cx="8098403" cy="713630"/>
          </a:xfrm>
        </p:spPr>
        <p:txBody>
          <a:bodyPr/>
          <a:lstStyle/>
          <a:p>
            <a:pPr algn="ctr"/>
            <a:r>
              <a:rPr lang="es-ES" dirty="0"/>
              <a:t>Desarrollo</a:t>
            </a:r>
          </a:p>
        </p:txBody>
      </p:sp>
    </p:spTree>
    <p:extLst>
      <p:ext uri="{BB962C8B-B14F-4D97-AF65-F5344CB8AC3E}">
        <p14:creationId xmlns:p14="http://schemas.microsoft.com/office/powerpoint/2010/main" val="17665941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9AFD72-BF8A-84F3-4794-5B270C4C8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05678"/>
          </a:xfrm>
        </p:spPr>
        <p:txBody>
          <a:bodyPr/>
          <a:lstStyle/>
          <a:p>
            <a:r>
              <a:rPr lang="es-ES" dirty="0"/>
              <a:t>Método utilizado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D22AC29-CFA5-80E7-E3BC-D2784A1F8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391478"/>
            <a:ext cx="9601200" cy="4475922"/>
          </a:xfrm>
        </p:spPr>
        <p:txBody>
          <a:bodyPr/>
          <a:lstStyle/>
          <a:p>
            <a:r>
              <a:rPr lang="es-ES" b="1" dirty="0"/>
              <a:t>Aprendizaje automático </a:t>
            </a:r>
            <a:r>
              <a:rPr lang="es-ES" i="1" dirty="0"/>
              <a:t>(machine learning), </a:t>
            </a:r>
            <a:r>
              <a:rPr lang="es-ES" dirty="0"/>
              <a:t>conseguir que los ordenadores sean capaces de aprender por si mismos</a:t>
            </a:r>
            <a:r>
              <a:rPr lang="es-ES" i="1" dirty="0"/>
              <a:t>.</a:t>
            </a:r>
          </a:p>
          <a:p>
            <a:r>
              <a:rPr lang="es-ES" b="1" dirty="0"/>
              <a:t>Aprendizaje profundo</a:t>
            </a:r>
            <a:r>
              <a:rPr lang="es-ES" dirty="0"/>
              <a:t> </a:t>
            </a:r>
            <a:r>
              <a:rPr lang="es-ES" i="1" dirty="0"/>
              <a:t>(deep learning)</a:t>
            </a:r>
            <a:r>
              <a:rPr lang="es-ES" dirty="0"/>
              <a:t>, área del aprendizaje automático que hace uso de redes neuronales artificiales.</a:t>
            </a:r>
          </a:p>
          <a:p>
            <a:pPr lvl="1"/>
            <a:r>
              <a:rPr lang="es-ES" dirty="0"/>
              <a:t>Deep learning ≈ cerebro humano.  </a:t>
            </a:r>
          </a:p>
          <a:p>
            <a:pPr marL="530352" lvl="1" indent="0">
              <a:buNone/>
            </a:pPr>
            <a:endParaRPr lang="es-ES" dirty="0"/>
          </a:p>
          <a:p>
            <a:pPr marL="530352" lvl="1" indent="0">
              <a:buNone/>
            </a:pPr>
            <a:endParaRPr lang="es-ES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2F503F2E-E3EB-7764-504F-2AA69C976E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9740" y="3430224"/>
            <a:ext cx="3930372" cy="2160170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88E862B2-E4BB-30F0-21C6-D1765A2469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8252" y="3432673"/>
            <a:ext cx="3930372" cy="2157721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4E2B03AE-3EC2-C77A-4A73-6F598D2412CE}"/>
              </a:ext>
            </a:extLst>
          </p:cNvPr>
          <p:cNvSpPr txBox="1"/>
          <p:nvPr/>
        </p:nvSpPr>
        <p:spPr>
          <a:xfrm>
            <a:off x="1929739" y="5682734"/>
            <a:ext cx="39542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i="1" dirty="0"/>
              <a:t>Neurona biológica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7FE3ACB7-94B6-D519-1754-DF2559691A2E}"/>
              </a:ext>
            </a:extLst>
          </p:cNvPr>
          <p:cNvSpPr txBox="1"/>
          <p:nvPr/>
        </p:nvSpPr>
        <p:spPr>
          <a:xfrm>
            <a:off x="6406325" y="5668370"/>
            <a:ext cx="3954225" cy="277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i="1" dirty="0"/>
              <a:t>Neurona artificial</a:t>
            </a:r>
          </a:p>
        </p:txBody>
      </p:sp>
    </p:spTree>
    <p:extLst>
      <p:ext uri="{BB962C8B-B14F-4D97-AF65-F5344CB8AC3E}">
        <p14:creationId xmlns:p14="http://schemas.microsoft.com/office/powerpoint/2010/main" val="371291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6408D2-B4AF-51DC-35AA-34215F2F4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97727"/>
          </a:xfrm>
        </p:spPr>
        <p:txBody>
          <a:bodyPr/>
          <a:lstStyle/>
          <a:p>
            <a:r>
              <a:rPr lang="es-ES" dirty="0"/>
              <a:t>Método utilizado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E5E3B34-33A4-DDD2-0230-506C971F72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383527"/>
            <a:ext cx="9601200" cy="5295569"/>
          </a:xfrm>
        </p:spPr>
        <p:txBody>
          <a:bodyPr/>
          <a:lstStyle/>
          <a:p>
            <a:r>
              <a:rPr lang="es-ES" dirty="0"/>
              <a:t>La </a:t>
            </a:r>
            <a:r>
              <a:rPr lang="es-ES" b="1" dirty="0"/>
              <a:t>red neuronal convolucional</a:t>
            </a:r>
            <a:r>
              <a:rPr lang="es-ES" dirty="0"/>
              <a:t> es una técnica del aprendizaje profundo.</a:t>
            </a:r>
          </a:p>
          <a:p>
            <a:r>
              <a:rPr lang="es-ES" dirty="0"/>
              <a:t>Capaz de extraer características por sí sola.</a:t>
            </a:r>
          </a:p>
          <a:p>
            <a:r>
              <a:rPr lang="es-ES" dirty="0"/>
              <a:t>Usada para encontrar </a:t>
            </a:r>
            <a:r>
              <a:rPr lang="es-ES" b="1" dirty="0"/>
              <a:t>patrones</a:t>
            </a:r>
            <a:r>
              <a:rPr lang="es-ES" dirty="0"/>
              <a:t> en </a:t>
            </a:r>
            <a:r>
              <a:rPr lang="es-ES" b="1" dirty="0"/>
              <a:t>imágenes</a:t>
            </a:r>
            <a:r>
              <a:rPr lang="es-ES" dirty="0"/>
              <a:t>.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Implementar y entrenar un red desde cero = elevado coste computacional y temporal.</a:t>
            </a:r>
          </a:p>
          <a:p>
            <a:r>
              <a:rPr lang="es-ES" i="1" dirty="0"/>
              <a:t>Transfer learning</a:t>
            </a:r>
            <a:r>
              <a:rPr lang="es-ES" dirty="0"/>
              <a:t> a partir de </a:t>
            </a:r>
            <a:r>
              <a:rPr lang="es-ES" i="1" dirty="0"/>
              <a:t>EfficientNet.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A48D106-399E-9507-C373-E16752DA77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1539" y="2899078"/>
            <a:ext cx="6108921" cy="2077033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2FE11D0-2029-CB70-E6B2-711FD4396D25}"/>
              </a:ext>
            </a:extLst>
          </p:cNvPr>
          <p:cNvSpPr txBox="1"/>
          <p:nvPr/>
        </p:nvSpPr>
        <p:spPr>
          <a:xfrm>
            <a:off x="3150704" y="4992013"/>
            <a:ext cx="6042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i="1" dirty="0"/>
              <a:t>Ejemplo de red neuronal convolucional</a:t>
            </a:r>
          </a:p>
        </p:txBody>
      </p:sp>
    </p:spTree>
    <p:extLst>
      <p:ext uri="{BB962C8B-B14F-4D97-AF65-F5344CB8AC3E}">
        <p14:creationId xmlns:p14="http://schemas.microsoft.com/office/powerpoint/2010/main" val="427853078"/>
      </p:ext>
    </p:extLst>
  </p:cSld>
  <p:clrMapOvr>
    <a:masterClrMapping/>
  </p:clrMapOvr>
</p:sld>
</file>

<file path=ppt/theme/theme1.xml><?xml version="1.0" encoding="utf-8"?>
<a:theme xmlns:a="http://schemas.openxmlformats.org/drawingml/2006/main" name="Recorte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TM10001105[[fn=Recorte]]</Template>
  <TotalTime>1513</TotalTime>
  <Words>800</Words>
  <Application>Microsoft Office PowerPoint</Application>
  <PresentationFormat>Panorámica</PresentationFormat>
  <Paragraphs>144</Paragraphs>
  <Slides>21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3" baseType="lpstr">
      <vt:lpstr>Franklin Gothic Book</vt:lpstr>
      <vt:lpstr>Recorte</vt:lpstr>
      <vt:lpstr>Detección de neumonía a partir de radiografías de tórax  mediante Redes neuronales convolucionales</vt:lpstr>
      <vt:lpstr>Índice</vt:lpstr>
      <vt:lpstr>Introducción</vt:lpstr>
      <vt:lpstr>Contexto</vt:lpstr>
      <vt:lpstr>Marco teórico sobre la neumonía</vt:lpstr>
      <vt:lpstr>Marco teórico sobre la neumonía</vt:lpstr>
      <vt:lpstr>Desarrollo</vt:lpstr>
      <vt:lpstr>Método utilizado</vt:lpstr>
      <vt:lpstr>Método utilizado</vt:lpstr>
      <vt:lpstr>Metodología</vt:lpstr>
      <vt:lpstr>Comprensión del negocio</vt:lpstr>
      <vt:lpstr>Comprensión de los datos</vt:lpstr>
      <vt:lpstr>Preprocesado de los datos</vt:lpstr>
      <vt:lpstr>Preprocesado de los datos</vt:lpstr>
      <vt:lpstr>Modelado</vt:lpstr>
      <vt:lpstr>Evaluación</vt:lpstr>
      <vt:lpstr>Evaluación</vt:lpstr>
      <vt:lpstr>Evaluación</vt:lpstr>
      <vt:lpstr>Conclusiones y líneas de trabajo futuras</vt:lpstr>
      <vt:lpstr>Presentación de PowerPoint</vt:lpstr>
      <vt:lpstr>Muchas gracias por su atención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Mario</dc:creator>
  <cp:lastModifiedBy>Mario</cp:lastModifiedBy>
  <cp:revision>163</cp:revision>
  <dcterms:created xsi:type="dcterms:W3CDTF">2021-10-14T13:21:57Z</dcterms:created>
  <dcterms:modified xsi:type="dcterms:W3CDTF">2022-06-08T18:16:47Z</dcterms:modified>
</cp:coreProperties>
</file>