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D87F7C6-9B81-4755-9ED2-3D5340B69072}" type="datetimeFigureOut">
              <a:rPr lang="es-EC" smtClean="0"/>
              <a:t>18/4/2019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5F6E9AE-FB7D-40CD-BAFE-8AF3523F15E0}" type="slidenum">
              <a:rPr lang="es-EC" smtClean="0"/>
              <a:t>‹Nº›</a:t>
            </a:fld>
            <a:endParaRPr lang="es-EC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841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F7C6-9B81-4755-9ED2-3D5340B69072}" type="datetimeFigureOut">
              <a:rPr lang="es-EC" smtClean="0"/>
              <a:t>18/4/2019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E9AE-FB7D-40CD-BAFE-8AF3523F15E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5601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F7C6-9B81-4755-9ED2-3D5340B69072}" type="datetimeFigureOut">
              <a:rPr lang="es-EC" smtClean="0"/>
              <a:t>18/4/2019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E9AE-FB7D-40CD-BAFE-8AF3523F15E0}" type="slidenum">
              <a:rPr lang="es-EC" smtClean="0"/>
              <a:t>‹Nº›</a:t>
            </a:fld>
            <a:endParaRPr lang="es-EC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374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F7C6-9B81-4755-9ED2-3D5340B69072}" type="datetimeFigureOut">
              <a:rPr lang="es-EC" smtClean="0"/>
              <a:t>18/4/2019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E9AE-FB7D-40CD-BAFE-8AF3523F15E0}" type="slidenum">
              <a:rPr lang="es-EC" smtClean="0"/>
              <a:t>‹Nº›</a:t>
            </a:fld>
            <a:endParaRPr lang="es-EC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45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F7C6-9B81-4755-9ED2-3D5340B69072}" type="datetimeFigureOut">
              <a:rPr lang="es-EC" smtClean="0"/>
              <a:t>18/4/2019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E9AE-FB7D-40CD-BAFE-8AF3523F15E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65917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F7C6-9B81-4755-9ED2-3D5340B69072}" type="datetimeFigureOut">
              <a:rPr lang="es-EC" smtClean="0"/>
              <a:t>18/4/2019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E9AE-FB7D-40CD-BAFE-8AF3523F15E0}" type="slidenum">
              <a:rPr lang="es-EC" smtClean="0"/>
              <a:t>‹Nº›</a:t>
            </a:fld>
            <a:endParaRPr lang="es-EC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319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F7C6-9B81-4755-9ED2-3D5340B69072}" type="datetimeFigureOut">
              <a:rPr lang="es-EC" smtClean="0"/>
              <a:t>18/4/2019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E9AE-FB7D-40CD-BAFE-8AF3523F15E0}" type="slidenum">
              <a:rPr lang="es-EC" smtClean="0"/>
              <a:t>‹Nº›</a:t>
            </a:fld>
            <a:endParaRPr lang="es-EC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65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F7C6-9B81-4755-9ED2-3D5340B69072}" type="datetimeFigureOut">
              <a:rPr lang="es-EC" smtClean="0"/>
              <a:t>18/4/2019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E9AE-FB7D-40CD-BAFE-8AF3523F15E0}" type="slidenum">
              <a:rPr lang="es-EC" smtClean="0"/>
              <a:t>‹Nº›</a:t>
            </a:fld>
            <a:endParaRPr lang="es-EC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418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F7C6-9B81-4755-9ED2-3D5340B69072}" type="datetimeFigureOut">
              <a:rPr lang="es-EC" smtClean="0"/>
              <a:t>18/4/2019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E9AE-FB7D-40CD-BAFE-8AF3523F15E0}" type="slidenum">
              <a:rPr lang="es-EC" smtClean="0"/>
              <a:t>‹Nº›</a:t>
            </a:fld>
            <a:endParaRPr lang="es-EC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825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F7C6-9B81-4755-9ED2-3D5340B69072}" type="datetimeFigureOut">
              <a:rPr lang="es-EC" smtClean="0"/>
              <a:t>18/4/2019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E9AE-FB7D-40CD-BAFE-8AF3523F15E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1755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F7C6-9B81-4755-9ED2-3D5340B69072}" type="datetimeFigureOut">
              <a:rPr lang="es-EC" smtClean="0"/>
              <a:t>18/4/2019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E9AE-FB7D-40CD-BAFE-8AF3523F15E0}" type="slidenum">
              <a:rPr lang="es-EC" smtClean="0"/>
              <a:t>‹Nº›</a:t>
            </a:fld>
            <a:endParaRPr lang="es-EC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414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F7C6-9B81-4755-9ED2-3D5340B69072}" type="datetimeFigureOut">
              <a:rPr lang="es-EC" smtClean="0"/>
              <a:t>18/4/2019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E9AE-FB7D-40CD-BAFE-8AF3523F15E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41785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F7C6-9B81-4755-9ED2-3D5340B69072}" type="datetimeFigureOut">
              <a:rPr lang="es-EC" smtClean="0"/>
              <a:t>18/4/2019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E9AE-FB7D-40CD-BAFE-8AF3523F15E0}" type="slidenum">
              <a:rPr lang="es-EC" smtClean="0"/>
              <a:t>‹Nº›</a:t>
            </a:fld>
            <a:endParaRPr lang="es-EC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79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F7C6-9B81-4755-9ED2-3D5340B69072}" type="datetimeFigureOut">
              <a:rPr lang="es-EC" smtClean="0"/>
              <a:t>18/4/2019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E9AE-FB7D-40CD-BAFE-8AF3523F15E0}" type="slidenum">
              <a:rPr lang="es-EC" smtClean="0"/>
              <a:t>‹Nº›</a:t>
            </a:fld>
            <a:endParaRPr lang="es-EC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79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F7C6-9B81-4755-9ED2-3D5340B69072}" type="datetimeFigureOut">
              <a:rPr lang="es-EC" smtClean="0"/>
              <a:t>18/4/2019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E9AE-FB7D-40CD-BAFE-8AF3523F15E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77049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F7C6-9B81-4755-9ED2-3D5340B69072}" type="datetimeFigureOut">
              <a:rPr lang="es-EC" smtClean="0"/>
              <a:t>18/4/2019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E9AE-FB7D-40CD-BAFE-8AF3523F15E0}" type="slidenum">
              <a:rPr lang="es-EC" smtClean="0"/>
              <a:t>‹Nº›</a:t>
            </a:fld>
            <a:endParaRPr lang="es-EC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902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F7C6-9B81-4755-9ED2-3D5340B69072}" type="datetimeFigureOut">
              <a:rPr lang="es-EC" smtClean="0"/>
              <a:t>18/4/2019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E9AE-FB7D-40CD-BAFE-8AF3523F15E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04960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D87F7C6-9B81-4755-9ED2-3D5340B69072}" type="datetimeFigureOut">
              <a:rPr lang="es-EC" smtClean="0"/>
              <a:t>18/4/2019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5F6E9AE-FB7D-40CD-BAFE-8AF3523F15E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1298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9D4FBC-4D33-49CD-BECA-E42D2FAB30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/>
              <a:t> </a:t>
            </a:r>
            <a:endParaRPr lang="es-EC" dirty="0">
              <a:latin typeface="Imprint MT Shadow" panose="04020605060303030202" pitchFamily="8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296A10-30A4-4F91-831E-F5C48E1F3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6"/>
            <a:ext cx="6904363" cy="1515533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Josue Rojas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Dario Sanchez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Gabriela Piedra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Adrian Delgado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Mario Valarezo</a:t>
            </a:r>
            <a:endParaRPr lang="es-EC" sz="14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BC11F5A-02F5-4336-9BDA-01DC6E9977C7}"/>
              </a:ext>
            </a:extLst>
          </p:cNvPr>
          <p:cNvSpPr txBox="1">
            <a:spLocks/>
          </p:cNvSpPr>
          <p:nvPr/>
        </p:nvSpPr>
        <p:spPr>
          <a:xfrm>
            <a:off x="1295402" y="2218263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C" b="1" dirty="0"/>
              <a:t>Trabajo en Grupo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600973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8B13B8-FDBF-4470-8A91-5988CCB3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b="1" dirty="0"/>
              <a:t>LA INTERIORIDAD HUMANA: LA PERSONA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09281A-8538-4702-9E55-3895EC417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Además</a:t>
            </a:r>
            <a:r>
              <a:rPr lang="en-US" dirty="0"/>
              <a:t> de el </a:t>
            </a:r>
            <a:r>
              <a:rPr lang="es-ES" dirty="0"/>
              <a:t>cuerpo</a:t>
            </a:r>
            <a:r>
              <a:rPr lang="en-US" dirty="0"/>
              <a:t> y la </a:t>
            </a:r>
            <a:r>
              <a:rPr lang="en-US" dirty="0" err="1"/>
              <a:t>sique</a:t>
            </a:r>
            <a:r>
              <a:rPr lang="es-ES" dirty="0"/>
              <a:t>, tenemos algo mas que nos distingue de los demás seres, ese algo es llamado “Espíritu”</a:t>
            </a:r>
          </a:p>
          <a:p>
            <a:r>
              <a:rPr lang="es-ES" dirty="0"/>
              <a:t>El espíritu es un hecho que trasciende nuestra vida en comparación  con los demás seres.</a:t>
            </a:r>
          </a:p>
          <a:p>
            <a:r>
              <a:rPr lang="es-ES" dirty="0"/>
              <a:t>Esta trascendencia se puede evidenciar tanto en nuestras obras como en la cultura que llevamos, los pensamientos que expresamos, etc.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29114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CDC9BB-9D15-4E99-9D7C-DCAA9E907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sz="4000" b="1" dirty="0"/>
              <a:t>¿ Que es el espíritu?</a:t>
            </a:r>
            <a:endParaRPr lang="es-EC" sz="40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F31A71-34A0-4211-B65B-971446F0C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257" y="2556932"/>
            <a:ext cx="9601196" cy="3318936"/>
          </a:xfrm>
        </p:spPr>
        <p:txBody>
          <a:bodyPr/>
          <a:lstStyle/>
          <a:p>
            <a:r>
              <a:rPr lang="es-ES" dirty="0"/>
              <a:t>No esta ni en lo físico ni en lo psicológico </a:t>
            </a:r>
          </a:p>
          <a:p>
            <a:r>
              <a:rPr lang="es-ES" dirty="0"/>
              <a:t>Somos seres con sentimiento</a:t>
            </a:r>
          </a:p>
          <a:p>
            <a:r>
              <a:rPr lang="es-ES" dirty="0"/>
              <a:t>Definir lo que somos</a:t>
            </a:r>
          </a:p>
          <a:p>
            <a:r>
              <a:rPr lang="es-ES" dirty="0"/>
              <a:t>Humano animal racional</a:t>
            </a:r>
          </a:p>
          <a:p>
            <a:r>
              <a:rPr lang="es-ES" dirty="0"/>
              <a:t>La persona humana </a:t>
            </a:r>
          </a:p>
        </p:txBody>
      </p:sp>
    </p:spTree>
    <p:extLst>
      <p:ext uri="{BB962C8B-B14F-4D97-AF65-F5344CB8AC3E}">
        <p14:creationId xmlns:p14="http://schemas.microsoft.com/office/powerpoint/2010/main" val="3224308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638504-B64A-4FB4-BD04-48C824F97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4000" b="1" dirty="0" err="1"/>
              <a:t>Visi</a:t>
            </a:r>
            <a:r>
              <a:rPr lang="es-EC" sz="4000" b="1" dirty="0" err="1"/>
              <a:t>ó</a:t>
            </a:r>
            <a:r>
              <a:rPr lang="es-ES" sz="4000" b="1" dirty="0"/>
              <a:t>n</a:t>
            </a:r>
            <a:r>
              <a:rPr lang="en-US" sz="4000" b="1" dirty="0"/>
              <a:t> de </a:t>
            </a:r>
            <a:r>
              <a:rPr lang="es-ES" sz="4000" b="1" dirty="0"/>
              <a:t>algunos</a:t>
            </a:r>
            <a:r>
              <a:rPr lang="en-US" sz="4000" b="1" dirty="0"/>
              <a:t> </a:t>
            </a:r>
            <a:r>
              <a:rPr lang="es-ES" sz="4000" b="1" dirty="0"/>
              <a:t>pensadores sobre la trascendencia en la persona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9AB469-C318-4960-8951-93D83CF27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Emmanuel </a:t>
            </a:r>
            <a:r>
              <a:rPr lang="en-US" sz="2800" b="1" dirty="0" err="1"/>
              <a:t>Mounier</a:t>
            </a:r>
            <a:endParaRPr lang="en-US" sz="2800" b="1" dirty="0"/>
          </a:p>
          <a:p>
            <a:pPr lvl="1"/>
            <a:r>
              <a:rPr lang="es-ES" sz="2400" dirty="0"/>
              <a:t>Enfatiza el carácter espiritual de la persona y su relación con los demás.</a:t>
            </a:r>
          </a:p>
          <a:p>
            <a:pPr lvl="1"/>
            <a:r>
              <a:rPr lang="es-ES" sz="2400" dirty="0"/>
              <a:t>La dignidad de la persona es la base de la trascendencia.</a:t>
            </a:r>
          </a:p>
          <a:p>
            <a:r>
              <a:rPr lang="es-ES" sz="2800" b="1" dirty="0"/>
              <a:t>Gabriel Marcel</a:t>
            </a:r>
          </a:p>
          <a:p>
            <a:pPr lvl="1"/>
            <a:r>
              <a:rPr lang="es-ES" sz="2400" dirty="0"/>
              <a:t>Sostiene que la apertura al otro y el amor personalizan al ser humano, ya que solo la persona es capaz de amar al prójimo.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06809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31FF97AD-AD69-4801-AD87-DE3DA8A5E8FC}"/>
              </a:ext>
            </a:extLst>
          </p:cNvPr>
          <p:cNvSpPr txBox="1">
            <a:spLocks/>
          </p:cNvSpPr>
          <p:nvPr/>
        </p:nvSpPr>
        <p:spPr>
          <a:xfrm>
            <a:off x="1153359" y="1172016"/>
            <a:ext cx="9601196" cy="463398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s-ES" sz="2800" b="1" dirty="0" err="1"/>
              <a:t>Viktor</a:t>
            </a:r>
            <a:r>
              <a:rPr lang="es-ES" sz="2800" b="1" dirty="0"/>
              <a:t> Frankl</a:t>
            </a:r>
          </a:p>
          <a:p>
            <a:pPr lvl="2"/>
            <a:r>
              <a:rPr lang="es-ES" sz="2800" dirty="0"/>
              <a:t>La persona es mas cuerpo y mente, es también espíritu.</a:t>
            </a:r>
          </a:p>
          <a:p>
            <a:pPr lvl="1"/>
            <a:r>
              <a:rPr lang="es-ES" sz="3000" b="1" dirty="0"/>
              <a:t>Fernando Rielo</a:t>
            </a:r>
          </a:p>
          <a:p>
            <a:pPr lvl="2"/>
            <a:r>
              <a:rPr lang="es-ES" sz="2800" dirty="0"/>
              <a:t>Denuncia el reduccionismo en muchas definiciones clásicas basadas en la parte biológica, al definir a la persona como animal apartando del nivel espiritual y por ende de la trascendencia.</a:t>
            </a:r>
          </a:p>
          <a:p>
            <a:pPr lvl="2"/>
            <a:r>
              <a:rPr lang="es-ES" sz="2800" dirty="0"/>
              <a:t>Define la espiritualidad como un “Psique y un Cuerpo”, formado por la presencia constitutiva del espíritu.</a:t>
            </a:r>
          </a:p>
          <a:p>
            <a:pPr lvl="2"/>
            <a:endParaRPr lang="es-ES" sz="2800" dirty="0"/>
          </a:p>
          <a:p>
            <a:pPr marL="457200" lvl="1" indent="0">
              <a:buNone/>
            </a:pPr>
            <a:endParaRPr lang="es-ES" sz="3000" dirty="0"/>
          </a:p>
          <a:p>
            <a:pPr lvl="2"/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24149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45601F46-F7A2-437E-99F3-9FB31DB208DF}"/>
              </a:ext>
            </a:extLst>
          </p:cNvPr>
          <p:cNvSpPr txBox="1">
            <a:spLocks/>
          </p:cNvSpPr>
          <p:nvPr/>
        </p:nvSpPr>
        <p:spPr>
          <a:xfrm>
            <a:off x="1295402" y="2300508"/>
            <a:ext cx="9601196" cy="2256984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s-ES" sz="2800" dirty="0"/>
              <a:t>Los niveles forman un solo tejido humano ya que es fácil observar las funciones </a:t>
            </a:r>
            <a:r>
              <a:rPr lang="es-ES" sz="2800" dirty="0" err="1"/>
              <a:t>sico</a:t>
            </a:r>
            <a:r>
              <a:rPr lang="es-ES" sz="2800" dirty="0"/>
              <a:t>-espirituales y </a:t>
            </a:r>
            <a:r>
              <a:rPr lang="es-ES" sz="2800" dirty="0" err="1"/>
              <a:t>sicosomaticas</a:t>
            </a:r>
            <a:r>
              <a:rPr lang="es-ES" sz="2800" dirty="0"/>
              <a:t>.</a:t>
            </a:r>
          </a:p>
          <a:p>
            <a:pPr lvl="1"/>
            <a:r>
              <a:rPr lang="es-ES" sz="2800" dirty="0"/>
              <a:t>El espíritu es un nivel que nos  hace ontológicamente diferentes a cualquier otro ser.</a:t>
            </a:r>
          </a:p>
          <a:p>
            <a:pPr marL="457200" lvl="1" indent="0">
              <a:buNone/>
            </a:pPr>
            <a:endParaRPr lang="es-ES" sz="3000" dirty="0"/>
          </a:p>
          <a:p>
            <a:pPr lvl="2"/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7248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42B8730E-884D-4331-B323-01BA0CEFECFB}"/>
              </a:ext>
            </a:extLst>
          </p:cNvPr>
          <p:cNvSpPr txBox="1">
            <a:spLocks/>
          </p:cNvSpPr>
          <p:nvPr/>
        </p:nvSpPr>
        <p:spPr>
          <a:xfrm>
            <a:off x="2388093" y="2545671"/>
            <a:ext cx="6906828" cy="176665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r>
              <a:rPr lang="es-ES" sz="5400" i="1" dirty="0"/>
              <a:t>“Solo me queda por lote la tristeza, mientras viva”</a:t>
            </a:r>
          </a:p>
          <a:p>
            <a:pPr lvl="2" algn="ctr"/>
            <a:endParaRPr lang="es-ES" sz="4000" i="1" dirty="0"/>
          </a:p>
          <a:p>
            <a:pPr marL="0" indent="0" algn="ctr">
              <a:buNone/>
            </a:pPr>
            <a:endParaRPr lang="es-ES" sz="4800" i="1" dirty="0"/>
          </a:p>
        </p:txBody>
      </p:sp>
    </p:spTree>
    <p:extLst>
      <p:ext uri="{BB962C8B-B14F-4D97-AF65-F5344CB8AC3E}">
        <p14:creationId xmlns:p14="http://schemas.microsoft.com/office/powerpoint/2010/main" val="21652382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2868</TotalTime>
  <Words>294</Words>
  <Application>Microsoft Office PowerPoint</Application>
  <PresentationFormat>Panorámica</PresentationFormat>
  <Paragraphs>35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Garamond</vt:lpstr>
      <vt:lpstr>Imprint MT Shadow</vt:lpstr>
      <vt:lpstr>Orgánico</vt:lpstr>
      <vt:lpstr> </vt:lpstr>
      <vt:lpstr>LA INTERIORIDAD HUMANA: LA PERSONA</vt:lpstr>
      <vt:lpstr>¿ Que es el espíritu?</vt:lpstr>
      <vt:lpstr>Visión de algunos pensadores sobre la trascendencia en la persona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LA INTERIORIDAD HUMANA: LA PERSONA </dc:title>
  <dc:creator>Mario Valarezo</dc:creator>
  <cp:lastModifiedBy>Mario Valarezo</cp:lastModifiedBy>
  <cp:revision>12</cp:revision>
  <dcterms:created xsi:type="dcterms:W3CDTF">2019-04-18T15:25:03Z</dcterms:created>
  <dcterms:modified xsi:type="dcterms:W3CDTF">2019-04-20T15:13:40Z</dcterms:modified>
</cp:coreProperties>
</file>