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37F"/>
    <a:srgbClr val="527F23"/>
    <a:srgbClr val="7F2352"/>
    <a:srgbClr val="237F4F"/>
    <a:srgbClr val="6437B1"/>
    <a:srgbClr val="50239D"/>
    <a:srgbClr val="784BC5"/>
    <a:srgbClr val="3C0F9D"/>
    <a:srgbClr val="784BA7"/>
    <a:srgbClr val="643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Requirement</a:t>
            </a:r>
            <a:r>
              <a:rPr lang="en-GB" baseline="0" dirty="0"/>
              <a:t> Completeness</a:t>
            </a:r>
            <a:endParaRPr lang="en-GB" dirty="0"/>
          </a:p>
        </c:rich>
      </c:tx>
      <c:layout>
        <c:manualLayout>
          <c:xMode val="edge"/>
          <c:yMode val="edge"/>
          <c:x val="0.33851943897637793"/>
          <c:y val="4.6875005767102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Opportunity_SC2</c:v>
                </c:pt>
                <c:pt idx="1">
                  <c:v>Requirement_SC2</c:v>
                </c:pt>
                <c:pt idx="2">
                  <c:v>Vision_SC2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D-4850-BB45-D9D7C099FA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Incomplete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Opportunity_SC2</c:v>
                </c:pt>
                <c:pt idx="1">
                  <c:v>Requirement_SC2</c:v>
                </c:pt>
                <c:pt idx="2">
                  <c:v>Vision_SC2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11</c:v>
                </c:pt>
                <c:pt idx="1">
                  <c:v>23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CD-4850-BB45-D9D7C099F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8213992"/>
        <c:axId val="328215632"/>
      </c:barChart>
      <c:catAx>
        <c:axId val="328213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15632"/>
        <c:crosses val="autoZero"/>
        <c:auto val="1"/>
        <c:lblAlgn val="ctr"/>
        <c:lblOffset val="100"/>
        <c:noMultiLvlLbl val="0"/>
      </c:catAx>
      <c:valAx>
        <c:axId val="328215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13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Evidence</a:t>
            </a:r>
            <a:r>
              <a:rPr lang="en-GB" baseline="0" dirty="0"/>
              <a:t> spread</a:t>
            </a:r>
            <a:endParaRPr lang="en-GB" dirty="0"/>
          </a:p>
        </c:rich>
      </c:tx>
      <c:layout>
        <c:manualLayout>
          <c:xMode val="edge"/>
          <c:yMode val="edge"/>
          <c:x val="0.43383193897637801"/>
          <c:y val="4.6875005767102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Stakeholder value</c:v>
                </c:pt>
              </c:strCache>
            </c:strRef>
          </c:tx>
          <c:spPr>
            <a:solidFill>
              <a:srgbClr val="50237F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Challenge_SC1</c:v>
                </c:pt>
                <c:pt idx="1">
                  <c:v>Opportunity_SC1</c:v>
                </c:pt>
                <c:pt idx="2">
                  <c:v>Opportunity_SC2</c:v>
                </c:pt>
                <c:pt idx="3">
                  <c:v>Requirement_SC1</c:v>
                </c:pt>
                <c:pt idx="4">
                  <c:v>Requirement_SC2</c:v>
                </c:pt>
                <c:pt idx="5">
                  <c:v>Vision_SC1</c:v>
                </c:pt>
                <c:pt idx="6">
                  <c:v>Vision_SC2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1">
                  <c:v>3</c:v>
                </c:pt>
                <c:pt idx="2">
                  <c:v>1</c:v>
                </c:pt>
                <c:pt idx="4">
                  <c:v>1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D-4850-BB45-D9D7C099FA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Stakeholder experience</c:v>
                </c:pt>
              </c:strCache>
            </c:strRef>
          </c:tx>
          <c:spPr>
            <a:solidFill>
              <a:srgbClr val="527F2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Challenge_SC1</c:v>
                </c:pt>
                <c:pt idx="1">
                  <c:v>Opportunity_SC1</c:v>
                </c:pt>
                <c:pt idx="2">
                  <c:v>Opportunity_SC2</c:v>
                </c:pt>
                <c:pt idx="3">
                  <c:v>Requirement_SC1</c:v>
                </c:pt>
                <c:pt idx="4">
                  <c:v>Requirement_SC2</c:v>
                </c:pt>
                <c:pt idx="5">
                  <c:v>Vision_SC1</c:v>
                </c:pt>
                <c:pt idx="6">
                  <c:v>Vision_SC2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1">
                  <c:v>3</c:v>
                </c:pt>
                <c:pt idx="2">
                  <c:v>1</c:v>
                </c:pt>
                <c:pt idx="4">
                  <c:v>1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CD-4850-BB45-D9D7C099FA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Evaluated external evidence</c:v>
                </c:pt>
              </c:strCache>
            </c:strRef>
          </c:tx>
          <c:spPr>
            <a:solidFill>
              <a:srgbClr val="7F235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Challenge_SC1</c:v>
                </c:pt>
                <c:pt idx="1">
                  <c:v>Opportunity_SC1</c:v>
                </c:pt>
                <c:pt idx="2">
                  <c:v>Opportunity_SC2</c:v>
                </c:pt>
                <c:pt idx="3">
                  <c:v>Requirement_SC1</c:v>
                </c:pt>
                <c:pt idx="4">
                  <c:v>Requirement_SC2</c:v>
                </c:pt>
                <c:pt idx="5">
                  <c:v>Vision_SC1</c:v>
                </c:pt>
                <c:pt idx="6">
                  <c:v>Vision_SC2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</c:v>
                </c:pt>
                <c:pt idx="2">
                  <c:v>1</c:v>
                </c:pt>
                <c:pt idx="3">
                  <c:v>6</c:v>
                </c:pt>
                <c:pt idx="4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5E-4F4F-9045-5FFD03A6A14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Contextual circumstance</c:v>
                </c:pt>
              </c:strCache>
            </c:strRef>
          </c:tx>
          <c:spPr>
            <a:solidFill>
              <a:srgbClr val="237F4F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Challenge_SC1</c:v>
                </c:pt>
                <c:pt idx="1">
                  <c:v>Opportunity_SC1</c:v>
                </c:pt>
                <c:pt idx="2">
                  <c:v>Opportunity_SC2</c:v>
                </c:pt>
                <c:pt idx="3">
                  <c:v>Requirement_SC1</c:v>
                </c:pt>
                <c:pt idx="4">
                  <c:v>Requirement_SC2</c:v>
                </c:pt>
                <c:pt idx="5">
                  <c:v>Vision_SC1</c:v>
                </c:pt>
                <c:pt idx="6">
                  <c:v>Vision_SC2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3</c:v>
                </c:pt>
                <c:pt idx="2">
                  <c:v>1</c:v>
                </c:pt>
                <c:pt idx="3">
                  <c:v>6</c:v>
                </c:pt>
                <c:pt idx="4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5E-4F4F-9045-5FFD03A6A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8213992"/>
        <c:axId val="328215632"/>
      </c:barChart>
      <c:catAx>
        <c:axId val="328213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15632"/>
        <c:crosses val="autoZero"/>
        <c:auto val="1"/>
        <c:lblAlgn val="ctr"/>
        <c:lblOffset val="100"/>
        <c:noMultiLvlLbl val="0"/>
      </c:catAx>
      <c:valAx>
        <c:axId val="328215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13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1EDA-1F02-4F10-B023-C41E555D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75241-7726-4236-8129-E581D429B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6D6C-5F7E-441C-AD7F-FFABBC93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1A9F7-BE87-49A9-BB7A-9617DF8A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F0D5-55B7-4929-BEEE-2343E856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FFB3-C30B-49A3-AD14-D83426E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E4050-A6E6-48BE-BB73-98601D37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A61A-DD72-434B-B945-72C1377B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8635-976A-41F3-80AC-F73E4B0B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C218-2CED-41DC-80D5-3C6C382C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0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0F248-0FE6-4C92-8088-9E2BB455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4F30C-87F9-4B5B-8404-F2FFCB69A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1426-3E0A-433F-AC13-71BF691C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0007-2F16-4E25-865F-66BB187A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2168-184A-4264-AC38-77C337C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14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F068-E71D-4A9C-9EF6-FD0BF27A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661B-CD63-4CFB-944C-965D334A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52E1-1831-4F17-815D-B60C603A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8C56-A598-4048-A19B-C97574B6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5BBD-28B4-4EF6-9A7D-9FD19DB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77A-4655-4467-A806-3005CF18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FF550-1DBF-497D-BBA3-BB512AC2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C66C-B9FC-4355-A976-AD42E98A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5868B-0309-4B1D-955B-7FA4A310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D18-F66F-4470-BCC1-9D8D2E3F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48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1270-D46C-4BBE-8FE5-4041FD6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8A05-F91F-40CC-89AD-7B30C2B22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97771-D55F-426C-B061-323A12A0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2C8E-8562-4872-94B2-9F2F388B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0CD20-46F0-4CC5-B659-8BB0DEEB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9BF0-E9F5-4BA5-92C4-F3D78E2A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2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67C0-655E-4D75-8FD9-8FD331A7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E8637-4AC1-40CD-9DFD-99C6E287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33081-8DF0-4BD4-A12D-7D697822F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809FE-3227-4066-8D2F-83A5553EB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42A46-3ACA-4B74-89D2-00ACE9799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D156F-10E1-4E57-9898-5A1ECA1A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A72B1-F60E-411F-84A0-B63F5F3F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533E3-99BB-4DCD-AE83-9128EEFA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7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6F0A-B87B-4DD7-AD34-D7681CC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F6682-8067-4E85-BDDF-82EF5DD6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A886-1398-4FDE-B0A2-50FC5594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8C3C7-ADC1-4541-BC55-4D739BC7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8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E1B25-DF53-4722-B39C-54EEA21A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E0F94-DE66-49E2-AD5D-8B2133B9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3D835-D129-4F51-93BC-B6379FB2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5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0344-B202-4B84-8699-9E2C34A0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90B9-9A35-4591-B944-2D207B8B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3764D-2220-41CD-94C6-9ACCF806E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351AE-6784-41B5-876B-3FDBC6BB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217C6-484A-419A-8975-7FBCC360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66906-8D50-473F-AC9A-9BD671E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94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3253-BD5A-4C27-ADE9-41B4D0C7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A64DA-575E-426B-9DFA-66D36E95F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3BE4D-662A-44C9-9338-9A3AAC2F2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348E3-9D82-4237-A757-3FC3B125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C81DF-20D9-41C7-B12E-2ABD17F1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F61C-2ABB-4ADF-B1CC-CE599915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27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EB799-86D0-4E46-874B-A689C99B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FC5E-202C-4B2F-8BBD-2FC05283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17AC-B617-45A5-8E22-DB6548C27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321C-64FA-4F43-BF62-93A10E8F53F1}" type="datetimeFigureOut">
              <a:rPr lang="en-GB" smtClean="0"/>
              <a:t>25/04/2020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4E8C-6BE7-4EF0-AC69-2964AA89B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9B6C-0F8B-45B6-A53C-F6071774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0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69894E0-39DC-49EC-8682-417E3029A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689056"/>
              </p:ext>
            </p:extLst>
          </p:nvPr>
        </p:nvGraphicFramePr>
        <p:xfrm>
          <a:off x="2032000" y="621632"/>
          <a:ext cx="8128000" cy="2102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3DCD51-A24D-467D-A831-0F8651C75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233839"/>
              </p:ext>
            </p:extLst>
          </p:nvPr>
        </p:nvGraphicFramePr>
        <p:xfrm>
          <a:off x="2032001" y="2784363"/>
          <a:ext cx="8128000" cy="2735520"/>
        </p:xfrm>
        <a:graphic>
          <a:graphicData uri="http://schemas.openxmlformats.org/drawingml/2006/table">
            <a:tbl>
              <a:tblPr/>
              <a:tblGrid>
                <a:gridCol w="4676709">
                  <a:extLst>
                    <a:ext uri="{9D8B030D-6E8A-4147-A177-3AD203B41FA5}">
                      <a16:colId xmlns:a16="http://schemas.microsoft.com/office/drawing/2014/main" val="2720800798"/>
                    </a:ext>
                  </a:extLst>
                </a:gridCol>
                <a:gridCol w="3451291">
                  <a:extLst>
                    <a:ext uri="{9D8B030D-6E8A-4147-A177-3AD203B41FA5}">
                      <a16:colId xmlns:a16="http://schemas.microsoft.com/office/drawing/2014/main" val="3729834411"/>
                    </a:ext>
                  </a:extLst>
                </a:gridCol>
              </a:tblGrid>
              <a:tr h="243013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Violation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Individual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833649"/>
                  </a:ext>
                </a:extLst>
              </a:tr>
              <a:tr h="201843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+mn-lt"/>
                        </a:rPr>
                        <a:t>Completeness: add </a:t>
                      </a:r>
                      <a:r>
                        <a:rPr lang="en-US" sz="1100" dirty="0" err="1">
                          <a:effectLst/>
                          <a:latin typeface="+mn-lt"/>
                        </a:rPr>
                        <a:t>data_description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 to the </a:t>
                      </a:r>
                      <a:r>
                        <a:rPr lang="en-US" sz="1100" dirty="0" err="1">
                          <a:effectLst/>
                          <a:latin typeface="+mn-lt"/>
                        </a:rPr>
                        <a:t>insight_business_case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+mn-lt"/>
                        </a:rPr>
                        <a:t>Opportunity_SC2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460"/>
                  </a:ext>
                </a:extLst>
              </a:tr>
              <a:tr h="201843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+mn-lt"/>
                        </a:rPr>
                        <a:t>Completeness: add </a:t>
                      </a:r>
                      <a:r>
                        <a:rPr lang="en-US" sz="1100" dirty="0" err="1">
                          <a:effectLst/>
                          <a:latin typeface="+mn-lt"/>
                        </a:rPr>
                        <a:t>insight_business_case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 to the </a:t>
                      </a:r>
                      <a:r>
                        <a:rPr lang="en-US" sz="1100" dirty="0" err="1">
                          <a:effectLst/>
                          <a:latin typeface="+mn-lt"/>
                        </a:rPr>
                        <a:t>Addressed_Insight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+mn-lt"/>
                        </a:rPr>
                        <a:t>Opportunity_SC2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366555"/>
                  </a:ext>
                </a:extLst>
              </a:tr>
              <a:tr h="201843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+mn-lt"/>
                        </a:rPr>
                        <a:t>Completeness: add data_value to the insight_business_case.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+mn-lt"/>
                        </a:rPr>
                        <a:t>Opportunity_SC2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417264"/>
                  </a:ext>
                </a:extLst>
              </a:tr>
              <a:tr h="201843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+mn-lt"/>
                        </a:rPr>
                        <a:t>Completeness: add data_description to the insight_reach.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+mn-lt"/>
                        </a:rPr>
                        <a:t>Opportunity_SC2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985944"/>
                  </a:ext>
                </a:extLst>
              </a:tr>
              <a:tr h="201843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+mn-lt"/>
                        </a:rPr>
                        <a:t>Completeness: add data_value to the insight_reach.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+mn-lt"/>
                        </a:rPr>
                        <a:t>Opportunity_SC2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313880"/>
                  </a:ext>
                </a:extLst>
              </a:tr>
              <a:tr h="201843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+mn-lt"/>
                        </a:rPr>
                        <a:t>Completeness: add insight_reach to the Addressed_Insight.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+mn-lt"/>
                        </a:rPr>
                        <a:t>Opportunity_SC2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336038"/>
                  </a:ext>
                </a:extLst>
              </a:tr>
              <a:tr h="201843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+mn-lt"/>
                        </a:rPr>
                        <a:t>Completeness: add data_value to the insight_value.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+mn-lt"/>
                        </a:rPr>
                        <a:t>Opportunity_SC2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234871"/>
                  </a:ext>
                </a:extLst>
              </a:tr>
              <a:tr h="201843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+mn-lt"/>
                        </a:rPr>
                        <a:t>Completeness: add data_description to the insight_value.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+mn-lt"/>
                        </a:rPr>
                        <a:t>Opportunity_SC2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77702"/>
                  </a:ext>
                </a:extLst>
              </a:tr>
              <a:tr h="201843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+mn-lt"/>
                        </a:rPr>
                        <a:t>Completeness: add insight_value to the Addressed_Insight.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+mn-lt"/>
                        </a:rPr>
                        <a:t>Opportunity_SC2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413950"/>
                  </a:ext>
                </a:extLst>
              </a:tr>
              <a:tr h="201843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+mn-lt"/>
                        </a:rPr>
                        <a:t>Completeness: add data_description to Information.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+mn-lt"/>
                        </a:rPr>
                        <a:t>Opportunity_SC2_Vision_Contribution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690645"/>
                  </a:ext>
                </a:extLst>
              </a:tr>
              <a:tr h="201843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+mn-lt"/>
                        </a:rPr>
                        <a:t>Completeness: add data_value to Information.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+mn-lt"/>
                        </a:rPr>
                        <a:t>Opportunity_SC2_Vision_Contribution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607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02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69894E0-39DC-49EC-8682-417E3029A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7848576"/>
              </p:ext>
            </p:extLst>
          </p:nvPr>
        </p:nvGraphicFramePr>
        <p:xfrm>
          <a:off x="2032000" y="621631"/>
          <a:ext cx="8128000" cy="3367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F643822-7BA1-4730-8601-BFDE5C38A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77921"/>
              </p:ext>
            </p:extLst>
          </p:nvPr>
        </p:nvGraphicFramePr>
        <p:xfrm>
          <a:off x="2032000" y="3988774"/>
          <a:ext cx="8128001" cy="13658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88189">
                  <a:extLst>
                    <a:ext uri="{9D8B030D-6E8A-4147-A177-3AD203B41FA5}">
                      <a16:colId xmlns:a16="http://schemas.microsoft.com/office/drawing/2014/main" val="645042072"/>
                    </a:ext>
                  </a:extLst>
                </a:gridCol>
                <a:gridCol w="2519906">
                  <a:extLst>
                    <a:ext uri="{9D8B030D-6E8A-4147-A177-3AD203B41FA5}">
                      <a16:colId xmlns:a16="http://schemas.microsoft.com/office/drawing/2014/main" val="743319954"/>
                    </a:ext>
                  </a:extLst>
                </a:gridCol>
                <a:gridCol w="2519906">
                  <a:extLst>
                    <a:ext uri="{9D8B030D-6E8A-4147-A177-3AD203B41FA5}">
                      <a16:colId xmlns:a16="http://schemas.microsoft.com/office/drawing/2014/main" val="19994626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Evidence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1802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Contextual_Circumstance_SC1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Challenge_SC1_Business_Case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Stakeholder 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660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Evaluated_External_Evidence_SC1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Challenge_SC1_Business_Case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Evaluated external evidence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52338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>
                          <a:effectLst/>
                        </a:rPr>
                        <a:t>Contextual_Circumstance_SC1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Challenge_SC1_Frustration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Stakeholder 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352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Evaluated_External_Evidence_SC1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Challenge_SC1_Frustration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Evaluated external evidence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9999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>
                          <a:effectLst/>
                        </a:rPr>
                        <a:t>Contextual_Circumstance_SC1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Challenge_SC1_Reach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Stakeholder 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8916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Evaluated_External_Evidence_SC1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Challenge_SC1_Reach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Evaluated external evidence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154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68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267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Verhaeg</dc:creator>
  <cp:lastModifiedBy>Mario Verhaeg</cp:lastModifiedBy>
  <cp:revision>34</cp:revision>
  <dcterms:created xsi:type="dcterms:W3CDTF">2020-02-29T13:07:32Z</dcterms:created>
  <dcterms:modified xsi:type="dcterms:W3CDTF">2020-04-25T08:56:43Z</dcterms:modified>
</cp:coreProperties>
</file>