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237F"/>
    <a:srgbClr val="527F23"/>
    <a:srgbClr val="7F2352"/>
    <a:srgbClr val="237F4F"/>
    <a:srgbClr val="6437B1"/>
    <a:srgbClr val="50239D"/>
    <a:srgbClr val="784BC5"/>
    <a:srgbClr val="3C0F9D"/>
    <a:srgbClr val="784BA7"/>
    <a:srgbClr val="6437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44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dirty="0"/>
              <a:t>Requirement</a:t>
            </a:r>
            <a:r>
              <a:rPr lang="en-GB" baseline="0" dirty="0"/>
              <a:t> reproducibility</a:t>
            </a:r>
            <a:endParaRPr lang="en-GB" dirty="0"/>
          </a:p>
        </c:rich>
      </c:tx>
      <c:layout>
        <c:manualLayout>
          <c:xMode val="edge"/>
          <c:yMode val="edge"/>
          <c:x val="0.33851943897637793"/>
          <c:y val="4.687500576710208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Reproducible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Challenge_SC3</c:v>
                </c:pt>
                <c:pt idx="1">
                  <c:v>Opportunity_SC3</c:v>
                </c:pt>
                <c:pt idx="2">
                  <c:v>Requirement_SC3</c:v>
                </c:pt>
                <c:pt idx="3">
                  <c:v>Vision_SC3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CCD-4850-BB45-D9D7C099FAE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Not reproducible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Challenge_SC3</c:v>
                </c:pt>
                <c:pt idx="1">
                  <c:v>Opportunity_SC3</c:v>
                </c:pt>
                <c:pt idx="2">
                  <c:v>Requirement_SC3</c:v>
                </c:pt>
                <c:pt idx="3">
                  <c:v>Vision_SC3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4</c:v>
                </c:pt>
                <c:pt idx="1">
                  <c:v>4</c:v>
                </c:pt>
                <c:pt idx="2">
                  <c:v>9</c:v>
                </c:pt>
                <c:pt idx="3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CCD-4850-BB45-D9D7C099FAE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328213992"/>
        <c:axId val="328215632"/>
      </c:barChart>
      <c:catAx>
        <c:axId val="32821399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8215632"/>
        <c:crosses val="autoZero"/>
        <c:auto val="1"/>
        <c:lblAlgn val="ctr"/>
        <c:lblOffset val="100"/>
        <c:noMultiLvlLbl val="0"/>
      </c:catAx>
      <c:valAx>
        <c:axId val="32821563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82139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dirty="0"/>
              <a:t>Requirement</a:t>
            </a:r>
            <a:r>
              <a:rPr lang="en-GB" baseline="0" dirty="0"/>
              <a:t> conflict</a:t>
            </a:r>
            <a:endParaRPr lang="en-GB" dirty="0"/>
          </a:p>
        </c:rich>
      </c:tx>
      <c:layout>
        <c:manualLayout>
          <c:xMode val="edge"/>
          <c:yMode val="edge"/>
          <c:x val="0.33851943897637793"/>
          <c:y val="4.687500576710208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No conflict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Challenge_SC4</c:v>
                </c:pt>
                <c:pt idx="1">
                  <c:v>Opportunity_SC4</c:v>
                </c:pt>
                <c:pt idx="2">
                  <c:v>Requirement_SC4</c:v>
                </c:pt>
                <c:pt idx="3">
                  <c:v>Vision_SC4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4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CCD-4850-BB45-D9D7C099FAE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Conflict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Challenge_SC4</c:v>
                </c:pt>
                <c:pt idx="1">
                  <c:v>Opportunity_SC4</c:v>
                </c:pt>
                <c:pt idx="2">
                  <c:v>Requirement_SC4</c:v>
                </c:pt>
                <c:pt idx="3">
                  <c:v>Vision_SC4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3</c:v>
                </c:pt>
                <c:pt idx="1">
                  <c:v>3</c:v>
                </c:pt>
                <c:pt idx="2">
                  <c:v>6</c:v>
                </c:pt>
                <c:pt idx="3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CCD-4850-BB45-D9D7C099FAE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328213992"/>
        <c:axId val="328215632"/>
      </c:barChart>
      <c:catAx>
        <c:axId val="32821399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8215632"/>
        <c:crosses val="autoZero"/>
        <c:auto val="1"/>
        <c:lblAlgn val="ctr"/>
        <c:lblOffset val="100"/>
        <c:noMultiLvlLbl val="0"/>
      </c:catAx>
      <c:valAx>
        <c:axId val="32821563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82139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dirty="0"/>
              <a:t>Evidence</a:t>
            </a:r>
            <a:r>
              <a:rPr lang="en-GB" baseline="0" dirty="0"/>
              <a:t> spread</a:t>
            </a:r>
            <a:endParaRPr lang="en-GB" dirty="0"/>
          </a:p>
        </c:rich>
      </c:tx>
      <c:layout>
        <c:manualLayout>
          <c:xMode val="edge"/>
          <c:yMode val="edge"/>
          <c:x val="0.43383193897637801"/>
          <c:y val="4.687500576710208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Stakeholder value</c:v>
                </c:pt>
              </c:strCache>
            </c:strRef>
          </c:tx>
          <c:spPr>
            <a:solidFill>
              <a:srgbClr val="50237F"/>
            </a:solidFill>
            <a:ln>
              <a:noFill/>
            </a:ln>
            <a:effectLst/>
          </c:spPr>
          <c:invertIfNegative val="0"/>
          <c:cat>
            <c:strRef>
              <c:f>Sheet1!$A$2:$A$9</c:f>
              <c:strCache>
                <c:ptCount val="8"/>
                <c:pt idx="0">
                  <c:v>Challenge_SC3</c:v>
                </c:pt>
                <c:pt idx="1">
                  <c:v>Challenge_SC4</c:v>
                </c:pt>
                <c:pt idx="2">
                  <c:v>Opportunity_SC3</c:v>
                </c:pt>
                <c:pt idx="3">
                  <c:v>Opportunity_SC4</c:v>
                </c:pt>
                <c:pt idx="4">
                  <c:v>Requirement_SC3</c:v>
                </c:pt>
                <c:pt idx="5">
                  <c:v>Requirement_SC4</c:v>
                </c:pt>
                <c:pt idx="6">
                  <c:v>Vision_SC3</c:v>
                </c:pt>
                <c:pt idx="7">
                  <c:v>Vision_SC4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1">
                  <c:v>3</c:v>
                </c:pt>
                <c:pt idx="5">
                  <c:v>6</c:v>
                </c:pt>
                <c:pt idx="7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CCD-4850-BB45-D9D7C099FAE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Stakeholder experience</c:v>
                </c:pt>
              </c:strCache>
            </c:strRef>
          </c:tx>
          <c:spPr>
            <a:solidFill>
              <a:srgbClr val="527F23"/>
            </a:solidFill>
            <a:ln>
              <a:noFill/>
            </a:ln>
            <a:effectLst/>
          </c:spPr>
          <c:invertIfNegative val="0"/>
          <c:cat>
            <c:strRef>
              <c:f>Sheet1!$A$2:$A$9</c:f>
              <c:strCache>
                <c:ptCount val="8"/>
                <c:pt idx="0">
                  <c:v>Challenge_SC3</c:v>
                </c:pt>
                <c:pt idx="1">
                  <c:v>Challenge_SC4</c:v>
                </c:pt>
                <c:pt idx="2">
                  <c:v>Opportunity_SC3</c:v>
                </c:pt>
                <c:pt idx="3">
                  <c:v>Opportunity_SC4</c:v>
                </c:pt>
                <c:pt idx="4">
                  <c:v>Requirement_SC3</c:v>
                </c:pt>
                <c:pt idx="5">
                  <c:v>Requirement_SC4</c:v>
                </c:pt>
                <c:pt idx="6">
                  <c:v>Vision_SC3</c:v>
                </c:pt>
                <c:pt idx="7">
                  <c:v>Vision_SC4</c:v>
                </c:pt>
              </c:strCache>
            </c:strRef>
          </c:cat>
          <c:val>
            <c:numRef>
              <c:f>Sheet1!$C$2:$C$9</c:f>
              <c:numCache>
                <c:formatCode>General</c:formatCode>
                <c:ptCount val="8"/>
                <c:pt idx="3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CCD-4850-BB45-D9D7C099FAE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Evaluated external evidence</c:v>
                </c:pt>
              </c:strCache>
            </c:strRef>
          </c:tx>
          <c:spPr>
            <a:solidFill>
              <a:srgbClr val="7F2352"/>
            </a:solidFill>
            <a:ln>
              <a:noFill/>
            </a:ln>
            <a:effectLst/>
          </c:spPr>
          <c:invertIfNegative val="0"/>
          <c:cat>
            <c:strRef>
              <c:f>Sheet1!$A$2:$A$9</c:f>
              <c:strCache>
                <c:ptCount val="8"/>
                <c:pt idx="0">
                  <c:v>Challenge_SC3</c:v>
                </c:pt>
                <c:pt idx="1">
                  <c:v>Challenge_SC4</c:v>
                </c:pt>
                <c:pt idx="2">
                  <c:v>Opportunity_SC3</c:v>
                </c:pt>
                <c:pt idx="3">
                  <c:v>Opportunity_SC4</c:v>
                </c:pt>
                <c:pt idx="4">
                  <c:v>Requirement_SC3</c:v>
                </c:pt>
                <c:pt idx="5">
                  <c:v>Requirement_SC4</c:v>
                </c:pt>
                <c:pt idx="6">
                  <c:v>Vision_SC3</c:v>
                </c:pt>
                <c:pt idx="7">
                  <c:v>Vision_SC4</c:v>
                </c:pt>
              </c:strCache>
            </c:strRef>
          </c:cat>
          <c:val>
            <c:numRef>
              <c:f>Sheet1!$D$2:$D$9</c:f>
              <c:numCache>
                <c:formatCode>General</c:formatCode>
                <c:ptCount val="8"/>
                <c:pt idx="3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55E-4F4F-9045-5FFD03A6A140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Contextual circumstance</c:v>
                </c:pt>
              </c:strCache>
            </c:strRef>
          </c:tx>
          <c:spPr>
            <a:solidFill>
              <a:srgbClr val="237F4F"/>
            </a:solidFill>
            <a:ln>
              <a:noFill/>
            </a:ln>
            <a:effectLst/>
          </c:spPr>
          <c:invertIfNegative val="0"/>
          <c:cat>
            <c:strRef>
              <c:f>Sheet1!$A$2:$A$9</c:f>
              <c:strCache>
                <c:ptCount val="8"/>
                <c:pt idx="0">
                  <c:v>Challenge_SC3</c:v>
                </c:pt>
                <c:pt idx="1">
                  <c:v>Challenge_SC4</c:v>
                </c:pt>
                <c:pt idx="2">
                  <c:v>Opportunity_SC3</c:v>
                </c:pt>
                <c:pt idx="3">
                  <c:v>Opportunity_SC4</c:v>
                </c:pt>
                <c:pt idx="4">
                  <c:v>Requirement_SC3</c:v>
                </c:pt>
                <c:pt idx="5">
                  <c:v>Requirement_SC4</c:v>
                </c:pt>
                <c:pt idx="6">
                  <c:v>Vision_SC3</c:v>
                </c:pt>
                <c:pt idx="7">
                  <c:v>Vision_SC4</c:v>
                </c:pt>
              </c:strCache>
            </c:strRef>
          </c:cat>
          <c:val>
            <c:numRef>
              <c:f>Sheet1!$E$2:$E$9</c:f>
              <c:numCache>
                <c:formatCode>General</c:formatCode>
                <c:ptCount val="8"/>
                <c:pt idx="1">
                  <c:v>3</c:v>
                </c:pt>
                <c:pt idx="5">
                  <c:v>6</c:v>
                </c:pt>
                <c:pt idx="7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55E-4F4F-9045-5FFD03A6A1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328213992"/>
        <c:axId val="328215632"/>
      </c:barChart>
      <c:catAx>
        <c:axId val="32821399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8215632"/>
        <c:crosses val="autoZero"/>
        <c:auto val="1"/>
        <c:lblAlgn val="ctr"/>
        <c:lblOffset val="100"/>
        <c:noMultiLvlLbl val="0"/>
      </c:catAx>
      <c:valAx>
        <c:axId val="32821563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82139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61EDA-1F02-4F10-B023-C41E555D2F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B75241-7726-4236-8129-E581D429BD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FB6D6C-5F7E-441C-AD7F-FFABBC93B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E321C-64FA-4F43-BF62-93A10E8F53F1}" type="datetimeFigureOut">
              <a:rPr lang="en-GB" smtClean="0"/>
              <a:t>16/05/2020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91A9F7-BE87-49A9-BB7A-9617DF8A3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9F0D5-55B7-4929-BEEE-2343E8563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08623-C898-4128-B68F-881608AF1C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5030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BFFB3-C30B-49A3-AD14-D83426E6C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2E4050-A6E6-48BE-BB73-98601D37F6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59A61A-DD72-434B-B945-72C1377BD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E321C-64FA-4F43-BF62-93A10E8F53F1}" type="datetimeFigureOut">
              <a:rPr lang="en-GB" smtClean="0"/>
              <a:t>16/05/2020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038635-976A-41F3-80AC-F73E4B0BE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49C218-2CED-41DC-80D5-3C6C382C8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08623-C898-4128-B68F-881608AF1C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3807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D0F248-0FE6-4C92-8088-9E2BB455EA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34F30C-87F9-4B5B-8404-F2FFCB69A7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471426-3E0A-433F-AC13-71BF691C0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E321C-64FA-4F43-BF62-93A10E8F53F1}" type="datetimeFigureOut">
              <a:rPr lang="en-GB" smtClean="0"/>
              <a:t>16/05/2020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830007-2F16-4E25-865F-66BB187A1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152168-184A-4264-AC38-77C337CFA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08623-C898-4128-B68F-881608AF1C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7146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FF068-E71D-4A9C-9EF6-FD0BF27A3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B661B-CD63-4CFB-944C-965D334A89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B952E1-1831-4F17-815D-B60C603AB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E321C-64FA-4F43-BF62-93A10E8F53F1}" type="datetimeFigureOut">
              <a:rPr lang="en-GB" smtClean="0"/>
              <a:t>16/05/2020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A48C56-A598-4048-A19B-C97574B6C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FF5BBD-28B4-4EF6-9A7D-9FD19DBCE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08623-C898-4128-B68F-881608AF1C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927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7B77A-4655-4467-A806-3005CF18A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CFF550-1DBF-497D-BBA3-BB512AC2CD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6DC66C-B9FC-4355-A976-AD42E98AF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E321C-64FA-4F43-BF62-93A10E8F53F1}" type="datetimeFigureOut">
              <a:rPr lang="en-GB" smtClean="0"/>
              <a:t>16/05/2020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F5868B-0309-4B1D-955B-7FA4A3101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BFAD18-F66F-4470-BCC1-9D8D2E3FB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08623-C898-4128-B68F-881608AF1C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8485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71270-D46C-4BBE-8FE5-4041FD66B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D8A05-F91F-40CC-89AD-7B30C2B22A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797771-D55F-426C-B061-323A12A0D5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B42C8E-8562-4872-94B2-9F2F388B5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E321C-64FA-4F43-BF62-93A10E8F53F1}" type="datetimeFigureOut">
              <a:rPr lang="en-GB" smtClean="0"/>
              <a:t>16/05/2020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50CD20-46F0-4CC5-B659-8BB0DEEBF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029BF0-E9F5-4BA5-92C4-F3D78E2A2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08623-C898-4128-B68F-881608AF1C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2122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067C0-655E-4D75-8FD9-8FD331A78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CE8637-4AC1-40CD-9DFD-99C6E28782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533081-8DF0-4BD4-A12D-7D697822F6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8809FE-3227-4066-8D2F-83A5553EBD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942A46-3ACA-4B74-89D2-00ACE97990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1D156F-10E1-4E57-9898-5A1ECA1A0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E321C-64FA-4F43-BF62-93A10E8F53F1}" type="datetimeFigureOut">
              <a:rPr lang="en-GB" smtClean="0"/>
              <a:t>16/05/2020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FA72B1-F60E-411F-84A0-B63F5F3FE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9533E3-99BB-4DCD-AE83-9128EEFA1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08623-C898-4128-B68F-881608AF1C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4071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56F0A-B87B-4DD7-AD34-D7681CCB1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1F6682-8067-4E85-BDDF-82EF5DD6F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E321C-64FA-4F43-BF62-93A10E8F53F1}" type="datetimeFigureOut">
              <a:rPr lang="en-GB" smtClean="0"/>
              <a:t>16/05/2020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62A886-1398-4FDE-B0A2-50FC5594B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08C3C7-ADC1-4541-BC55-4D739BC70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08623-C898-4128-B68F-881608AF1C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0882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9E1B25-DF53-4722-B39C-54EEA21A8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E321C-64FA-4F43-BF62-93A10E8F53F1}" type="datetimeFigureOut">
              <a:rPr lang="en-GB" smtClean="0"/>
              <a:t>16/05/2020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0E0F94-DE66-49E2-AD5D-8B2133B96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33D835-D129-4F51-93BC-B6379FB2D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08623-C898-4128-B68F-881608AF1C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0259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A0344-B202-4B84-8699-9E2C34A03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790B9-9A35-4591-B944-2D207B8B37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83764D-2220-41CD-94C6-9ACCF806E5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5351AE-6784-41B5-876B-3FDBC6BBF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E321C-64FA-4F43-BF62-93A10E8F53F1}" type="datetimeFigureOut">
              <a:rPr lang="en-GB" smtClean="0"/>
              <a:t>16/05/2020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0217C6-484A-419A-8975-7FBCC360F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E66906-8D50-473F-AC9A-9BD671E29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08623-C898-4128-B68F-881608AF1C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5948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D3253-BD5A-4C27-ADE9-41B4D0C72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5A64DA-575E-426B-9DFA-66D36E95FC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13BE4D-662A-44C9-9338-9A3AAC2F22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7348E3-9D82-4237-A757-3FC3B1253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E321C-64FA-4F43-BF62-93A10E8F53F1}" type="datetimeFigureOut">
              <a:rPr lang="en-GB" smtClean="0"/>
              <a:t>16/05/2020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7C81DF-20D9-41C7-B12E-2ABD17F15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03F61C-2ABB-4ADF-B1CC-CE5999154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08623-C898-4128-B68F-881608AF1C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3270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DEB799-86D0-4E46-874B-A689C99B2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99FC5E-202C-4B2F-8BBD-2FC052831F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C217AC-B617-45A5-8E22-DB6548C277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0E321C-64FA-4F43-BF62-93A10E8F53F1}" type="datetimeFigureOut">
              <a:rPr lang="en-GB" smtClean="0"/>
              <a:t>16/05/2020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3B4E8C-6BE7-4EF0-AC69-2964AA89BC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429B6C-0F8B-45B6-A53C-F607177412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B08623-C898-4128-B68F-881608AF1C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0900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E69894E0-39DC-49EC-8682-417E3029AC4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38520835"/>
              </p:ext>
            </p:extLst>
          </p:nvPr>
        </p:nvGraphicFramePr>
        <p:xfrm>
          <a:off x="2032000" y="621631"/>
          <a:ext cx="8128000" cy="27093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CF643822-7BA1-4730-8601-BFDE5C38A9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7554516"/>
              </p:ext>
            </p:extLst>
          </p:nvPr>
        </p:nvGraphicFramePr>
        <p:xfrm>
          <a:off x="2032000" y="3429000"/>
          <a:ext cx="8128000" cy="117538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5786281">
                  <a:extLst>
                    <a:ext uri="{9D8B030D-6E8A-4147-A177-3AD203B41FA5}">
                      <a16:colId xmlns:a16="http://schemas.microsoft.com/office/drawing/2014/main" val="645042072"/>
                    </a:ext>
                  </a:extLst>
                </a:gridCol>
                <a:gridCol w="2341719">
                  <a:extLst>
                    <a:ext uri="{9D8B030D-6E8A-4147-A177-3AD203B41FA5}">
                      <a16:colId xmlns:a16="http://schemas.microsoft.com/office/drawing/2014/main" val="199946260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Violation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Individual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4180265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Reproducibility: increase the number of evidence sources for this information.	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Vision_SC3_Current_State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0592571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Reproducibility: increase the number of evidence sources for this information.	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Vision_SC3_Measurable_Objective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2283988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Reproducibility: increase the number of evidence sources for this information.	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Vision_SC3_Target_Condition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7620733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Reproducibility: increase the number of evidence sources for this information.	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Vision_SC3_Vision_Statement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725674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998135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2027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E69894E0-39DC-49EC-8682-417E3029AC4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15816903"/>
              </p:ext>
            </p:extLst>
          </p:nvPr>
        </p:nvGraphicFramePr>
        <p:xfrm>
          <a:off x="2032000" y="621631"/>
          <a:ext cx="8128000" cy="27093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CF643822-7BA1-4730-8601-BFDE5C38A9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2496341"/>
              </p:ext>
            </p:extLst>
          </p:nvPr>
        </p:nvGraphicFramePr>
        <p:xfrm>
          <a:off x="2032000" y="3391614"/>
          <a:ext cx="8128000" cy="79438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475816">
                  <a:extLst>
                    <a:ext uri="{9D8B030D-6E8A-4147-A177-3AD203B41FA5}">
                      <a16:colId xmlns:a16="http://schemas.microsoft.com/office/drawing/2014/main" val="645042072"/>
                    </a:ext>
                  </a:extLst>
                </a:gridCol>
                <a:gridCol w="3652184">
                  <a:extLst>
                    <a:ext uri="{9D8B030D-6E8A-4147-A177-3AD203B41FA5}">
                      <a16:colId xmlns:a16="http://schemas.microsoft.com/office/drawing/2014/main" val="199946260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Violation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Individual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4180265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Conflict: reconsider using the evidence.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Opportunity_SC4_Business_Case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866059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Conflict: reconsider using the evidence.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Opportunity_SC4_Motivation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4629967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Conflict: reconsider using the evidence.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Opportunity_SC4_Reach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291135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6347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E69894E0-39DC-49EC-8682-417E3029AC4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33271390"/>
              </p:ext>
            </p:extLst>
          </p:nvPr>
        </p:nvGraphicFramePr>
        <p:xfrm>
          <a:off x="2032000" y="621631"/>
          <a:ext cx="8128000" cy="33671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CF643822-7BA1-4730-8601-BFDE5C38A9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1524284"/>
              </p:ext>
            </p:extLst>
          </p:nvPr>
        </p:nvGraphicFramePr>
        <p:xfrm>
          <a:off x="2032000" y="3988774"/>
          <a:ext cx="8128001" cy="136588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088189">
                  <a:extLst>
                    <a:ext uri="{9D8B030D-6E8A-4147-A177-3AD203B41FA5}">
                      <a16:colId xmlns:a16="http://schemas.microsoft.com/office/drawing/2014/main" val="645042072"/>
                    </a:ext>
                  </a:extLst>
                </a:gridCol>
                <a:gridCol w="2519906">
                  <a:extLst>
                    <a:ext uri="{9D8B030D-6E8A-4147-A177-3AD203B41FA5}">
                      <a16:colId xmlns:a16="http://schemas.microsoft.com/office/drawing/2014/main" val="743319954"/>
                    </a:ext>
                  </a:extLst>
                </a:gridCol>
                <a:gridCol w="2519906">
                  <a:extLst>
                    <a:ext uri="{9D8B030D-6E8A-4147-A177-3AD203B41FA5}">
                      <a16:colId xmlns:a16="http://schemas.microsoft.com/office/drawing/2014/main" val="199946260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Evidence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Individual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Type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4180265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Contextual_Circumstance_SC4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Challenge_SC4_Business_Case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Stakeholder value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866059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Evaluated_External_Evidence_SC4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Challenge_SC4_Business_Case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Evaluated external evidence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652338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u="none" strike="noStrike" dirty="0">
                          <a:effectLst/>
                        </a:rPr>
                        <a:t>Contextual_Circumstance_SC4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Challenge_SC4_Frustration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Stakeholder value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0835233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Evaluated_External_Evidence_SC4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Challenge_SC4_Frustration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Evaluated external evidence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799990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u="none" strike="noStrike" dirty="0">
                          <a:effectLst/>
                        </a:rPr>
                        <a:t>Contextual_Circumstance_SC4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Challenge_SC4_Reach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Stakeholder value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1891609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Evaluated_External_Evidence_SC4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Challenge_SC4_Reach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Evaluated external evidence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401545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36866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551</TotalTime>
  <Words>216</Words>
  <Application>Microsoft Office PowerPoint</Application>
  <PresentationFormat>Widescreen</PresentationFormat>
  <Paragraphs>42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Mario Verhaeg</dc:creator>
  <cp:lastModifiedBy>Mario Verhaeg</cp:lastModifiedBy>
  <cp:revision>39</cp:revision>
  <dcterms:created xsi:type="dcterms:W3CDTF">2020-02-29T13:07:32Z</dcterms:created>
  <dcterms:modified xsi:type="dcterms:W3CDTF">2020-05-16T07:34:34Z</dcterms:modified>
</cp:coreProperties>
</file>