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772400" cy="1005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4466880" y="4719240"/>
            <a:ext cx="300672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466880" y="5787000"/>
            <a:ext cx="300672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p:nvPr>
        </p:nvSpPr>
        <p:spPr>
          <a:xfrm>
            <a:off x="4466880" y="471924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 name="PlaceHolder 3"/>
          <p:cNvSpPr>
            <a:spLocks noGrp="1"/>
          </p:cNvSpPr>
          <p:nvPr>
            <p:ph/>
          </p:nvPr>
        </p:nvSpPr>
        <p:spPr>
          <a:xfrm>
            <a:off x="6007680" y="471924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2" name="PlaceHolder 4"/>
          <p:cNvSpPr>
            <a:spLocks noGrp="1"/>
          </p:cNvSpPr>
          <p:nvPr>
            <p:ph/>
          </p:nvPr>
        </p:nvSpPr>
        <p:spPr>
          <a:xfrm>
            <a:off x="4466880" y="578700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5"/>
          <p:cNvSpPr>
            <a:spLocks noGrp="1"/>
          </p:cNvSpPr>
          <p:nvPr>
            <p:ph/>
          </p:nvPr>
        </p:nvSpPr>
        <p:spPr>
          <a:xfrm>
            <a:off x="6007680" y="578700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4466880" y="4719240"/>
            <a:ext cx="96804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5483880" y="4719240"/>
            <a:ext cx="96804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4"/>
          <p:cNvSpPr>
            <a:spLocks noGrp="1"/>
          </p:cNvSpPr>
          <p:nvPr>
            <p:ph/>
          </p:nvPr>
        </p:nvSpPr>
        <p:spPr>
          <a:xfrm>
            <a:off x="6500520" y="4719240"/>
            <a:ext cx="96804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5"/>
          <p:cNvSpPr>
            <a:spLocks noGrp="1"/>
          </p:cNvSpPr>
          <p:nvPr>
            <p:ph/>
          </p:nvPr>
        </p:nvSpPr>
        <p:spPr>
          <a:xfrm>
            <a:off x="4466880" y="5787000"/>
            <a:ext cx="96804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9" name="PlaceHolder 6"/>
          <p:cNvSpPr>
            <a:spLocks noGrp="1"/>
          </p:cNvSpPr>
          <p:nvPr>
            <p:ph/>
          </p:nvPr>
        </p:nvSpPr>
        <p:spPr>
          <a:xfrm>
            <a:off x="5483880" y="5787000"/>
            <a:ext cx="96804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7"/>
          <p:cNvSpPr>
            <a:spLocks noGrp="1"/>
          </p:cNvSpPr>
          <p:nvPr>
            <p:ph/>
          </p:nvPr>
        </p:nvSpPr>
        <p:spPr>
          <a:xfrm>
            <a:off x="6500520" y="5787000"/>
            <a:ext cx="96804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subTitle"/>
          </p:nvPr>
        </p:nvSpPr>
        <p:spPr>
          <a:xfrm>
            <a:off x="4466880" y="4719240"/>
            <a:ext cx="3006720" cy="2044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466880" y="4719240"/>
            <a:ext cx="3006720" cy="2044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4466880" y="4719240"/>
            <a:ext cx="1467000" cy="2044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6007680" y="4719240"/>
            <a:ext cx="1467000" cy="2044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432000" y="449640"/>
            <a:ext cx="6908040" cy="35758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4466880" y="471924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6007680" y="4719240"/>
            <a:ext cx="1467000" cy="2044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4466880" y="578700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p:nvPr>
        </p:nvSpPr>
        <p:spPr>
          <a:xfrm>
            <a:off x="4466880" y="4719240"/>
            <a:ext cx="1467000" cy="2044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3"/>
          <p:cNvSpPr>
            <a:spLocks noGrp="1"/>
          </p:cNvSpPr>
          <p:nvPr>
            <p:ph/>
          </p:nvPr>
        </p:nvSpPr>
        <p:spPr>
          <a:xfrm>
            <a:off x="6007680" y="471924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4"/>
          <p:cNvSpPr>
            <a:spLocks noGrp="1"/>
          </p:cNvSpPr>
          <p:nvPr>
            <p:ph/>
          </p:nvPr>
        </p:nvSpPr>
        <p:spPr>
          <a:xfrm>
            <a:off x="6007680" y="578700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32000" y="449640"/>
            <a:ext cx="6908040" cy="7711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p:nvPr>
        </p:nvSpPr>
        <p:spPr>
          <a:xfrm>
            <a:off x="4466880" y="471924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 name="PlaceHolder 3"/>
          <p:cNvSpPr>
            <a:spLocks noGrp="1"/>
          </p:cNvSpPr>
          <p:nvPr>
            <p:ph/>
          </p:nvPr>
        </p:nvSpPr>
        <p:spPr>
          <a:xfrm>
            <a:off x="6007680" y="4719240"/>
            <a:ext cx="146700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 name="PlaceHolder 4"/>
          <p:cNvSpPr>
            <a:spLocks noGrp="1"/>
          </p:cNvSpPr>
          <p:nvPr>
            <p:ph/>
          </p:nvPr>
        </p:nvSpPr>
        <p:spPr>
          <a:xfrm>
            <a:off x="4466880" y="5787000"/>
            <a:ext cx="3006720" cy="974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9;p1"/>
          <p:cNvSpPr/>
          <p:nvPr/>
        </p:nvSpPr>
        <p:spPr>
          <a:xfrm>
            <a:off x="3247200" y="1195200"/>
            <a:ext cx="4497840" cy="399960"/>
          </a:xfrm>
          <a:prstGeom prst="rect">
            <a:avLst/>
          </a:prstGeom>
          <a:noFill/>
          <a:ln w="0">
            <a:noFill/>
          </a:ln>
        </p:spPr>
        <p:style>
          <a:lnRef idx="0"/>
          <a:fillRef idx="0"/>
          <a:effectRef idx="0"/>
          <a:fontRef idx="minor"/>
        </p:style>
      </p:sp>
      <p:sp>
        <p:nvSpPr>
          <p:cNvPr id="1" name="Google Shape;119;p5"/>
          <p:cNvSpPr/>
          <p:nvPr/>
        </p:nvSpPr>
        <p:spPr>
          <a:xfrm flipH="1">
            <a:off x="2748240" y="9168120"/>
            <a:ext cx="5023080" cy="889920"/>
          </a:xfrm>
          <a:prstGeom prst="rtTriangle">
            <a:avLst/>
          </a:prstGeom>
          <a:solidFill>
            <a:srgbClr val="4285f4"/>
          </a:solidFill>
          <a:ln w="9525">
            <a:solidFill>
              <a:srgbClr val="4285f4"/>
            </a:solidFill>
            <a:round/>
          </a:ln>
        </p:spPr>
        <p:style>
          <a:lnRef idx="0"/>
          <a:fillRef idx="0"/>
          <a:effectRef idx="0"/>
          <a:fontRef idx="minor"/>
        </p:style>
      </p:sp>
      <p:sp>
        <p:nvSpPr>
          <p:cNvPr id="2" name="Google Shape;120;p5"/>
          <p:cNvSpPr/>
          <p:nvPr/>
        </p:nvSpPr>
        <p:spPr>
          <a:xfrm>
            <a:off x="0" y="9168120"/>
            <a:ext cx="4138560" cy="889920"/>
          </a:xfrm>
          <a:prstGeom prst="rtTriangle">
            <a:avLst/>
          </a:prstGeom>
          <a:solidFill>
            <a:srgbClr val="db4437"/>
          </a:solidFill>
          <a:ln w="9525">
            <a:solidFill>
              <a:srgbClr val="b7b7b7"/>
            </a:solidFill>
            <a:round/>
          </a:ln>
        </p:spPr>
        <p:style>
          <a:lnRef idx="0"/>
          <a:fillRef idx="0"/>
          <a:effectRef idx="0"/>
          <a:fontRef idx="minor"/>
        </p:style>
      </p:sp>
      <p:sp>
        <p:nvSpPr>
          <p:cNvPr id="3" name="PlaceHolder 1"/>
          <p:cNvSpPr>
            <a:spLocks noGrp="1"/>
          </p:cNvSpPr>
          <p:nvPr>
            <p:ph type="title"/>
          </p:nvPr>
        </p:nvSpPr>
        <p:spPr>
          <a:xfrm>
            <a:off x="432000" y="449640"/>
            <a:ext cx="6908040" cy="771120"/>
          </a:xfrm>
          <a:prstGeom prst="rect">
            <a:avLst/>
          </a:prstGeom>
          <a:noFill/>
          <a:ln w="0">
            <a:noFill/>
          </a:ln>
          <a:effectLst>
            <a:outerShdw dist="19080" dir="5400000" blurRad="57240" rotWithShape="0">
              <a:srgbClr val="000000">
                <a:alpha val="50000"/>
              </a:srgbClr>
            </a:outerShdw>
          </a:effectLst>
        </p:spPr>
        <p:txBody>
          <a:bodyPr tIns="91440" bIns="91440" anchor="t">
            <a:normAutofit/>
          </a:bodyPr>
          <a:p>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grpSp>
        <p:nvGrpSpPr>
          <p:cNvPr id="4" name="Google Shape;123;p5"/>
          <p:cNvGrpSpPr/>
          <p:nvPr/>
        </p:nvGrpSpPr>
        <p:grpSpPr>
          <a:xfrm>
            <a:off x="1031040" y="1165320"/>
            <a:ext cx="5709960" cy="460440"/>
            <a:chOff x="1031040" y="1165320"/>
            <a:chExt cx="5709960" cy="460440"/>
          </a:xfrm>
        </p:grpSpPr>
        <p:sp>
          <p:nvSpPr>
            <p:cNvPr id="5" name="Google Shape;124;p5"/>
            <p:cNvSpPr/>
            <p:nvPr/>
          </p:nvSpPr>
          <p:spPr>
            <a:xfrm rot="16200000">
              <a:off x="812520" y="1383480"/>
              <a:ext cx="460440" cy="23760"/>
            </a:xfrm>
            <a:prstGeom prst="rect">
              <a:avLst/>
            </a:prstGeom>
            <a:solidFill>
              <a:srgbClr val="4285f4"/>
            </a:solidFill>
            <a:ln w="9525">
              <a:solidFill>
                <a:srgbClr val="4285f4"/>
              </a:solidFill>
              <a:round/>
            </a:ln>
          </p:spPr>
          <p:style>
            <a:lnRef idx="0"/>
            <a:fillRef idx="0"/>
            <a:effectRef idx="0"/>
            <a:fontRef idx="minor"/>
          </p:style>
        </p:sp>
        <p:sp>
          <p:nvSpPr>
            <p:cNvPr id="6" name="Google Shape;125;p5"/>
            <p:cNvSpPr/>
            <p:nvPr/>
          </p:nvSpPr>
          <p:spPr>
            <a:xfrm rot="16200000">
              <a:off x="2707920" y="1383480"/>
              <a:ext cx="460440" cy="23760"/>
            </a:xfrm>
            <a:prstGeom prst="rect">
              <a:avLst/>
            </a:prstGeom>
            <a:solidFill>
              <a:srgbClr val="db4437"/>
            </a:solidFill>
            <a:ln w="9525">
              <a:solidFill>
                <a:srgbClr val="db4437"/>
              </a:solidFill>
              <a:round/>
            </a:ln>
          </p:spPr>
          <p:style>
            <a:lnRef idx="0"/>
            <a:fillRef idx="0"/>
            <a:effectRef idx="0"/>
            <a:fontRef idx="minor"/>
          </p:style>
        </p:sp>
        <p:sp>
          <p:nvSpPr>
            <p:cNvPr id="7" name="Google Shape;126;p5"/>
            <p:cNvSpPr/>
            <p:nvPr/>
          </p:nvSpPr>
          <p:spPr>
            <a:xfrm rot="16200000">
              <a:off x="4603320" y="1383480"/>
              <a:ext cx="460440" cy="23760"/>
            </a:xfrm>
            <a:prstGeom prst="rect">
              <a:avLst/>
            </a:prstGeom>
            <a:solidFill>
              <a:srgbClr val="f4b400"/>
            </a:solidFill>
            <a:ln w="9525">
              <a:solidFill>
                <a:srgbClr val="f4b400"/>
              </a:solidFill>
              <a:round/>
            </a:ln>
          </p:spPr>
          <p:style>
            <a:lnRef idx="0"/>
            <a:fillRef idx="0"/>
            <a:effectRef idx="0"/>
            <a:fontRef idx="minor"/>
          </p:style>
        </p:sp>
        <p:sp>
          <p:nvSpPr>
            <p:cNvPr id="8" name="Google Shape;127;p5"/>
            <p:cNvSpPr/>
            <p:nvPr/>
          </p:nvSpPr>
          <p:spPr>
            <a:xfrm rot="16200000">
              <a:off x="6498720" y="1383480"/>
              <a:ext cx="460440" cy="23760"/>
            </a:xfrm>
            <a:prstGeom prst="rect">
              <a:avLst/>
            </a:prstGeom>
            <a:solidFill>
              <a:srgbClr val="0f9d58"/>
            </a:solidFill>
            <a:ln w="9525">
              <a:solidFill>
                <a:srgbClr val="0f9d58"/>
              </a:solidFill>
              <a:round/>
            </a:ln>
          </p:spPr>
          <p:style>
            <a:lnRef idx="0"/>
            <a:fillRef idx="0"/>
            <a:effectRef idx="0"/>
            <a:fontRef idx="minor"/>
          </p:style>
        </p:sp>
      </p:grpSp>
      <p:grpSp>
        <p:nvGrpSpPr>
          <p:cNvPr id="9" name="Google Shape;128;p5"/>
          <p:cNvGrpSpPr/>
          <p:nvPr/>
        </p:nvGrpSpPr>
        <p:grpSpPr>
          <a:xfrm>
            <a:off x="1031040" y="4163400"/>
            <a:ext cx="5709960" cy="460440"/>
            <a:chOff x="1031040" y="4163400"/>
            <a:chExt cx="5709960" cy="460440"/>
          </a:xfrm>
        </p:grpSpPr>
        <p:sp>
          <p:nvSpPr>
            <p:cNvPr id="10" name="Google Shape;129;p5"/>
            <p:cNvSpPr/>
            <p:nvPr/>
          </p:nvSpPr>
          <p:spPr>
            <a:xfrm rot="16200000">
              <a:off x="812520" y="4381560"/>
              <a:ext cx="460440" cy="23760"/>
            </a:xfrm>
            <a:prstGeom prst="rect">
              <a:avLst/>
            </a:prstGeom>
            <a:solidFill>
              <a:srgbClr val="4285f4"/>
            </a:solidFill>
            <a:ln w="9525">
              <a:solidFill>
                <a:srgbClr val="4285f4"/>
              </a:solidFill>
              <a:round/>
            </a:ln>
          </p:spPr>
          <p:style>
            <a:lnRef idx="0"/>
            <a:fillRef idx="0"/>
            <a:effectRef idx="0"/>
            <a:fontRef idx="minor"/>
          </p:style>
        </p:sp>
        <p:sp>
          <p:nvSpPr>
            <p:cNvPr id="11" name="Google Shape;130;p5"/>
            <p:cNvSpPr/>
            <p:nvPr/>
          </p:nvSpPr>
          <p:spPr>
            <a:xfrm rot="16200000">
              <a:off x="2707920" y="4381560"/>
              <a:ext cx="460440" cy="23760"/>
            </a:xfrm>
            <a:prstGeom prst="rect">
              <a:avLst/>
            </a:prstGeom>
            <a:solidFill>
              <a:srgbClr val="db4437"/>
            </a:solidFill>
            <a:ln w="9525">
              <a:solidFill>
                <a:srgbClr val="db4437"/>
              </a:solidFill>
              <a:round/>
            </a:ln>
          </p:spPr>
          <p:style>
            <a:lnRef idx="0"/>
            <a:fillRef idx="0"/>
            <a:effectRef idx="0"/>
            <a:fontRef idx="minor"/>
          </p:style>
        </p:sp>
        <p:sp>
          <p:nvSpPr>
            <p:cNvPr id="12" name="Google Shape;131;p5"/>
            <p:cNvSpPr/>
            <p:nvPr/>
          </p:nvSpPr>
          <p:spPr>
            <a:xfrm rot="16200000">
              <a:off x="4603320" y="4381560"/>
              <a:ext cx="460440" cy="23760"/>
            </a:xfrm>
            <a:prstGeom prst="rect">
              <a:avLst/>
            </a:prstGeom>
            <a:solidFill>
              <a:srgbClr val="f4b400"/>
            </a:solidFill>
            <a:ln w="9525">
              <a:solidFill>
                <a:srgbClr val="f4b400"/>
              </a:solidFill>
              <a:round/>
            </a:ln>
          </p:spPr>
          <p:style>
            <a:lnRef idx="0"/>
            <a:fillRef idx="0"/>
            <a:effectRef idx="0"/>
            <a:fontRef idx="minor"/>
          </p:style>
        </p:sp>
        <p:sp>
          <p:nvSpPr>
            <p:cNvPr id="13" name="Google Shape;132;p5"/>
            <p:cNvSpPr/>
            <p:nvPr/>
          </p:nvSpPr>
          <p:spPr>
            <a:xfrm rot="16200000">
              <a:off x="6498720" y="4381560"/>
              <a:ext cx="460440" cy="23760"/>
            </a:xfrm>
            <a:prstGeom prst="rect">
              <a:avLst/>
            </a:prstGeom>
            <a:solidFill>
              <a:srgbClr val="0f9d58"/>
            </a:solidFill>
            <a:ln w="9525">
              <a:solidFill>
                <a:srgbClr val="0f9d58"/>
              </a:solidFill>
              <a:round/>
            </a:ln>
          </p:spPr>
          <p:style>
            <a:lnRef idx="0"/>
            <a:fillRef idx="0"/>
            <a:effectRef idx="0"/>
            <a:fontRef idx="minor"/>
          </p:style>
        </p:sp>
      </p:grpSp>
      <p:sp>
        <p:nvSpPr>
          <p:cNvPr id="14" name="Google Shape;133;p5"/>
          <p:cNvSpPr/>
          <p:nvPr/>
        </p:nvSpPr>
        <p:spPr>
          <a:xfrm>
            <a:off x="432000" y="1624320"/>
            <a:ext cx="1598040" cy="268920"/>
          </a:xfrm>
          <a:prstGeom prst="rect">
            <a:avLst/>
          </a:prstGeom>
          <a:solidFill>
            <a:srgbClr val="4285f4"/>
          </a:solidFill>
          <a:ln w="9525">
            <a:solidFill>
              <a:srgbClr val="4285f4"/>
            </a:solidFill>
            <a:round/>
          </a:ln>
          <a:effectLst>
            <a:outerShdw algn="bl" blurRad="57240" dir="5400000" dist="19080" rotWithShape="0">
              <a:schemeClr val="lt2">
                <a:alpha val="50000"/>
              </a:schemeClr>
            </a:outerShdw>
          </a:effectLst>
        </p:spPr>
        <p:style>
          <a:lnRef idx="0"/>
          <a:fillRef idx="0"/>
          <a:effectRef idx="0"/>
          <a:fontRef idx="minor"/>
        </p:style>
        <p:txBody>
          <a:bodyPr tIns="182880" bIns="182880" anchor="ctr">
            <a:noAutofit/>
          </a:bodyPr>
          <a:p>
            <a:pPr algn="ctr">
              <a:lnSpc>
                <a:spcPct val="100000"/>
              </a:lnSpc>
              <a:buNone/>
              <a:tabLst>
                <a:tab algn="l" pos="0"/>
              </a:tabLst>
            </a:pPr>
            <a:r>
              <a:rPr b="1" lang="en" sz="1400" spc="-1" strike="noStrike">
                <a:solidFill>
                  <a:srgbClr val="000000"/>
                </a:solidFill>
                <a:latin typeface="Google Sans"/>
                <a:ea typeface="Google Sans"/>
              </a:rPr>
              <a:t>Overview </a:t>
            </a:r>
            <a:endParaRPr b="0" lang="en-US" sz="1400" spc="-1" strike="noStrike">
              <a:latin typeface="Arial"/>
            </a:endParaRPr>
          </a:p>
        </p:txBody>
      </p:sp>
      <p:sp>
        <p:nvSpPr>
          <p:cNvPr id="15" name="Google Shape;134;p5"/>
          <p:cNvSpPr/>
          <p:nvPr/>
        </p:nvSpPr>
        <p:spPr>
          <a:xfrm>
            <a:off x="432000" y="2620080"/>
            <a:ext cx="1598040" cy="284760"/>
          </a:xfrm>
          <a:prstGeom prst="rect">
            <a:avLst/>
          </a:prstGeom>
          <a:solidFill>
            <a:srgbClr val="db4437"/>
          </a:solidFill>
          <a:ln w="9525">
            <a:solidFill>
              <a:srgbClr val="db4437"/>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 sz="1400" spc="-1" strike="noStrike">
                <a:solidFill>
                  <a:srgbClr val="000000"/>
                </a:solidFill>
                <a:latin typeface="Google Sans"/>
                <a:ea typeface="Google Sans"/>
              </a:rPr>
              <a:t>Problem</a:t>
            </a:r>
            <a:endParaRPr b="0" lang="en-US" sz="1400" spc="-1" strike="noStrike">
              <a:latin typeface="Arial"/>
            </a:endParaRPr>
          </a:p>
        </p:txBody>
      </p:sp>
      <p:sp>
        <p:nvSpPr>
          <p:cNvPr id="16" name="Google Shape;135;p5"/>
          <p:cNvSpPr/>
          <p:nvPr/>
        </p:nvSpPr>
        <p:spPr>
          <a:xfrm>
            <a:off x="432000" y="3615840"/>
            <a:ext cx="1598040" cy="268920"/>
          </a:xfrm>
          <a:prstGeom prst="rect">
            <a:avLst/>
          </a:prstGeom>
          <a:solidFill>
            <a:srgbClr val="f4b400"/>
          </a:solidFill>
          <a:ln w="9525">
            <a:solidFill>
              <a:srgbClr val="f4b400"/>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 sz="1400" spc="-1" strike="noStrike">
                <a:solidFill>
                  <a:srgbClr val="000000"/>
                </a:solidFill>
                <a:latin typeface="Google Sans"/>
                <a:ea typeface="Google Sans"/>
              </a:rPr>
              <a:t>Solution</a:t>
            </a:r>
            <a:endParaRPr b="0" lang="en-US" sz="1400" spc="-1" strike="noStrike">
              <a:latin typeface="Arial"/>
            </a:endParaRPr>
          </a:p>
        </p:txBody>
      </p:sp>
      <p:sp>
        <p:nvSpPr>
          <p:cNvPr id="17" name="Google Shape;136;p5"/>
          <p:cNvSpPr/>
          <p:nvPr/>
        </p:nvSpPr>
        <p:spPr>
          <a:xfrm>
            <a:off x="432000" y="4523760"/>
            <a:ext cx="1598040" cy="284760"/>
          </a:xfrm>
          <a:prstGeom prst="rect">
            <a:avLst/>
          </a:prstGeom>
          <a:solidFill>
            <a:srgbClr val="0f9d58"/>
          </a:solidFill>
          <a:ln w="9525">
            <a:solidFill>
              <a:srgbClr val="0f9d58"/>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 sz="1400" spc="-1" strike="noStrike">
                <a:solidFill>
                  <a:srgbClr val="000000"/>
                </a:solidFill>
                <a:latin typeface="Google Sans"/>
                <a:ea typeface="Google Sans"/>
              </a:rPr>
              <a:t>Details </a:t>
            </a:r>
            <a:endParaRPr b="0" lang="en-US" sz="1400" spc="-1" strike="noStrike">
              <a:latin typeface="Arial"/>
            </a:endParaRPr>
          </a:p>
        </p:txBody>
      </p:sp>
      <p:sp>
        <p:nvSpPr>
          <p:cNvPr id="18" name="Google Shape;137;p5"/>
          <p:cNvSpPr/>
          <p:nvPr/>
        </p:nvSpPr>
        <p:spPr>
          <a:xfrm>
            <a:off x="432000" y="8144280"/>
            <a:ext cx="1598040" cy="268920"/>
          </a:xfrm>
          <a:prstGeom prst="rect">
            <a:avLst/>
          </a:prstGeom>
          <a:solidFill>
            <a:srgbClr val="4285f4"/>
          </a:solidFill>
          <a:ln w="9525">
            <a:solidFill>
              <a:srgbClr val="4285f4"/>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 sz="1400" spc="-1" strike="noStrike">
                <a:solidFill>
                  <a:srgbClr val="000000"/>
                </a:solidFill>
                <a:latin typeface="Google Sans"/>
                <a:ea typeface="Google Sans"/>
              </a:rPr>
              <a:t>Next Steps </a:t>
            </a:r>
            <a:endParaRPr b="0" lang="en-US" sz="1400" spc="-1" strike="noStrike">
              <a:latin typeface="Arial"/>
            </a:endParaRPr>
          </a:p>
        </p:txBody>
      </p:sp>
      <p:grpSp>
        <p:nvGrpSpPr>
          <p:cNvPr id="19" name="Google Shape;138;p5"/>
          <p:cNvGrpSpPr/>
          <p:nvPr/>
        </p:nvGrpSpPr>
        <p:grpSpPr>
          <a:xfrm>
            <a:off x="1031040" y="7744680"/>
            <a:ext cx="5709960" cy="460440"/>
            <a:chOff x="1031040" y="7744680"/>
            <a:chExt cx="5709960" cy="460440"/>
          </a:xfrm>
        </p:grpSpPr>
        <p:sp>
          <p:nvSpPr>
            <p:cNvPr id="20" name="Google Shape;139;p5"/>
            <p:cNvSpPr/>
            <p:nvPr/>
          </p:nvSpPr>
          <p:spPr>
            <a:xfrm rot="16200000">
              <a:off x="812520" y="7962840"/>
              <a:ext cx="460440" cy="23760"/>
            </a:xfrm>
            <a:prstGeom prst="rect">
              <a:avLst/>
            </a:prstGeom>
            <a:solidFill>
              <a:srgbClr val="4285f4"/>
            </a:solidFill>
            <a:ln w="9525">
              <a:solidFill>
                <a:srgbClr val="4285f4"/>
              </a:solidFill>
              <a:round/>
            </a:ln>
          </p:spPr>
          <p:style>
            <a:lnRef idx="0"/>
            <a:fillRef idx="0"/>
            <a:effectRef idx="0"/>
            <a:fontRef idx="minor"/>
          </p:style>
        </p:sp>
        <p:sp>
          <p:nvSpPr>
            <p:cNvPr id="21" name="Google Shape;140;p5"/>
            <p:cNvSpPr/>
            <p:nvPr/>
          </p:nvSpPr>
          <p:spPr>
            <a:xfrm rot="16200000">
              <a:off x="2707920" y="7962840"/>
              <a:ext cx="460440" cy="23760"/>
            </a:xfrm>
            <a:prstGeom prst="rect">
              <a:avLst/>
            </a:prstGeom>
            <a:solidFill>
              <a:srgbClr val="db4437"/>
            </a:solidFill>
            <a:ln w="9525">
              <a:solidFill>
                <a:srgbClr val="db4437"/>
              </a:solidFill>
              <a:round/>
            </a:ln>
          </p:spPr>
          <p:style>
            <a:lnRef idx="0"/>
            <a:fillRef idx="0"/>
            <a:effectRef idx="0"/>
            <a:fontRef idx="minor"/>
          </p:style>
        </p:sp>
        <p:sp>
          <p:nvSpPr>
            <p:cNvPr id="22" name="Google Shape;141;p5"/>
            <p:cNvSpPr/>
            <p:nvPr/>
          </p:nvSpPr>
          <p:spPr>
            <a:xfrm rot="16200000">
              <a:off x="4603320" y="7962840"/>
              <a:ext cx="460440" cy="23760"/>
            </a:xfrm>
            <a:prstGeom prst="rect">
              <a:avLst/>
            </a:prstGeom>
            <a:solidFill>
              <a:srgbClr val="f4b400"/>
            </a:solidFill>
            <a:ln w="9525">
              <a:solidFill>
                <a:srgbClr val="f4b400"/>
              </a:solidFill>
              <a:round/>
            </a:ln>
          </p:spPr>
          <p:style>
            <a:lnRef idx="0"/>
            <a:fillRef idx="0"/>
            <a:effectRef idx="0"/>
            <a:fontRef idx="minor"/>
          </p:style>
        </p:sp>
        <p:sp>
          <p:nvSpPr>
            <p:cNvPr id="23" name="Google Shape;142;p5"/>
            <p:cNvSpPr/>
            <p:nvPr/>
          </p:nvSpPr>
          <p:spPr>
            <a:xfrm rot="16200000">
              <a:off x="6498720" y="7962840"/>
              <a:ext cx="460440" cy="23760"/>
            </a:xfrm>
            <a:prstGeom prst="rect">
              <a:avLst/>
            </a:prstGeom>
            <a:solidFill>
              <a:srgbClr val="0f9d58"/>
            </a:solidFill>
            <a:ln w="9525">
              <a:solidFill>
                <a:srgbClr val="0f9d58"/>
              </a:solidFill>
              <a:round/>
            </a:ln>
          </p:spPr>
          <p:style>
            <a:lnRef idx="0"/>
            <a:fillRef idx="0"/>
            <a:effectRef idx="0"/>
            <a:fontRef idx="minor"/>
          </p:style>
        </p:sp>
      </p:grpSp>
      <p:sp>
        <p:nvSpPr>
          <p:cNvPr id="24" name="PlaceHolder 2"/>
          <p:cNvSpPr>
            <a:spLocks noGrp="1"/>
          </p:cNvSpPr>
          <p:nvPr>
            <p:ph type="body"/>
          </p:nvPr>
        </p:nvSpPr>
        <p:spPr>
          <a:xfrm>
            <a:off x="4466880" y="4719240"/>
            <a:ext cx="3006720" cy="2044440"/>
          </a:xfrm>
          <a:prstGeom prst="rect">
            <a:avLst/>
          </a:prstGeom>
          <a:noFill/>
          <a:ln w="9360">
            <a:solidFill>
              <a:srgbClr val="000000"/>
            </a:solidFill>
            <a:round/>
          </a:ln>
          <a:effectLst>
            <a:outerShdw dist="19080" dir="5400000" blurRad="57240" rotWithShape="0">
              <a:srgbClr val="000000">
                <a:alpha val="50000"/>
              </a:srgbClr>
            </a:outerShdw>
          </a:effectLst>
        </p:spPr>
        <p:txBody>
          <a:bodyPr lIns="90000" rIns="90000" tIns="45000" bIns="45000" anchor="t">
            <a:normAutofit fontScale="65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32000" y="449640"/>
            <a:ext cx="6908040" cy="771120"/>
          </a:xfrm>
          <a:prstGeom prst="rect">
            <a:avLst/>
          </a:prstGeom>
          <a:noFill/>
          <a:ln w="0">
            <a:noFill/>
          </a:ln>
          <a:effectLst>
            <a:outerShdw dist="19080" dir="5400000" blurRad="57240" rotWithShape="0">
              <a:srgbClr val="000000">
                <a:alpha val="50000"/>
              </a:srgbClr>
            </a:outerShdw>
          </a:effectLst>
        </p:spPr>
        <p:txBody>
          <a:bodyPr tIns="91440" bIns="91440" anchor="t">
            <a:normAutofit/>
          </a:bodyPr>
          <a:p>
            <a:pPr algn="ctr">
              <a:lnSpc>
                <a:spcPct val="95000"/>
              </a:lnSpc>
              <a:buNone/>
              <a:tabLst>
                <a:tab algn="l" pos="0"/>
              </a:tabLst>
            </a:pPr>
            <a:r>
              <a:rPr b="1" lang="en" sz="1400" spc="-1" strike="noStrike">
                <a:solidFill>
                  <a:srgbClr val="000000"/>
                </a:solidFill>
                <a:latin typeface="Google Sans SemiBold"/>
                <a:ea typeface="Google Sans SemiBold"/>
              </a:rPr>
              <a:t>Statistical Review and A/B Testing for New York City TLC Project</a:t>
            </a:r>
            <a:endParaRPr b="0" lang="en-US" sz="1400" spc="-1" strike="noStrike">
              <a:solidFill>
                <a:srgbClr val="000000"/>
              </a:solidFill>
              <a:latin typeface="Arial"/>
            </a:endParaRPr>
          </a:p>
          <a:p>
            <a:pPr algn="ctr">
              <a:lnSpc>
                <a:spcPct val="100000"/>
              </a:lnSpc>
              <a:buNone/>
              <a:tabLst>
                <a:tab algn="l" pos="0"/>
              </a:tabLst>
            </a:pPr>
            <a:endParaRPr b="0" lang="en-US" sz="2100" spc="-1" strike="noStrike">
              <a:solidFill>
                <a:srgbClr val="000000"/>
              </a:solidFill>
              <a:latin typeface="Arial"/>
            </a:endParaRPr>
          </a:p>
        </p:txBody>
      </p:sp>
      <p:sp>
        <p:nvSpPr>
          <p:cNvPr id="62" name="Google Shape;156;p8"/>
          <p:cNvSpPr/>
          <p:nvPr/>
        </p:nvSpPr>
        <p:spPr>
          <a:xfrm>
            <a:off x="2057040" y="1477800"/>
            <a:ext cx="5539680" cy="475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050" spc="-1" strike="noStrike">
                <a:solidFill>
                  <a:srgbClr val="000000"/>
                </a:solidFill>
                <a:latin typeface="Google Sans"/>
                <a:ea typeface="Google Sans"/>
              </a:rPr>
              <a:t>The purpose of this project is to predict taxi cab fares before each ride. At this point, this project’s focus is to find ways to generate more revenue for New York City taxi cab drivers. This part of the project examines the relationship between total fare amount and payment type. </a:t>
            </a:r>
            <a:endParaRPr b="0" lang="en-US" sz="1050" spc="-1" strike="noStrike">
              <a:latin typeface="Arial"/>
            </a:endParaRPr>
          </a:p>
          <a:p>
            <a:pPr>
              <a:lnSpc>
                <a:spcPct val="100000"/>
              </a:lnSpc>
              <a:spcBef>
                <a:spcPts val="349"/>
              </a:spcBef>
              <a:buNone/>
              <a:tabLst>
                <a:tab algn="l" pos="0"/>
              </a:tabLst>
            </a:pPr>
            <a:endParaRPr b="0" lang="en-US" sz="1300" spc="-1" strike="noStrike">
              <a:latin typeface="Arial"/>
            </a:endParaRPr>
          </a:p>
          <a:p>
            <a:pPr>
              <a:lnSpc>
                <a:spcPct val="100000"/>
              </a:lnSpc>
              <a:buNone/>
              <a:tabLst>
                <a:tab algn="l" pos="0"/>
              </a:tabLst>
            </a:pPr>
            <a:endParaRPr b="0" lang="en-US" sz="1300" spc="-1" strike="noStrike">
              <a:latin typeface="Arial"/>
            </a:endParaRPr>
          </a:p>
          <a:p>
            <a:pPr>
              <a:lnSpc>
                <a:spcPct val="100000"/>
              </a:lnSpc>
              <a:buNone/>
              <a:tabLst>
                <a:tab algn="l" pos="0"/>
              </a:tabLst>
            </a:pPr>
            <a:r>
              <a:rPr b="0" lang="en" sz="1300" spc="-1" strike="noStrike">
                <a:solidFill>
                  <a:srgbClr val="666666"/>
                </a:solidFill>
                <a:latin typeface="Roboto"/>
                <a:ea typeface="Roboto"/>
              </a:rPr>
              <a:t> </a:t>
            </a:r>
            <a:endParaRPr b="0" lang="en-US" sz="1300" spc="-1" strike="noStrike">
              <a:latin typeface="Arial"/>
            </a:endParaRPr>
          </a:p>
        </p:txBody>
      </p:sp>
      <p:sp>
        <p:nvSpPr>
          <p:cNvPr id="63" name="Google Shape;157;p8"/>
          <p:cNvSpPr/>
          <p:nvPr/>
        </p:nvSpPr>
        <p:spPr>
          <a:xfrm>
            <a:off x="2057040" y="2497680"/>
            <a:ext cx="5539680" cy="6494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050" spc="-1" strike="noStrike">
                <a:solidFill>
                  <a:srgbClr val="212121"/>
                </a:solidFill>
                <a:latin typeface="Google Sans"/>
                <a:ea typeface="Google Sans"/>
              </a:rPr>
              <a:t>Taxi cab drivers receive varying amount of tips. </a:t>
            </a:r>
            <a:r>
              <a:rPr b="0" lang="en" sz="1050" spc="-1" strike="noStrike">
                <a:solidFill>
                  <a:srgbClr val="000000"/>
                </a:solidFill>
                <a:latin typeface="Google Sans"/>
                <a:ea typeface="Google Sans"/>
              </a:rPr>
              <a:t>While examining the relationship between total fare amount and payment type, this project seeks to discover if </a:t>
            </a:r>
            <a:r>
              <a:rPr b="0" lang="en" sz="1050" spc="-1" strike="noStrike">
                <a:solidFill>
                  <a:srgbClr val="212121"/>
                </a:solidFill>
                <a:highlight>
                  <a:srgbClr val="ffffff"/>
                </a:highlight>
                <a:latin typeface="Google Sans"/>
                <a:ea typeface="Google Sans"/>
              </a:rPr>
              <a:t>customers who pay in credit card tend to pay a larger total fare amount than customers who pay in cash.</a:t>
            </a:r>
            <a:r>
              <a:rPr b="0" lang="en" sz="1200" spc="-1" strike="noStrike">
                <a:solidFill>
                  <a:srgbClr val="212121"/>
                </a:solidFill>
                <a:highlight>
                  <a:srgbClr val="ffffff"/>
                </a:highlight>
                <a:latin typeface="Google Sans"/>
                <a:ea typeface="Google Sans"/>
              </a:rPr>
              <a:t> </a:t>
            </a:r>
            <a:endParaRPr b="0" lang="en-US" sz="1200" spc="-1" strike="noStrike">
              <a:latin typeface="Arial"/>
            </a:endParaRPr>
          </a:p>
        </p:txBody>
      </p:sp>
      <p:sp>
        <p:nvSpPr>
          <p:cNvPr id="64" name="Google Shape;158;p8"/>
          <p:cNvSpPr/>
          <p:nvPr/>
        </p:nvSpPr>
        <p:spPr>
          <a:xfrm>
            <a:off x="2057040" y="3481200"/>
            <a:ext cx="5539680" cy="6494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050" spc="-1" strike="noStrike">
                <a:solidFill>
                  <a:srgbClr val="212121"/>
                </a:solidFill>
                <a:latin typeface="Google Sans"/>
                <a:ea typeface="Google Sans"/>
              </a:rPr>
              <a:t>The Automatidata team ran an A/B test to analyze the relationship between credit card payment and total fare amount. </a:t>
            </a:r>
            <a:r>
              <a:rPr b="0" lang="en" sz="1050" spc="-1" strike="noStrike">
                <a:solidFill>
                  <a:srgbClr val="000000"/>
                </a:solidFill>
                <a:latin typeface="Google Sans"/>
                <a:ea typeface="Google Sans"/>
              </a:rPr>
              <a:t>The key business insight is that encouraging customers to pay with credit cards will likely generate more revenue for taxi drivers</a:t>
            </a:r>
            <a:r>
              <a:rPr b="0" lang="en" sz="1200" spc="-1" strike="noStrike">
                <a:solidFill>
                  <a:srgbClr val="000000"/>
                </a:solidFill>
                <a:latin typeface="Google Sans"/>
                <a:ea typeface="Google Sans"/>
              </a:rPr>
              <a:t>. </a:t>
            </a:r>
            <a:endParaRPr b="0" lang="en-US" sz="1200" spc="-1" strike="noStrike">
              <a:latin typeface="Arial"/>
            </a:endParaRPr>
          </a:p>
        </p:txBody>
      </p:sp>
      <p:sp>
        <p:nvSpPr>
          <p:cNvPr id="65" name="Google Shape;159;p8"/>
          <p:cNvSpPr/>
          <p:nvPr/>
        </p:nvSpPr>
        <p:spPr>
          <a:xfrm>
            <a:off x="322920" y="4771440"/>
            <a:ext cx="7273800" cy="242460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1100" spc="-1" strike="noStrike">
                <a:solidFill>
                  <a:srgbClr val="000000"/>
                </a:solidFill>
                <a:latin typeface="Google Sans"/>
                <a:ea typeface="Google Sans"/>
              </a:rPr>
              <a:t>Steps conducted in the A/B test</a:t>
            </a:r>
            <a:endParaRPr b="0" lang="en-US" sz="1100" spc="-1" strike="noStrike">
              <a:latin typeface="Arial"/>
            </a:endParaRPr>
          </a:p>
          <a:p>
            <a:pPr marL="457200" indent="-298440">
              <a:lnSpc>
                <a:spcPct val="100000"/>
              </a:lnSpc>
              <a:spcBef>
                <a:spcPts val="1001"/>
              </a:spcBef>
              <a:buClr>
                <a:srgbClr val="000000"/>
              </a:buClr>
              <a:buFont typeface="Google Sans"/>
              <a:buAutoNum type="arabicPeriod"/>
              <a:tabLst>
                <a:tab algn="l" pos="0"/>
              </a:tabLst>
            </a:pPr>
            <a:r>
              <a:rPr b="0" lang="en" sz="1050" spc="-1" strike="noStrike">
                <a:solidFill>
                  <a:srgbClr val="000000"/>
                </a:solidFill>
                <a:highlight>
                  <a:srgbClr val="ffffff"/>
                </a:highlight>
                <a:latin typeface="Google Sans"/>
                <a:ea typeface="Google Sans"/>
              </a:rPr>
              <a:t>Collected sample data from an experiment in which customers are randomly selected and divided into two groups:</a:t>
            </a:r>
            <a:endParaRPr b="0" lang="en-US" sz="1050" spc="-1" strike="noStrike">
              <a:latin typeface="Arial"/>
            </a:endParaRPr>
          </a:p>
          <a:p>
            <a:pPr lvl="1" marL="914400" indent="-298440">
              <a:lnSpc>
                <a:spcPct val="100000"/>
              </a:lnSpc>
              <a:spcBef>
                <a:spcPts val="1001"/>
              </a:spcBef>
              <a:buClr>
                <a:srgbClr val="000000"/>
              </a:buClr>
              <a:buFont typeface="Google Sans"/>
              <a:buAutoNum type="alphaLcPeriod"/>
              <a:tabLst>
                <a:tab algn="l" pos="0"/>
              </a:tabLst>
            </a:pPr>
            <a:r>
              <a:rPr b="0" lang="en" sz="1050" spc="-1" strike="noStrike">
                <a:solidFill>
                  <a:srgbClr val="000000"/>
                </a:solidFill>
                <a:highlight>
                  <a:srgbClr val="ffffff"/>
                </a:highlight>
                <a:latin typeface="Google Sans"/>
                <a:ea typeface="Google Sans"/>
              </a:rPr>
              <a:t>Customers who are required to pay with credit card.</a:t>
            </a:r>
            <a:endParaRPr b="0" lang="en-US" sz="1050" spc="-1" strike="noStrike">
              <a:latin typeface="Arial"/>
            </a:endParaRPr>
          </a:p>
          <a:p>
            <a:pPr lvl="1" marL="914400" indent="-298440">
              <a:lnSpc>
                <a:spcPct val="100000"/>
              </a:lnSpc>
              <a:spcBef>
                <a:spcPts val="1001"/>
              </a:spcBef>
              <a:buClr>
                <a:srgbClr val="000000"/>
              </a:buClr>
              <a:buFont typeface="Google Sans"/>
              <a:buAutoNum type="alphaLcPeriod"/>
              <a:tabLst>
                <a:tab algn="l" pos="0"/>
              </a:tabLst>
            </a:pPr>
            <a:r>
              <a:rPr b="0" lang="en" sz="1050" spc="-1" strike="noStrike">
                <a:solidFill>
                  <a:srgbClr val="000000"/>
                </a:solidFill>
                <a:highlight>
                  <a:srgbClr val="ffffff"/>
                </a:highlight>
                <a:latin typeface="Google Sans"/>
                <a:ea typeface="Google Sans"/>
              </a:rPr>
              <a:t>Customers who are required to pay with cash. This enables us to draw causal conclusions about how payment method affects fare amount.</a:t>
            </a:r>
            <a:endParaRPr b="0" lang="en-US" sz="1050" spc="-1" strike="noStrike">
              <a:latin typeface="Arial"/>
            </a:endParaRPr>
          </a:p>
          <a:p>
            <a:pPr marL="457200" indent="-298440">
              <a:lnSpc>
                <a:spcPct val="100000"/>
              </a:lnSpc>
              <a:spcBef>
                <a:spcPts val="1001"/>
              </a:spcBef>
              <a:buClr>
                <a:srgbClr val="000000"/>
              </a:buClr>
              <a:buFont typeface="Google Sans"/>
              <a:buAutoNum type="arabicPeriod"/>
              <a:tabLst>
                <a:tab algn="l" pos="0"/>
              </a:tabLst>
            </a:pPr>
            <a:r>
              <a:rPr b="0" lang="en" sz="1050" spc="-1" strike="noStrike">
                <a:solidFill>
                  <a:srgbClr val="000000"/>
                </a:solidFill>
                <a:highlight>
                  <a:srgbClr val="ffffff"/>
                </a:highlight>
                <a:latin typeface="Google Sans"/>
                <a:ea typeface="Google Sans"/>
              </a:rPr>
              <a:t>Computed descriptive statistics to better understand the average total fare amount for each payment method available to the customer. </a:t>
            </a:r>
            <a:endParaRPr b="0" lang="en-US" sz="1050" spc="-1" strike="noStrike">
              <a:latin typeface="Arial"/>
            </a:endParaRPr>
          </a:p>
          <a:p>
            <a:pPr marL="457200" indent="-298440">
              <a:lnSpc>
                <a:spcPct val="100000"/>
              </a:lnSpc>
              <a:spcBef>
                <a:spcPts val="1001"/>
              </a:spcBef>
              <a:spcAft>
                <a:spcPts val="1001"/>
              </a:spcAft>
              <a:buClr>
                <a:srgbClr val="000000"/>
              </a:buClr>
              <a:buFont typeface="Google Sans"/>
              <a:buAutoNum type="arabicPeriod"/>
              <a:tabLst>
                <a:tab algn="l" pos="0"/>
              </a:tabLst>
            </a:pPr>
            <a:r>
              <a:rPr b="0" lang="en" sz="1050" spc="-1" strike="noStrike">
                <a:solidFill>
                  <a:srgbClr val="000000"/>
                </a:solidFill>
                <a:latin typeface="Google Sans"/>
                <a:ea typeface="Google Sans"/>
              </a:rPr>
              <a:t>Conducted a two-sample t-test to determine if there is a statistically significant difference in average total fare between customers who use credit cards and customers who use cash. </a:t>
            </a:r>
            <a:endParaRPr b="0" lang="en-US" sz="1050" spc="-1" strike="noStrike">
              <a:latin typeface="Arial"/>
            </a:endParaRPr>
          </a:p>
        </p:txBody>
      </p:sp>
      <p:sp>
        <p:nvSpPr>
          <p:cNvPr id="66" name="Google Shape;160;p8"/>
          <p:cNvSpPr/>
          <p:nvPr/>
        </p:nvSpPr>
        <p:spPr>
          <a:xfrm>
            <a:off x="326160" y="7187040"/>
            <a:ext cx="7438320" cy="9212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endParaRPr b="0" lang="en-US" sz="100" spc="-1" strike="noStrike">
              <a:latin typeface="Arial"/>
            </a:endParaRPr>
          </a:p>
          <a:p>
            <a:pPr>
              <a:lnSpc>
                <a:spcPct val="100000"/>
              </a:lnSpc>
              <a:buNone/>
              <a:tabLst>
                <a:tab algn="l" pos="0"/>
              </a:tabLst>
            </a:pPr>
            <a:r>
              <a:rPr b="1" lang="en" sz="1100" spc="-1" strike="noStrike">
                <a:solidFill>
                  <a:srgbClr val="212121"/>
                </a:solidFill>
                <a:latin typeface="Google Sans"/>
                <a:ea typeface="Google Sans"/>
              </a:rPr>
              <a:t>A/B test results</a:t>
            </a:r>
            <a:endParaRPr b="0" lang="en-US" sz="1100" spc="-1" strike="noStrike">
              <a:latin typeface="Arial"/>
            </a:endParaRPr>
          </a:p>
          <a:p>
            <a:pPr>
              <a:lnSpc>
                <a:spcPct val="100000"/>
              </a:lnSpc>
              <a:buNone/>
              <a:tabLst>
                <a:tab algn="l" pos="0"/>
              </a:tabLst>
            </a:pPr>
            <a:endParaRPr b="0" lang="en-US" sz="500" spc="-1" strike="noStrike">
              <a:latin typeface="Arial"/>
            </a:endParaRPr>
          </a:p>
          <a:p>
            <a:pPr>
              <a:lnSpc>
                <a:spcPct val="100000"/>
              </a:lnSpc>
              <a:spcAft>
                <a:spcPts val="1001"/>
              </a:spcAft>
              <a:buNone/>
              <a:tabLst>
                <a:tab algn="l" pos="0"/>
              </a:tabLst>
            </a:pPr>
            <a:r>
              <a:rPr b="0" lang="en" sz="1050" spc="-1" strike="noStrike">
                <a:solidFill>
                  <a:srgbClr val="000000"/>
                </a:solidFill>
                <a:latin typeface="Google Sans"/>
                <a:ea typeface="Google Sans"/>
              </a:rPr>
              <a:t>There is a statistically significant difference in the average total fare between customers who use credit cards and customers who use cash. Customers who used credit cards showed a higher total amount compared to cash.</a:t>
            </a:r>
            <a:endParaRPr b="0" lang="en-US" sz="1050" spc="-1" strike="noStrike">
              <a:latin typeface="Arial"/>
            </a:endParaRPr>
          </a:p>
        </p:txBody>
      </p:sp>
      <p:sp>
        <p:nvSpPr>
          <p:cNvPr id="67" name="Google Shape;161;p8"/>
          <p:cNvSpPr/>
          <p:nvPr/>
        </p:nvSpPr>
        <p:spPr>
          <a:xfrm>
            <a:off x="399240" y="8369280"/>
            <a:ext cx="7027920" cy="556920"/>
          </a:xfrm>
          <a:prstGeom prst="rect">
            <a:avLst/>
          </a:prstGeom>
          <a:noFill/>
          <a:ln w="0">
            <a:noFill/>
          </a:ln>
        </p:spPr>
        <p:style>
          <a:lnRef idx="0"/>
          <a:fillRef idx="0"/>
          <a:effectRef idx="0"/>
          <a:fontRef idx="minor"/>
        </p:style>
        <p:txBody>
          <a:bodyPr tIns="91440" bIns="91440" anchor="t">
            <a:noAutofit/>
          </a:bodyPr>
          <a:p>
            <a:pPr>
              <a:lnSpc>
                <a:spcPct val="115000"/>
              </a:lnSpc>
              <a:spcAft>
                <a:spcPts val="349"/>
              </a:spcAft>
              <a:buNone/>
              <a:tabLst>
                <a:tab algn="l" pos="0"/>
              </a:tabLst>
            </a:pPr>
            <a:r>
              <a:rPr b="0" lang="en" sz="1000" spc="-1" strike="noStrike">
                <a:solidFill>
                  <a:srgbClr val="000000"/>
                </a:solidFill>
                <a:latin typeface="Google Sans"/>
                <a:ea typeface="Google Sans"/>
              </a:rPr>
              <a:t>The Automatidata data team recommends that the New York City TLC encourages customers to pay with credit cards, and create strategies to promote credit card payments. For example, the New York City TLC can install signs that read “Credit card payments are preferred” in their cabs, and implement a protocol that requires cab drivers to verbally inform customers that credit card payments are preferred. </a:t>
            </a:r>
            <a:endParaRPr b="0" lang="en-US" sz="1000" spc="-1" strike="noStrike">
              <a:latin typeface="Arial"/>
            </a:endParaRPr>
          </a:p>
        </p:txBody>
      </p:sp>
      <p:sp>
        <p:nvSpPr>
          <p:cNvPr id="68" name="Google Shape;162;p8"/>
          <p:cNvSpPr/>
          <p:nvPr/>
        </p:nvSpPr>
        <p:spPr>
          <a:xfrm>
            <a:off x="1763280" y="838800"/>
            <a:ext cx="4245840" cy="497160"/>
          </a:xfrm>
          <a:prstGeom prst="rect">
            <a:avLst/>
          </a:prstGeom>
          <a:noFill/>
          <a:ln w="0">
            <a:noFill/>
          </a:ln>
        </p:spPr>
        <p:style>
          <a:lnRef idx="0"/>
          <a:fillRef idx="0"/>
          <a:effectRef idx="0"/>
          <a:fontRef idx="minor"/>
        </p:style>
        <p:txBody>
          <a:bodyPr tIns="91440" bIns="91440" anchor="t">
            <a:spAutoFit/>
          </a:bodyPr>
          <a:p>
            <a:pPr algn="ctr">
              <a:lnSpc>
                <a:spcPct val="115000"/>
              </a:lnSpc>
              <a:buNone/>
              <a:tabLst>
                <a:tab algn="l" pos="0"/>
              </a:tabLst>
            </a:pPr>
            <a:r>
              <a:rPr b="0" lang="en" sz="900" spc="-1" strike="noStrike">
                <a:solidFill>
                  <a:srgbClr val="000000"/>
                </a:solidFill>
                <a:latin typeface="PT Sans Narrow"/>
                <a:ea typeface="PT Sans Narrow"/>
              </a:rPr>
              <a:t>Executive summary report</a:t>
            </a:r>
            <a:endParaRPr b="0" lang="en-US" sz="900" spc="-1" strike="noStrike">
              <a:latin typeface="Arial"/>
            </a:endParaRPr>
          </a:p>
          <a:p>
            <a:pPr algn="ctr">
              <a:lnSpc>
                <a:spcPct val="115000"/>
              </a:lnSpc>
              <a:buNone/>
              <a:tabLst>
                <a:tab algn="l" pos="0"/>
              </a:tabLst>
            </a:pPr>
            <a:r>
              <a:rPr b="0" lang="en" sz="900" spc="-1" strike="noStrike">
                <a:solidFill>
                  <a:srgbClr val="000000"/>
                </a:solidFill>
                <a:latin typeface="PT Sans Narrow"/>
                <a:ea typeface="PT Sans Narrow"/>
              </a:rPr>
              <a:t>Commission Prepared by </a:t>
            </a:r>
            <a:r>
              <a:rPr b="1" lang="en" sz="900" spc="-1" strike="noStrike">
                <a:solidFill>
                  <a:srgbClr val="000000"/>
                </a:solidFill>
                <a:latin typeface="PT Sans Narrow"/>
                <a:ea typeface="PT Sans Narrow"/>
              </a:rPr>
              <a:t>Automatidata</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2023-08-21T11:57:01Z</dcterms:modified>
  <cp:revision>1</cp:revision>
  <dc:subject/>
  <dc:title/>
</cp:coreProperties>
</file>