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7772400" cy="100584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388440" y="2353320"/>
            <a:ext cx="6994800" cy="27824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388440" y="5400360"/>
            <a:ext cx="699480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5"/>
          <p:cNvSpPr>
            <a:spLocks noGrp="1"/>
          </p:cNvSpPr>
          <p:nvPr>
            <p:ph/>
          </p:nvPr>
        </p:nvSpPr>
        <p:spPr>
          <a:xfrm>
            <a:off x="397260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3884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27536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5118840" y="235332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3884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6"/>
          <p:cNvSpPr>
            <a:spLocks noGrp="1"/>
          </p:cNvSpPr>
          <p:nvPr>
            <p:ph/>
          </p:nvPr>
        </p:nvSpPr>
        <p:spPr>
          <a:xfrm>
            <a:off x="27536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7"/>
          <p:cNvSpPr>
            <a:spLocks noGrp="1"/>
          </p:cNvSpPr>
          <p:nvPr>
            <p:ph/>
          </p:nvPr>
        </p:nvSpPr>
        <p:spPr>
          <a:xfrm>
            <a:off x="5118840" y="5400360"/>
            <a:ext cx="2252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type="subTitle"/>
          </p:nvPr>
        </p:nvSpPr>
        <p:spPr>
          <a:xfrm>
            <a:off x="388440" y="2353320"/>
            <a:ext cx="6994800" cy="5833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388440" y="2353320"/>
            <a:ext cx="6994800" cy="5833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388440" y="401040"/>
            <a:ext cx="6994440" cy="7782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397260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38844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388440" y="2353320"/>
            <a:ext cx="3413160" cy="58334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3972600" y="5400360"/>
            <a:ext cx="341316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38844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3972600" y="2353320"/>
            <a:ext cx="3413160" cy="27824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388440" y="5400360"/>
            <a:ext cx="6994800" cy="27824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9;p1"/>
          <p:cNvSpPr/>
          <p:nvPr/>
        </p:nvSpPr>
        <p:spPr>
          <a:xfrm>
            <a:off x="3247200" y="1195200"/>
            <a:ext cx="4497480" cy="399600"/>
          </a:xfrm>
          <a:prstGeom prst="rect">
            <a:avLst/>
          </a:prstGeom>
          <a:noFill/>
          <a:ln w="0">
            <a:noFill/>
          </a:ln>
        </p:spPr>
        <p:style>
          <a:lnRef idx="0"/>
          <a:fillRef idx="0"/>
          <a:effectRef idx="0"/>
          <a:fontRef idx="minor"/>
        </p:style>
      </p:sp>
      <p:grpSp>
        <p:nvGrpSpPr>
          <p:cNvPr id="1" name="Google Shape;11;p2"/>
          <p:cNvGrpSpPr/>
          <p:nvPr/>
        </p:nvGrpSpPr>
        <p:grpSpPr>
          <a:xfrm>
            <a:off x="972000" y="1275120"/>
            <a:ext cx="5834160" cy="451080"/>
            <a:chOff x="972000" y="1275120"/>
            <a:chExt cx="5834160" cy="451080"/>
          </a:xfrm>
        </p:grpSpPr>
        <p:sp>
          <p:nvSpPr>
            <p:cNvPr id="2" name="Google Shape;12;p2"/>
            <p:cNvSpPr/>
            <p:nvPr/>
          </p:nvSpPr>
          <p:spPr>
            <a:xfrm rot="16200000">
              <a:off x="875520" y="1371240"/>
              <a:ext cx="451080" cy="258480"/>
            </a:xfrm>
            <a:prstGeom prst="rect">
              <a:avLst/>
            </a:prstGeom>
            <a:solidFill>
              <a:srgbClr val="4285f4"/>
            </a:solidFill>
            <a:ln w="9525">
              <a:solidFill>
                <a:srgbClr val="4285f4"/>
              </a:solidFill>
              <a:round/>
            </a:ln>
          </p:spPr>
          <p:style>
            <a:lnRef idx="0"/>
            <a:fillRef idx="0"/>
            <a:effectRef idx="0"/>
            <a:fontRef idx="minor"/>
          </p:style>
        </p:sp>
        <p:sp>
          <p:nvSpPr>
            <p:cNvPr id="3" name="Google Shape;13;p2"/>
            <p:cNvSpPr/>
            <p:nvPr/>
          </p:nvSpPr>
          <p:spPr>
            <a:xfrm rot="16200000">
              <a:off x="2733840" y="1371240"/>
              <a:ext cx="451080" cy="258480"/>
            </a:xfrm>
            <a:prstGeom prst="rect">
              <a:avLst/>
            </a:prstGeom>
            <a:solidFill>
              <a:srgbClr val="db4437"/>
            </a:solidFill>
            <a:ln w="9525">
              <a:solidFill>
                <a:srgbClr val="db4437"/>
              </a:solidFill>
              <a:round/>
            </a:ln>
          </p:spPr>
          <p:style>
            <a:lnRef idx="0"/>
            <a:fillRef idx="0"/>
            <a:effectRef idx="0"/>
            <a:fontRef idx="minor"/>
          </p:style>
        </p:sp>
        <p:sp>
          <p:nvSpPr>
            <p:cNvPr id="4" name="Google Shape;14;p2"/>
            <p:cNvSpPr/>
            <p:nvPr/>
          </p:nvSpPr>
          <p:spPr>
            <a:xfrm rot="16200000">
              <a:off x="4592520" y="1371240"/>
              <a:ext cx="451080" cy="258480"/>
            </a:xfrm>
            <a:prstGeom prst="rect">
              <a:avLst/>
            </a:prstGeom>
            <a:solidFill>
              <a:srgbClr val="f4b400"/>
            </a:solidFill>
            <a:ln w="9525">
              <a:solidFill>
                <a:srgbClr val="f4b400"/>
              </a:solidFill>
              <a:round/>
            </a:ln>
          </p:spPr>
          <p:style>
            <a:lnRef idx="0"/>
            <a:fillRef idx="0"/>
            <a:effectRef idx="0"/>
            <a:fontRef idx="minor"/>
          </p:style>
        </p:sp>
        <p:sp>
          <p:nvSpPr>
            <p:cNvPr id="5" name="Google Shape;15;p2"/>
            <p:cNvSpPr/>
            <p:nvPr/>
          </p:nvSpPr>
          <p:spPr>
            <a:xfrm rot="16200000">
              <a:off x="6451200" y="1371240"/>
              <a:ext cx="451080" cy="258480"/>
            </a:xfrm>
            <a:prstGeom prst="rect">
              <a:avLst/>
            </a:prstGeom>
            <a:solidFill>
              <a:srgbClr val="0f9d58"/>
            </a:solidFill>
            <a:ln w="9525">
              <a:solidFill>
                <a:srgbClr val="0f9d58"/>
              </a:solidFill>
              <a:round/>
            </a:ln>
          </p:spPr>
          <p:style>
            <a:lnRef idx="0"/>
            <a:fillRef idx="0"/>
            <a:effectRef idx="0"/>
            <a:fontRef idx="minor"/>
          </p:style>
        </p:sp>
      </p:grpSp>
      <p:sp>
        <p:nvSpPr>
          <p:cNvPr id="6" name="Google Shape;16;p2"/>
          <p:cNvSpPr/>
          <p:nvPr/>
        </p:nvSpPr>
        <p:spPr>
          <a:xfrm>
            <a:off x="172080" y="2765520"/>
            <a:ext cx="3076200" cy="7292160"/>
          </a:xfrm>
          <a:prstGeom prst="roundRect">
            <a:avLst>
              <a:gd name="adj" fmla="val 0"/>
            </a:avLst>
          </a:prstGeom>
          <a:solidFill>
            <a:srgbClr val="cccccc"/>
          </a:solidFill>
          <a:ln w="0">
            <a:noFill/>
          </a:ln>
        </p:spPr>
        <p:style>
          <a:lnRef idx="0"/>
          <a:fillRef idx="0"/>
          <a:effectRef idx="0"/>
          <a:fontRef idx="minor"/>
        </p:style>
      </p:sp>
      <p:grpSp>
        <p:nvGrpSpPr>
          <p:cNvPr id="7" name="Google Shape;17;p2"/>
          <p:cNvGrpSpPr/>
          <p:nvPr/>
        </p:nvGrpSpPr>
        <p:grpSpPr>
          <a:xfrm>
            <a:off x="968760" y="2508840"/>
            <a:ext cx="5834160" cy="451080"/>
            <a:chOff x="968760" y="2508840"/>
            <a:chExt cx="5834160" cy="451080"/>
          </a:xfrm>
        </p:grpSpPr>
        <p:sp>
          <p:nvSpPr>
            <p:cNvPr id="8" name="Google Shape;18;p2"/>
            <p:cNvSpPr/>
            <p:nvPr/>
          </p:nvSpPr>
          <p:spPr>
            <a:xfrm rot="16200000">
              <a:off x="872280" y="2604960"/>
              <a:ext cx="451080" cy="258480"/>
            </a:xfrm>
            <a:prstGeom prst="rect">
              <a:avLst/>
            </a:prstGeom>
            <a:solidFill>
              <a:srgbClr val="4285f4"/>
            </a:solidFill>
            <a:ln w="9525">
              <a:solidFill>
                <a:srgbClr val="4285f4"/>
              </a:solidFill>
              <a:round/>
            </a:ln>
          </p:spPr>
          <p:style>
            <a:lnRef idx="0"/>
            <a:fillRef idx="0"/>
            <a:effectRef idx="0"/>
            <a:fontRef idx="minor"/>
          </p:style>
        </p:sp>
        <p:sp>
          <p:nvSpPr>
            <p:cNvPr id="9" name="Google Shape;19;p2"/>
            <p:cNvSpPr/>
            <p:nvPr/>
          </p:nvSpPr>
          <p:spPr>
            <a:xfrm rot="16200000">
              <a:off x="2730960" y="2604960"/>
              <a:ext cx="451080" cy="258480"/>
            </a:xfrm>
            <a:prstGeom prst="rect">
              <a:avLst/>
            </a:prstGeom>
            <a:solidFill>
              <a:srgbClr val="db4437"/>
            </a:solidFill>
            <a:ln w="9525">
              <a:solidFill>
                <a:srgbClr val="db4437"/>
              </a:solidFill>
              <a:round/>
            </a:ln>
          </p:spPr>
          <p:style>
            <a:lnRef idx="0"/>
            <a:fillRef idx="0"/>
            <a:effectRef idx="0"/>
            <a:fontRef idx="minor"/>
          </p:style>
        </p:sp>
        <p:sp>
          <p:nvSpPr>
            <p:cNvPr id="10" name="Google Shape;20;p2"/>
            <p:cNvSpPr/>
            <p:nvPr/>
          </p:nvSpPr>
          <p:spPr>
            <a:xfrm rot="16200000">
              <a:off x="4589640" y="2604960"/>
              <a:ext cx="451080" cy="258480"/>
            </a:xfrm>
            <a:prstGeom prst="rect">
              <a:avLst/>
            </a:prstGeom>
            <a:solidFill>
              <a:srgbClr val="f4b400"/>
            </a:solidFill>
            <a:ln w="9525">
              <a:solidFill>
                <a:srgbClr val="f4b400"/>
              </a:solidFill>
              <a:round/>
            </a:ln>
          </p:spPr>
          <p:style>
            <a:lnRef idx="0"/>
            <a:fillRef idx="0"/>
            <a:effectRef idx="0"/>
            <a:fontRef idx="minor"/>
          </p:style>
        </p:sp>
        <p:sp>
          <p:nvSpPr>
            <p:cNvPr id="11" name="Google Shape;21;p2"/>
            <p:cNvSpPr/>
            <p:nvPr/>
          </p:nvSpPr>
          <p:spPr>
            <a:xfrm rot="16200000">
              <a:off x="6447960" y="2604960"/>
              <a:ext cx="451080" cy="258480"/>
            </a:xfrm>
            <a:prstGeom prst="rect">
              <a:avLst/>
            </a:prstGeom>
            <a:solidFill>
              <a:srgbClr val="0f9d58"/>
            </a:solidFill>
            <a:ln w="9525">
              <a:solidFill>
                <a:srgbClr val="0f9d58"/>
              </a:solidFill>
              <a:round/>
            </a:ln>
          </p:spPr>
          <p:style>
            <a:lnRef idx="0"/>
            <a:fillRef idx="0"/>
            <a:effectRef idx="0"/>
            <a:fontRef idx="minor"/>
          </p:style>
        </p:sp>
      </p:grpSp>
      <p:sp>
        <p:nvSpPr>
          <p:cNvPr id="12" name="Google Shape;22;p2"/>
          <p:cNvSpPr/>
          <p:nvPr/>
        </p:nvSpPr>
        <p:spPr>
          <a:xfrm>
            <a:off x="172080" y="1500480"/>
            <a:ext cx="360" cy="858996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sp>
        <p:nvSpPr>
          <p:cNvPr id="13" name="Google Shape;23;p2"/>
          <p:cNvSpPr/>
          <p:nvPr/>
        </p:nvSpPr>
        <p:spPr>
          <a:xfrm>
            <a:off x="7603560" y="1500480"/>
            <a:ext cx="360" cy="858996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grpSp>
        <p:nvGrpSpPr>
          <p:cNvPr id="14" name="Google Shape;24;p2"/>
          <p:cNvGrpSpPr/>
          <p:nvPr/>
        </p:nvGrpSpPr>
        <p:grpSpPr>
          <a:xfrm>
            <a:off x="0" y="3413880"/>
            <a:ext cx="3530160" cy="745560"/>
            <a:chOff x="0" y="3413880"/>
            <a:chExt cx="3530160" cy="745560"/>
          </a:xfrm>
        </p:grpSpPr>
        <p:sp>
          <p:nvSpPr>
            <p:cNvPr id="15" name="Google Shape;25;p2"/>
            <p:cNvSpPr/>
            <p:nvPr/>
          </p:nvSpPr>
          <p:spPr>
            <a:xfrm rot="5400000">
              <a:off x="3098520" y="3727800"/>
              <a:ext cx="582840" cy="280440"/>
            </a:xfrm>
            <a:prstGeom prst="trapezoid">
              <a:avLst>
                <a:gd name="adj" fmla="val 102819"/>
              </a:avLst>
            </a:prstGeom>
            <a:solidFill>
              <a:srgbClr val="4f4f4f"/>
            </a:solidFill>
            <a:ln w="9525">
              <a:solidFill>
                <a:srgbClr val="575757"/>
              </a:solidFill>
              <a:round/>
            </a:ln>
          </p:spPr>
          <p:style>
            <a:lnRef idx="0"/>
            <a:fillRef idx="0"/>
            <a:effectRef idx="0"/>
            <a:fontRef idx="minor"/>
          </p:style>
        </p:sp>
        <p:sp>
          <p:nvSpPr>
            <p:cNvPr id="16" name="Google Shape;26;p2"/>
            <p:cNvSpPr/>
            <p:nvPr/>
          </p:nvSpPr>
          <p:spPr>
            <a:xfrm>
              <a:off x="0" y="3413880"/>
              <a:ext cx="3529080" cy="452160"/>
            </a:xfrm>
            <a:prstGeom prst="rect">
              <a:avLst/>
            </a:prstGeom>
            <a:solidFill>
              <a:srgbClr val="666666"/>
            </a:solidFill>
            <a:ln w="9525">
              <a:solidFill>
                <a:srgbClr val="575757"/>
              </a:solidFill>
              <a:round/>
            </a:ln>
          </p:spPr>
          <p:style>
            <a:lnRef idx="0"/>
            <a:fillRef idx="0"/>
            <a:effectRef idx="0"/>
            <a:fontRef idx="minor"/>
          </p:style>
        </p:sp>
      </p:grpSp>
      <p:grpSp>
        <p:nvGrpSpPr>
          <p:cNvPr id="17" name="Google Shape;27;p2"/>
          <p:cNvGrpSpPr/>
          <p:nvPr/>
        </p:nvGrpSpPr>
        <p:grpSpPr>
          <a:xfrm>
            <a:off x="3249000" y="2867040"/>
            <a:ext cx="4935960" cy="745920"/>
            <a:chOff x="3249000" y="2867040"/>
            <a:chExt cx="4935960" cy="745920"/>
          </a:xfrm>
        </p:grpSpPr>
        <p:sp>
          <p:nvSpPr>
            <p:cNvPr id="18" name="Google Shape;28;p2"/>
            <p:cNvSpPr/>
            <p:nvPr/>
          </p:nvSpPr>
          <p:spPr>
            <a:xfrm rot="5400000">
              <a:off x="7697160" y="3125160"/>
              <a:ext cx="582840" cy="392400"/>
            </a:xfrm>
            <a:prstGeom prst="trapezoid">
              <a:avLst>
                <a:gd name="adj" fmla="val 102819"/>
              </a:avLst>
            </a:prstGeom>
            <a:solidFill>
              <a:srgbClr val="4f4f4f"/>
            </a:solidFill>
            <a:ln w="9525">
              <a:solidFill>
                <a:srgbClr val="575757"/>
              </a:solidFill>
              <a:round/>
            </a:ln>
          </p:spPr>
          <p:style>
            <a:lnRef idx="0"/>
            <a:fillRef idx="0"/>
            <a:effectRef idx="0"/>
            <a:fontRef idx="minor"/>
          </p:style>
        </p:sp>
        <p:sp>
          <p:nvSpPr>
            <p:cNvPr id="19" name="Google Shape;29;p2"/>
            <p:cNvSpPr/>
            <p:nvPr/>
          </p:nvSpPr>
          <p:spPr>
            <a:xfrm>
              <a:off x="3249000" y="2867040"/>
              <a:ext cx="4934880" cy="452160"/>
            </a:xfrm>
            <a:prstGeom prst="rect">
              <a:avLst/>
            </a:prstGeom>
            <a:solidFill>
              <a:srgbClr val="666666"/>
            </a:solidFill>
            <a:ln w="9525">
              <a:solidFill>
                <a:srgbClr val="575757"/>
              </a:solidFill>
              <a:round/>
            </a:ln>
          </p:spPr>
          <p:style>
            <a:lnRef idx="0"/>
            <a:fillRef idx="0"/>
            <a:effectRef idx="0"/>
            <a:fontRef idx="minor"/>
          </p:style>
        </p:sp>
      </p:grpSp>
      <p:grpSp>
        <p:nvGrpSpPr>
          <p:cNvPr id="20" name="Google Shape;30;p2"/>
          <p:cNvGrpSpPr/>
          <p:nvPr/>
        </p:nvGrpSpPr>
        <p:grpSpPr>
          <a:xfrm>
            <a:off x="3249000" y="7166160"/>
            <a:ext cx="4935960" cy="745920"/>
            <a:chOff x="3249000" y="7166160"/>
            <a:chExt cx="4935960" cy="745920"/>
          </a:xfrm>
        </p:grpSpPr>
        <p:sp>
          <p:nvSpPr>
            <p:cNvPr id="21" name="Google Shape;31;p2"/>
            <p:cNvSpPr/>
            <p:nvPr/>
          </p:nvSpPr>
          <p:spPr>
            <a:xfrm rot="5400000">
              <a:off x="7697160" y="7424280"/>
              <a:ext cx="582840" cy="392400"/>
            </a:xfrm>
            <a:prstGeom prst="trapezoid">
              <a:avLst>
                <a:gd name="adj" fmla="val 102819"/>
              </a:avLst>
            </a:prstGeom>
            <a:solidFill>
              <a:srgbClr val="4f4f4f"/>
            </a:solidFill>
            <a:ln w="9525">
              <a:solidFill>
                <a:srgbClr val="575757"/>
              </a:solidFill>
              <a:round/>
            </a:ln>
          </p:spPr>
          <p:style>
            <a:lnRef idx="0"/>
            <a:fillRef idx="0"/>
            <a:effectRef idx="0"/>
            <a:fontRef idx="minor"/>
          </p:style>
        </p:sp>
        <p:sp>
          <p:nvSpPr>
            <p:cNvPr id="22" name="Google Shape;32;p2"/>
            <p:cNvSpPr/>
            <p:nvPr/>
          </p:nvSpPr>
          <p:spPr>
            <a:xfrm>
              <a:off x="3249000" y="7166160"/>
              <a:ext cx="4934880" cy="452160"/>
            </a:xfrm>
            <a:prstGeom prst="rect">
              <a:avLst/>
            </a:prstGeom>
            <a:solidFill>
              <a:srgbClr val="666666"/>
            </a:solidFill>
            <a:ln w="9525">
              <a:solidFill>
                <a:srgbClr val="575757"/>
              </a:solidFill>
              <a:round/>
            </a:ln>
          </p:spPr>
          <p:style>
            <a:lnRef idx="0"/>
            <a:fillRef idx="0"/>
            <a:effectRef idx="0"/>
            <a:fontRef idx="minor"/>
          </p:style>
        </p:sp>
      </p:grpSp>
      <p:sp>
        <p:nvSpPr>
          <p:cNvPr id="23" name="Google Shape;33;p2"/>
          <p:cNvSpPr/>
          <p:nvPr/>
        </p:nvSpPr>
        <p:spPr>
          <a:xfrm>
            <a:off x="188640" y="3410640"/>
            <a:ext cx="3073680" cy="46260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normAutofit fontScale="97000"/>
          </a:bodyPr>
          <a:p>
            <a:pPr algn="ctr">
              <a:lnSpc>
                <a:spcPct val="100000"/>
              </a:lnSpc>
              <a:buNone/>
              <a:tabLst>
                <a:tab algn="l" pos="0"/>
              </a:tabLst>
            </a:pPr>
            <a:r>
              <a:rPr b="0" lang="en" sz="1900" spc="-1" strike="noStrike">
                <a:solidFill>
                  <a:srgbClr val="eeeeee"/>
                </a:solidFill>
                <a:latin typeface="Google Sans SemiBold"/>
                <a:ea typeface="Google Sans SemiBold"/>
              </a:rPr>
              <a:t>Key Insights </a:t>
            </a:r>
            <a:endParaRPr b="0" lang="en-US" sz="1900" spc="-1" strike="noStrike">
              <a:latin typeface="Arial"/>
            </a:endParaRPr>
          </a:p>
        </p:txBody>
      </p:sp>
      <p:sp>
        <p:nvSpPr>
          <p:cNvPr id="24" name="Google Shape;34;p2"/>
          <p:cNvSpPr/>
          <p:nvPr/>
        </p:nvSpPr>
        <p:spPr>
          <a:xfrm>
            <a:off x="3263040" y="2852640"/>
            <a:ext cx="4333320" cy="44928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normAutofit fontScale="92000"/>
          </a:bodyPr>
          <a:p>
            <a:pPr algn="ctr">
              <a:lnSpc>
                <a:spcPct val="100000"/>
              </a:lnSpc>
              <a:buNone/>
              <a:tabLst>
                <a:tab algn="l" pos="0"/>
              </a:tabLst>
            </a:pPr>
            <a:r>
              <a:rPr b="0" lang="en" sz="1900" spc="-1" strike="noStrike">
                <a:solidFill>
                  <a:srgbClr val="eeeeee"/>
                </a:solidFill>
                <a:latin typeface="Google Sans SemiBold"/>
                <a:ea typeface="Google Sans SemiBold"/>
              </a:rPr>
              <a:t>Details </a:t>
            </a:r>
            <a:endParaRPr b="0" lang="en-US" sz="1900" spc="-1" strike="noStrike">
              <a:latin typeface="Arial"/>
            </a:endParaRPr>
          </a:p>
        </p:txBody>
      </p:sp>
      <p:sp>
        <p:nvSpPr>
          <p:cNvPr id="25" name="Google Shape;35;p2"/>
          <p:cNvSpPr/>
          <p:nvPr/>
        </p:nvSpPr>
        <p:spPr>
          <a:xfrm>
            <a:off x="3263040" y="7164000"/>
            <a:ext cx="4333320" cy="44928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normAutofit fontScale="92000"/>
          </a:bodyPr>
          <a:p>
            <a:pPr algn="ctr">
              <a:lnSpc>
                <a:spcPct val="100000"/>
              </a:lnSpc>
              <a:buNone/>
              <a:tabLst>
                <a:tab algn="l" pos="0"/>
              </a:tabLst>
            </a:pPr>
            <a:r>
              <a:rPr b="0" lang="en" sz="1900" spc="-1" strike="noStrike">
                <a:solidFill>
                  <a:srgbClr val="eeeeee"/>
                </a:solidFill>
                <a:latin typeface="Google Sans SemiBold"/>
                <a:ea typeface="Google Sans SemiBold"/>
              </a:rPr>
              <a:t>Next Steps </a:t>
            </a:r>
            <a:endParaRPr b="0" lang="en-US" sz="1900" spc="-1" strike="noStrike">
              <a:latin typeface="Arial"/>
            </a:endParaRPr>
          </a:p>
        </p:txBody>
      </p:sp>
      <p:grpSp>
        <p:nvGrpSpPr>
          <p:cNvPr id="26" name="Google Shape;36;p2"/>
          <p:cNvGrpSpPr/>
          <p:nvPr/>
        </p:nvGrpSpPr>
        <p:grpSpPr>
          <a:xfrm>
            <a:off x="972000" y="1275120"/>
            <a:ext cx="5834160" cy="451080"/>
            <a:chOff x="972000" y="1275120"/>
            <a:chExt cx="5834160" cy="451080"/>
          </a:xfrm>
        </p:grpSpPr>
        <p:sp>
          <p:nvSpPr>
            <p:cNvPr id="27" name="Google Shape;37;p2"/>
            <p:cNvSpPr/>
            <p:nvPr/>
          </p:nvSpPr>
          <p:spPr>
            <a:xfrm rot="16200000">
              <a:off x="875520" y="1371240"/>
              <a:ext cx="451080" cy="258480"/>
            </a:xfrm>
            <a:prstGeom prst="rect">
              <a:avLst/>
            </a:prstGeom>
            <a:solidFill>
              <a:srgbClr val="4285f4"/>
            </a:solidFill>
            <a:ln w="9525">
              <a:solidFill>
                <a:srgbClr val="4285f4"/>
              </a:solidFill>
              <a:round/>
            </a:ln>
          </p:spPr>
          <p:style>
            <a:lnRef idx="0"/>
            <a:fillRef idx="0"/>
            <a:effectRef idx="0"/>
            <a:fontRef idx="minor"/>
          </p:style>
        </p:sp>
        <p:sp>
          <p:nvSpPr>
            <p:cNvPr id="28" name="Google Shape;38;p2"/>
            <p:cNvSpPr/>
            <p:nvPr/>
          </p:nvSpPr>
          <p:spPr>
            <a:xfrm rot="16200000">
              <a:off x="2733840" y="1371240"/>
              <a:ext cx="451080" cy="258480"/>
            </a:xfrm>
            <a:prstGeom prst="rect">
              <a:avLst/>
            </a:prstGeom>
            <a:solidFill>
              <a:srgbClr val="db4437"/>
            </a:solidFill>
            <a:ln w="9525">
              <a:solidFill>
                <a:srgbClr val="db4437"/>
              </a:solidFill>
              <a:round/>
            </a:ln>
          </p:spPr>
          <p:style>
            <a:lnRef idx="0"/>
            <a:fillRef idx="0"/>
            <a:effectRef idx="0"/>
            <a:fontRef idx="minor"/>
          </p:style>
        </p:sp>
        <p:sp>
          <p:nvSpPr>
            <p:cNvPr id="29" name="Google Shape;39;p2"/>
            <p:cNvSpPr/>
            <p:nvPr/>
          </p:nvSpPr>
          <p:spPr>
            <a:xfrm rot="16200000">
              <a:off x="4592520" y="1371240"/>
              <a:ext cx="451080" cy="258480"/>
            </a:xfrm>
            <a:prstGeom prst="rect">
              <a:avLst/>
            </a:prstGeom>
            <a:solidFill>
              <a:srgbClr val="f4b400"/>
            </a:solidFill>
            <a:ln w="9525">
              <a:solidFill>
                <a:srgbClr val="f4b400"/>
              </a:solidFill>
              <a:round/>
            </a:ln>
          </p:spPr>
          <p:style>
            <a:lnRef idx="0"/>
            <a:fillRef idx="0"/>
            <a:effectRef idx="0"/>
            <a:fontRef idx="minor"/>
          </p:style>
        </p:sp>
        <p:sp>
          <p:nvSpPr>
            <p:cNvPr id="30" name="Google Shape;40;p2"/>
            <p:cNvSpPr/>
            <p:nvPr/>
          </p:nvSpPr>
          <p:spPr>
            <a:xfrm rot="16200000">
              <a:off x="6451200" y="1371240"/>
              <a:ext cx="451080" cy="258480"/>
            </a:xfrm>
            <a:prstGeom prst="rect">
              <a:avLst/>
            </a:prstGeom>
            <a:solidFill>
              <a:srgbClr val="0f9d58"/>
            </a:solidFill>
            <a:ln w="9525">
              <a:solidFill>
                <a:srgbClr val="0f9d58"/>
              </a:solidFill>
              <a:round/>
            </a:ln>
          </p:spPr>
          <p:style>
            <a:lnRef idx="0"/>
            <a:fillRef idx="0"/>
            <a:effectRef idx="0"/>
            <a:fontRef idx="minor"/>
          </p:style>
        </p:sp>
      </p:grpSp>
      <p:sp>
        <p:nvSpPr>
          <p:cNvPr id="31" name="Google Shape;41;p2"/>
          <p:cNvSpPr/>
          <p:nvPr/>
        </p:nvSpPr>
        <p:spPr>
          <a:xfrm>
            <a:off x="172080" y="2765520"/>
            <a:ext cx="3076200" cy="7292160"/>
          </a:xfrm>
          <a:prstGeom prst="roundRect">
            <a:avLst>
              <a:gd name="adj" fmla="val 0"/>
            </a:avLst>
          </a:prstGeom>
          <a:solidFill>
            <a:srgbClr val="cccccc"/>
          </a:solidFill>
          <a:ln w="0">
            <a:noFill/>
          </a:ln>
        </p:spPr>
        <p:style>
          <a:lnRef idx="0"/>
          <a:fillRef idx="0"/>
          <a:effectRef idx="0"/>
          <a:fontRef idx="minor"/>
        </p:style>
      </p:sp>
      <p:grpSp>
        <p:nvGrpSpPr>
          <p:cNvPr id="32" name="Google Shape;42;p2"/>
          <p:cNvGrpSpPr/>
          <p:nvPr/>
        </p:nvGrpSpPr>
        <p:grpSpPr>
          <a:xfrm>
            <a:off x="968760" y="2508840"/>
            <a:ext cx="5834160" cy="451080"/>
            <a:chOff x="968760" y="2508840"/>
            <a:chExt cx="5834160" cy="451080"/>
          </a:xfrm>
        </p:grpSpPr>
        <p:sp>
          <p:nvSpPr>
            <p:cNvPr id="33" name="Google Shape;43;p2"/>
            <p:cNvSpPr/>
            <p:nvPr/>
          </p:nvSpPr>
          <p:spPr>
            <a:xfrm rot="16200000">
              <a:off x="872280" y="2604960"/>
              <a:ext cx="451080" cy="258480"/>
            </a:xfrm>
            <a:prstGeom prst="rect">
              <a:avLst/>
            </a:prstGeom>
            <a:solidFill>
              <a:srgbClr val="4285f4"/>
            </a:solidFill>
            <a:ln w="9525">
              <a:solidFill>
                <a:srgbClr val="4285f4"/>
              </a:solidFill>
              <a:round/>
            </a:ln>
          </p:spPr>
          <p:style>
            <a:lnRef idx="0"/>
            <a:fillRef idx="0"/>
            <a:effectRef idx="0"/>
            <a:fontRef idx="minor"/>
          </p:style>
        </p:sp>
        <p:sp>
          <p:nvSpPr>
            <p:cNvPr id="34" name="Google Shape;44;p2"/>
            <p:cNvSpPr/>
            <p:nvPr/>
          </p:nvSpPr>
          <p:spPr>
            <a:xfrm rot="16200000">
              <a:off x="2730960" y="2604960"/>
              <a:ext cx="451080" cy="258480"/>
            </a:xfrm>
            <a:prstGeom prst="rect">
              <a:avLst/>
            </a:prstGeom>
            <a:solidFill>
              <a:srgbClr val="db4437"/>
            </a:solidFill>
            <a:ln w="9525">
              <a:solidFill>
                <a:srgbClr val="db4437"/>
              </a:solidFill>
              <a:round/>
            </a:ln>
          </p:spPr>
          <p:style>
            <a:lnRef idx="0"/>
            <a:fillRef idx="0"/>
            <a:effectRef idx="0"/>
            <a:fontRef idx="minor"/>
          </p:style>
        </p:sp>
        <p:sp>
          <p:nvSpPr>
            <p:cNvPr id="35" name="Google Shape;45;p2"/>
            <p:cNvSpPr/>
            <p:nvPr/>
          </p:nvSpPr>
          <p:spPr>
            <a:xfrm rot="16200000">
              <a:off x="4589640" y="2604960"/>
              <a:ext cx="451080" cy="258480"/>
            </a:xfrm>
            <a:prstGeom prst="rect">
              <a:avLst/>
            </a:prstGeom>
            <a:solidFill>
              <a:srgbClr val="f4b400"/>
            </a:solidFill>
            <a:ln w="9525">
              <a:solidFill>
                <a:srgbClr val="f4b400"/>
              </a:solidFill>
              <a:round/>
            </a:ln>
          </p:spPr>
          <p:style>
            <a:lnRef idx="0"/>
            <a:fillRef idx="0"/>
            <a:effectRef idx="0"/>
            <a:fontRef idx="minor"/>
          </p:style>
        </p:sp>
        <p:sp>
          <p:nvSpPr>
            <p:cNvPr id="36" name="Google Shape;46;p2"/>
            <p:cNvSpPr/>
            <p:nvPr/>
          </p:nvSpPr>
          <p:spPr>
            <a:xfrm rot="16200000">
              <a:off x="6447960" y="2604960"/>
              <a:ext cx="451080" cy="258480"/>
            </a:xfrm>
            <a:prstGeom prst="rect">
              <a:avLst/>
            </a:prstGeom>
            <a:solidFill>
              <a:srgbClr val="0f9d58"/>
            </a:solidFill>
            <a:ln w="9525">
              <a:solidFill>
                <a:srgbClr val="0f9d58"/>
              </a:solidFill>
              <a:round/>
            </a:ln>
          </p:spPr>
          <p:style>
            <a:lnRef idx="0"/>
            <a:fillRef idx="0"/>
            <a:effectRef idx="0"/>
            <a:fontRef idx="minor"/>
          </p:style>
        </p:sp>
      </p:grpSp>
      <p:sp>
        <p:nvSpPr>
          <p:cNvPr id="37" name="Google Shape;47;p2"/>
          <p:cNvSpPr/>
          <p:nvPr/>
        </p:nvSpPr>
        <p:spPr>
          <a:xfrm>
            <a:off x="172080" y="1500480"/>
            <a:ext cx="360" cy="858996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sp>
        <p:nvSpPr>
          <p:cNvPr id="38" name="Google Shape;48;p2"/>
          <p:cNvSpPr/>
          <p:nvPr/>
        </p:nvSpPr>
        <p:spPr>
          <a:xfrm>
            <a:off x="7603560" y="1500480"/>
            <a:ext cx="360" cy="8589960"/>
          </a:xfrm>
          <a:custGeom>
            <a:avLst/>
            <a:gdLst/>
            <a:ahLst/>
            <a:rect l="l" t="t" r="r" b="b"/>
            <a:pathLst>
              <a:path w="21600" h="21600">
                <a:moveTo>
                  <a:pt x="0" y="0"/>
                </a:moveTo>
                <a:lnTo>
                  <a:pt x="21600" y="21600"/>
                </a:lnTo>
              </a:path>
            </a:pathLst>
          </a:custGeom>
          <a:noFill/>
          <a:ln w="9525">
            <a:solidFill>
              <a:srgbClr val="cccccc"/>
            </a:solidFill>
            <a:round/>
          </a:ln>
        </p:spPr>
        <p:style>
          <a:lnRef idx="0"/>
          <a:fillRef idx="0"/>
          <a:effectRef idx="0"/>
          <a:fontRef idx="minor"/>
        </p:style>
      </p:sp>
      <p:grpSp>
        <p:nvGrpSpPr>
          <p:cNvPr id="39" name="Google Shape;49;p2"/>
          <p:cNvGrpSpPr/>
          <p:nvPr/>
        </p:nvGrpSpPr>
        <p:grpSpPr>
          <a:xfrm>
            <a:off x="0" y="3413880"/>
            <a:ext cx="3530160" cy="745560"/>
            <a:chOff x="0" y="3413880"/>
            <a:chExt cx="3530160" cy="745560"/>
          </a:xfrm>
        </p:grpSpPr>
        <p:sp>
          <p:nvSpPr>
            <p:cNvPr id="40" name="Google Shape;50;p2"/>
            <p:cNvSpPr/>
            <p:nvPr/>
          </p:nvSpPr>
          <p:spPr>
            <a:xfrm rot="5400000">
              <a:off x="3098520" y="3727800"/>
              <a:ext cx="582840" cy="280440"/>
            </a:xfrm>
            <a:prstGeom prst="trapezoid">
              <a:avLst>
                <a:gd name="adj" fmla="val 102819"/>
              </a:avLst>
            </a:prstGeom>
            <a:solidFill>
              <a:srgbClr val="4f4f4f"/>
            </a:solidFill>
            <a:ln w="9525">
              <a:solidFill>
                <a:srgbClr val="575757"/>
              </a:solidFill>
              <a:round/>
            </a:ln>
          </p:spPr>
          <p:style>
            <a:lnRef idx="0"/>
            <a:fillRef idx="0"/>
            <a:effectRef idx="0"/>
            <a:fontRef idx="minor"/>
          </p:style>
        </p:sp>
        <p:sp>
          <p:nvSpPr>
            <p:cNvPr id="41" name="Google Shape;51;p2"/>
            <p:cNvSpPr/>
            <p:nvPr/>
          </p:nvSpPr>
          <p:spPr>
            <a:xfrm>
              <a:off x="0" y="3413880"/>
              <a:ext cx="3529080" cy="452160"/>
            </a:xfrm>
            <a:prstGeom prst="rect">
              <a:avLst/>
            </a:prstGeom>
            <a:solidFill>
              <a:srgbClr val="666666"/>
            </a:solidFill>
            <a:ln w="9525">
              <a:solidFill>
                <a:srgbClr val="575757"/>
              </a:solidFill>
              <a:round/>
            </a:ln>
          </p:spPr>
          <p:style>
            <a:lnRef idx="0"/>
            <a:fillRef idx="0"/>
            <a:effectRef idx="0"/>
            <a:fontRef idx="minor"/>
          </p:style>
        </p:sp>
      </p:grpSp>
      <p:grpSp>
        <p:nvGrpSpPr>
          <p:cNvPr id="42" name="Google Shape;52;p2"/>
          <p:cNvGrpSpPr/>
          <p:nvPr/>
        </p:nvGrpSpPr>
        <p:grpSpPr>
          <a:xfrm>
            <a:off x="3249000" y="2867040"/>
            <a:ext cx="4935960" cy="745920"/>
            <a:chOff x="3249000" y="2867040"/>
            <a:chExt cx="4935960" cy="745920"/>
          </a:xfrm>
        </p:grpSpPr>
        <p:sp>
          <p:nvSpPr>
            <p:cNvPr id="43" name="Google Shape;53;p2"/>
            <p:cNvSpPr/>
            <p:nvPr/>
          </p:nvSpPr>
          <p:spPr>
            <a:xfrm rot="5400000">
              <a:off x="7697160" y="3125160"/>
              <a:ext cx="582840" cy="392400"/>
            </a:xfrm>
            <a:prstGeom prst="trapezoid">
              <a:avLst>
                <a:gd name="adj" fmla="val 102819"/>
              </a:avLst>
            </a:prstGeom>
            <a:solidFill>
              <a:srgbClr val="4f4f4f"/>
            </a:solidFill>
            <a:ln w="9525">
              <a:solidFill>
                <a:srgbClr val="575757"/>
              </a:solidFill>
              <a:round/>
            </a:ln>
          </p:spPr>
          <p:style>
            <a:lnRef idx="0"/>
            <a:fillRef idx="0"/>
            <a:effectRef idx="0"/>
            <a:fontRef idx="minor"/>
          </p:style>
        </p:sp>
        <p:sp>
          <p:nvSpPr>
            <p:cNvPr id="44" name="Google Shape;54;p2"/>
            <p:cNvSpPr/>
            <p:nvPr/>
          </p:nvSpPr>
          <p:spPr>
            <a:xfrm>
              <a:off x="3249000" y="2867040"/>
              <a:ext cx="4934880" cy="452160"/>
            </a:xfrm>
            <a:prstGeom prst="rect">
              <a:avLst/>
            </a:prstGeom>
            <a:solidFill>
              <a:srgbClr val="666666"/>
            </a:solidFill>
            <a:ln w="9525">
              <a:solidFill>
                <a:srgbClr val="575757"/>
              </a:solidFill>
              <a:round/>
            </a:ln>
          </p:spPr>
          <p:style>
            <a:lnRef idx="0"/>
            <a:fillRef idx="0"/>
            <a:effectRef idx="0"/>
            <a:fontRef idx="minor"/>
          </p:style>
        </p:sp>
      </p:grpSp>
      <p:grpSp>
        <p:nvGrpSpPr>
          <p:cNvPr id="45" name="Google Shape;55;p2"/>
          <p:cNvGrpSpPr/>
          <p:nvPr/>
        </p:nvGrpSpPr>
        <p:grpSpPr>
          <a:xfrm>
            <a:off x="3249000" y="7166160"/>
            <a:ext cx="4935960" cy="745920"/>
            <a:chOff x="3249000" y="7166160"/>
            <a:chExt cx="4935960" cy="745920"/>
          </a:xfrm>
        </p:grpSpPr>
        <p:sp>
          <p:nvSpPr>
            <p:cNvPr id="46" name="Google Shape;56;p2"/>
            <p:cNvSpPr/>
            <p:nvPr/>
          </p:nvSpPr>
          <p:spPr>
            <a:xfrm rot="5400000">
              <a:off x="7697160" y="7424280"/>
              <a:ext cx="582840" cy="392400"/>
            </a:xfrm>
            <a:prstGeom prst="trapezoid">
              <a:avLst>
                <a:gd name="adj" fmla="val 102819"/>
              </a:avLst>
            </a:prstGeom>
            <a:solidFill>
              <a:srgbClr val="4f4f4f"/>
            </a:solidFill>
            <a:ln w="9525">
              <a:solidFill>
                <a:srgbClr val="575757"/>
              </a:solidFill>
              <a:round/>
            </a:ln>
          </p:spPr>
          <p:style>
            <a:lnRef idx="0"/>
            <a:fillRef idx="0"/>
            <a:effectRef idx="0"/>
            <a:fontRef idx="minor"/>
          </p:style>
        </p:sp>
        <p:sp>
          <p:nvSpPr>
            <p:cNvPr id="47" name="Google Shape;57;p2"/>
            <p:cNvSpPr/>
            <p:nvPr/>
          </p:nvSpPr>
          <p:spPr>
            <a:xfrm>
              <a:off x="3249000" y="7166160"/>
              <a:ext cx="4934880" cy="452160"/>
            </a:xfrm>
            <a:prstGeom prst="rect">
              <a:avLst/>
            </a:prstGeom>
            <a:solidFill>
              <a:srgbClr val="666666"/>
            </a:solidFill>
            <a:ln w="9525">
              <a:solidFill>
                <a:srgbClr val="575757"/>
              </a:solidFill>
              <a:round/>
            </a:ln>
          </p:spPr>
          <p:style>
            <a:lnRef idx="0"/>
            <a:fillRef idx="0"/>
            <a:effectRef idx="0"/>
            <a:fontRef idx="minor"/>
          </p:style>
        </p:sp>
      </p:grpSp>
      <p:sp>
        <p:nvSpPr>
          <p:cNvPr id="48" name="Google Shape;58;p2"/>
          <p:cNvSpPr/>
          <p:nvPr/>
        </p:nvSpPr>
        <p:spPr>
          <a:xfrm>
            <a:off x="188640" y="3410640"/>
            <a:ext cx="3073680" cy="46260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normAutofit fontScale="97000"/>
          </a:bodyPr>
          <a:p>
            <a:pPr algn="ctr">
              <a:lnSpc>
                <a:spcPct val="100000"/>
              </a:lnSpc>
              <a:buNone/>
              <a:tabLst>
                <a:tab algn="l" pos="0"/>
              </a:tabLst>
            </a:pPr>
            <a:r>
              <a:rPr b="0" lang="en" sz="1900" spc="-1" strike="noStrike">
                <a:solidFill>
                  <a:srgbClr val="eeeeee"/>
                </a:solidFill>
                <a:latin typeface="Google Sans SemiBold"/>
                <a:ea typeface="Google Sans SemiBold"/>
              </a:rPr>
              <a:t>Key Insights </a:t>
            </a:r>
            <a:endParaRPr b="0" lang="en-US" sz="1900" spc="-1" strike="noStrike">
              <a:latin typeface="Arial"/>
            </a:endParaRPr>
          </a:p>
        </p:txBody>
      </p:sp>
      <p:sp>
        <p:nvSpPr>
          <p:cNvPr id="49" name="Google Shape;59;p2"/>
          <p:cNvSpPr/>
          <p:nvPr/>
        </p:nvSpPr>
        <p:spPr>
          <a:xfrm>
            <a:off x="3263040" y="2852640"/>
            <a:ext cx="4333320" cy="44928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normAutofit fontScale="92000"/>
          </a:bodyPr>
          <a:p>
            <a:pPr algn="ctr">
              <a:lnSpc>
                <a:spcPct val="100000"/>
              </a:lnSpc>
              <a:buNone/>
              <a:tabLst>
                <a:tab algn="l" pos="0"/>
              </a:tabLst>
            </a:pPr>
            <a:r>
              <a:rPr b="0" lang="en" sz="1900" spc="-1" strike="noStrike">
                <a:solidFill>
                  <a:srgbClr val="eeeeee"/>
                </a:solidFill>
                <a:latin typeface="Google Sans SemiBold"/>
                <a:ea typeface="Google Sans SemiBold"/>
              </a:rPr>
              <a:t>Details </a:t>
            </a:r>
            <a:endParaRPr b="0" lang="en-US" sz="1900" spc="-1" strike="noStrike">
              <a:latin typeface="Arial"/>
            </a:endParaRPr>
          </a:p>
        </p:txBody>
      </p:sp>
      <p:sp>
        <p:nvSpPr>
          <p:cNvPr id="50" name="Google Shape;60;p2"/>
          <p:cNvSpPr/>
          <p:nvPr/>
        </p:nvSpPr>
        <p:spPr>
          <a:xfrm>
            <a:off x="3263040" y="7164000"/>
            <a:ext cx="4333320" cy="44928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normAutofit fontScale="92000"/>
          </a:bodyPr>
          <a:p>
            <a:pPr algn="ctr">
              <a:lnSpc>
                <a:spcPct val="100000"/>
              </a:lnSpc>
              <a:buNone/>
              <a:tabLst>
                <a:tab algn="l" pos="0"/>
              </a:tabLst>
            </a:pPr>
            <a:r>
              <a:rPr b="0" lang="en" sz="1900" spc="-1" strike="noStrike">
                <a:solidFill>
                  <a:srgbClr val="eeeeee"/>
                </a:solidFill>
                <a:latin typeface="Google Sans SemiBold"/>
                <a:ea typeface="Google Sans SemiBold"/>
              </a:rPr>
              <a:t>Next Steps </a:t>
            </a:r>
            <a:endParaRPr b="0" lang="en-US" sz="1900" spc="-1" strike="noStrike">
              <a:latin typeface="Arial"/>
            </a:endParaRPr>
          </a:p>
        </p:txBody>
      </p:sp>
      <p:sp>
        <p:nvSpPr>
          <p:cNvPr id="51" name="PlaceHolder 1"/>
          <p:cNvSpPr>
            <a:spLocks noGrp="1"/>
          </p:cNvSpPr>
          <p:nvPr>
            <p:ph type="title"/>
          </p:nvPr>
        </p:nvSpPr>
        <p:spPr>
          <a:xfrm>
            <a:off x="388440" y="401040"/>
            <a:ext cx="6994440" cy="16786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2" name="PlaceHolder 2"/>
          <p:cNvSpPr>
            <a:spLocks noGrp="1"/>
          </p:cNvSpPr>
          <p:nvPr>
            <p:ph type="body"/>
          </p:nvPr>
        </p:nvSpPr>
        <p:spPr>
          <a:xfrm>
            <a:off x="388440" y="2353320"/>
            <a:ext cx="6994800" cy="5833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Google Shape;186;p8"/>
          <p:cNvSpPr/>
          <p:nvPr/>
        </p:nvSpPr>
        <p:spPr>
          <a:xfrm>
            <a:off x="1239840" y="1310400"/>
            <a:ext cx="3656880" cy="284400"/>
          </a:xfrm>
          <a:prstGeom prst="rect">
            <a:avLst/>
          </a:prstGeom>
          <a:noFill/>
          <a:ln w="0">
            <a:noFill/>
          </a:ln>
        </p:spPr>
        <p:style>
          <a:lnRef idx="0"/>
          <a:fillRef idx="0"/>
          <a:effectRef idx="0"/>
          <a:fontRef idx="minor"/>
        </p:style>
        <p:txBody>
          <a:bodyPr lIns="90000" rIns="90000" tIns="285120" bIns="285120" anchor="t">
            <a:noAutofit/>
          </a:bodyPr>
          <a:p>
            <a:pPr>
              <a:lnSpc>
                <a:spcPct val="85000"/>
              </a:lnSpc>
              <a:buNone/>
              <a:tabLst>
                <a:tab algn="l" pos="0"/>
              </a:tabLst>
            </a:pPr>
            <a:r>
              <a:rPr b="0" lang="en" sz="1300" spc="-1" strike="noStrike">
                <a:solidFill>
                  <a:srgbClr val="000000"/>
                </a:solidFill>
                <a:latin typeface="Google Sans SemiBold"/>
                <a:ea typeface="Google Sans SemiBold"/>
              </a:rPr>
              <a:t>Project Overview</a:t>
            </a:r>
            <a:endParaRPr b="0" lang="en-US" sz="1300" spc="-1" strike="noStrike">
              <a:latin typeface="Arial"/>
            </a:endParaRPr>
          </a:p>
        </p:txBody>
      </p:sp>
      <p:sp>
        <p:nvSpPr>
          <p:cNvPr id="90" name="Google Shape;187;p8"/>
          <p:cNvSpPr/>
          <p:nvPr/>
        </p:nvSpPr>
        <p:spPr>
          <a:xfrm>
            <a:off x="211320" y="1756440"/>
            <a:ext cx="7308720" cy="6922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100" spc="-1" strike="noStrike">
                <a:solidFill>
                  <a:srgbClr val="000000"/>
                </a:solidFill>
                <a:latin typeface="Arial"/>
                <a:ea typeface="Arial"/>
              </a:rPr>
              <a:t>T</a:t>
            </a:r>
            <a:r>
              <a:rPr b="0" lang="en" sz="1050" spc="-1" strike="noStrike">
                <a:solidFill>
                  <a:srgbClr val="000000"/>
                </a:solidFill>
                <a:latin typeface="Google Sans"/>
                <a:ea typeface="Google Sans"/>
              </a:rPr>
              <a:t>he TikTok data team seeks to develop a machine learning model to assist in the classification of claims for user submissions. In this part of the project, the data team will conduct a hypothesis test to analyze the relationship between verified_status and video_view_count.</a:t>
            </a:r>
            <a:r>
              <a:rPr b="0" lang="en" sz="1200" spc="-1" strike="noStrike">
                <a:solidFill>
                  <a:srgbClr val="000000"/>
                </a:solidFill>
                <a:latin typeface="Google Sans"/>
                <a:ea typeface="Google Sans"/>
              </a:rPr>
              <a:t> </a:t>
            </a:r>
            <a:endParaRPr b="0" lang="en-US" sz="1200" spc="-1" strike="noStrike">
              <a:latin typeface="Arial"/>
            </a:endParaRPr>
          </a:p>
        </p:txBody>
      </p:sp>
      <p:sp>
        <p:nvSpPr>
          <p:cNvPr id="91" name="Google Shape;188;p8"/>
          <p:cNvSpPr/>
          <p:nvPr/>
        </p:nvSpPr>
        <p:spPr>
          <a:xfrm>
            <a:off x="36360" y="3925080"/>
            <a:ext cx="3212280" cy="5640840"/>
          </a:xfrm>
          <a:prstGeom prst="rect">
            <a:avLst/>
          </a:prstGeom>
          <a:noFill/>
          <a:ln w="0">
            <a:noFill/>
          </a:ln>
        </p:spPr>
        <p:style>
          <a:lnRef idx="0"/>
          <a:fillRef idx="0"/>
          <a:effectRef idx="0"/>
          <a:fontRef idx="minor"/>
        </p:style>
        <p:txBody>
          <a:bodyPr lIns="90000" rIns="90000" tIns="91440" bIns="91440" anchor="t">
            <a:spAutoFit/>
          </a:bodyPr>
          <a:p>
            <a:pPr marL="457200" indent="-317520">
              <a:lnSpc>
                <a:spcPct val="100000"/>
              </a:lnSpc>
              <a:spcBef>
                <a:spcPts val="1001"/>
              </a:spcBef>
              <a:buClr>
                <a:srgbClr val="000000"/>
              </a:buClr>
              <a:buFont typeface="Google Sans"/>
              <a:buChar char="●"/>
            </a:pPr>
            <a:r>
              <a:rPr b="0" lang="en" sz="1300" spc="-1" strike="noStrike">
                <a:solidFill>
                  <a:srgbClr val="000000"/>
                </a:solidFill>
                <a:latin typeface="Google Sans"/>
                <a:ea typeface="Google Sans"/>
              </a:rPr>
              <a:t>The analysis shows that there is a difference in number of views between TikTok videos posted by verified accounts and TikTok videos posted by unverified accounts. </a:t>
            </a:r>
            <a:endParaRPr b="0" lang="en-US" sz="1300" spc="-1" strike="noStrike">
              <a:latin typeface="Arial"/>
            </a:endParaRPr>
          </a:p>
          <a:p>
            <a:pPr marL="457200" indent="-317520">
              <a:lnSpc>
                <a:spcPct val="100000"/>
              </a:lnSpc>
              <a:spcBef>
                <a:spcPts val="1001"/>
              </a:spcBef>
              <a:buClr>
                <a:srgbClr val="000000"/>
              </a:buClr>
              <a:buFont typeface="Google Sans"/>
              <a:buChar char="●"/>
            </a:pPr>
            <a:r>
              <a:rPr b="0" lang="en" sz="1300" spc="-1" strike="noStrike">
                <a:solidFill>
                  <a:srgbClr val="000000"/>
                </a:solidFill>
                <a:latin typeface="Google Sans"/>
                <a:ea typeface="Google Sans"/>
              </a:rPr>
              <a:t>As a result, these findings suggest there might be fundamental behavioral differences between these two groups of accounts: verified and unverified. </a:t>
            </a:r>
            <a:endParaRPr b="0" lang="en-US" sz="1300" spc="-1" strike="noStrike">
              <a:latin typeface="Arial"/>
            </a:endParaRPr>
          </a:p>
          <a:p>
            <a:pPr marL="457200" indent="-317520">
              <a:lnSpc>
                <a:spcPct val="100000"/>
              </a:lnSpc>
              <a:spcBef>
                <a:spcPts val="1001"/>
              </a:spcBef>
              <a:buClr>
                <a:srgbClr val="000000"/>
              </a:buClr>
              <a:buFont typeface="Google Sans"/>
              <a:buChar char="●"/>
            </a:pPr>
            <a:r>
              <a:rPr b="0" lang="en" sz="1300" spc="-1" strike="noStrike">
                <a:solidFill>
                  <a:srgbClr val="000000"/>
                </a:solidFill>
                <a:latin typeface="Google Sans"/>
                <a:ea typeface="Google Sans"/>
              </a:rPr>
              <a:t>It would be interesting to investigate the root cause of this behavioral difference. For example, consider: </a:t>
            </a:r>
            <a:endParaRPr b="0" lang="en-US" sz="1300" spc="-1" strike="noStrike">
              <a:latin typeface="Arial"/>
            </a:endParaRPr>
          </a:p>
          <a:p>
            <a:pPr lvl="1" marL="914400" indent="-317520">
              <a:lnSpc>
                <a:spcPct val="100000"/>
              </a:lnSpc>
              <a:spcBef>
                <a:spcPts val="1001"/>
              </a:spcBef>
              <a:buClr>
                <a:srgbClr val="000000"/>
              </a:buClr>
              <a:buFont typeface="Google Sans"/>
              <a:buChar char="○"/>
            </a:pPr>
            <a:r>
              <a:rPr b="0" lang="en" sz="1300" spc="-1" strike="noStrike">
                <a:solidFill>
                  <a:srgbClr val="000000"/>
                </a:solidFill>
                <a:latin typeface="Google Sans"/>
                <a:ea typeface="Google Sans"/>
              </a:rPr>
              <a:t>Do unverified accounts tend to post more engaging videos? Is that engaging content a claim or opinion? </a:t>
            </a:r>
            <a:endParaRPr b="0" lang="en-US" sz="1300" spc="-1" strike="noStrike">
              <a:latin typeface="Arial"/>
            </a:endParaRPr>
          </a:p>
          <a:p>
            <a:pPr lvl="1" marL="914400" indent="-317520">
              <a:lnSpc>
                <a:spcPct val="100000"/>
              </a:lnSpc>
              <a:spcBef>
                <a:spcPts val="1001"/>
              </a:spcBef>
              <a:spcAft>
                <a:spcPts val="1001"/>
              </a:spcAft>
              <a:buClr>
                <a:srgbClr val="000000"/>
              </a:buClr>
              <a:buFont typeface="Google Sans"/>
              <a:buChar char="○"/>
            </a:pPr>
            <a:r>
              <a:rPr b="0" lang="en" sz="1300" spc="-1" strike="noStrike">
                <a:solidFill>
                  <a:srgbClr val="000000"/>
                </a:solidFill>
                <a:latin typeface="Google Sans"/>
                <a:ea typeface="Google Sans"/>
              </a:rPr>
              <a:t>Or, are unverified accounts associated with spam bots that help inflate view counts?</a:t>
            </a:r>
            <a:endParaRPr b="0" lang="en-US" sz="1300" spc="-1" strike="noStrike">
              <a:latin typeface="Arial"/>
            </a:endParaRPr>
          </a:p>
        </p:txBody>
      </p:sp>
      <p:sp>
        <p:nvSpPr>
          <p:cNvPr id="92" name="Google Shape;189;p8"/>
          <p:cNvSpPr/>
          <p:nvPr/>
        </p:nvSpPr>
        <p:spPr>
          <a:xfrm>
            <a:off x="3350880" y="7778880"/>
            <a:ext cx="4245480" cy="222768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400" spc="-1" strike="noStrike">
                <a:solidFill>
                  <a:srgbClr val="000000"/>
                </a:solidFill>
                <a:latin typeface="Google Sans"/>
                <a:ea typeface="Google Sans"/>
              </a:rPr>
              <a:t>The team suggests moving forward and building a </a:t>
            </a:r>
            <a:r>
              <a:rPr b="1" lang="en" sz="1400" spc="-1" strike="noStrike">
                <a:solidFill>
                  <a:srgbClr val="000000"/>
                </a:solidFill>
                <a:latin typeface="Google Sans"/>
                <a:ea typeface="Google Sans"/>
              </a:rPr>
              <a:t>regression model</a:t>
            </a:r>
            <a:r>
              <a:rPr b="0" lang="en" sz="1400" spc="-1" strike="noStrike">
                <a:solidFill>
                  <a:srgbClr val="000000"/>
                </a:solidFill>
                <a:latin typeface="Google Sans"/>
                <a:ea typeface="Google Sans"/>
              </a:rPr>
              <a:t> on verified status. </a:t>
            </a:r>
            <a:endParaRPr b="0" lang="en-US" sz="1400" spc="-1" strike="noStrike">
              <a:latin typeface="Arial"/>
            </a:endParaRPr>
          </a:p>
          <a:p>
            <a:pPr>
              <a:lnSpc>
                <a:spcPct val="100000"/>
              </a:lnSpc>
              <a:spcBef>
                <a:spcPts val="1001"/>
              </a:spcBef>
              <a:spcAft>
                <a:spcPts val="1001"/>
              </a:spcAft>
              <a:buNone/>
              <a:tabLst>
                <a:tab algn="l" pos="0"/>
              </a:tabLst>
            </a:pPr>
            <a:r>
              <a:rPr b="0" lang="en" sz="1400" spc="-1" strike="noStrike">
                <a:solidFill>
                  <a:srgbClr val="000000"/>
                </a:solidFill>
                <a:latin typeface="Google Sans"/>
                <a:ea typeface="Google Sans"/>
              </a:rPr>
              <a:t>A regression model for verified_status can help analyze user behavior in this group of verified users. Then, this context can be used to consider results from a claim classification model that will be created afterwards. </a:t>
            </a:r>
            <a:endParaRPr b="0" lang="en-US" sz="1400" spc="-1" strike="noStrike">
              <a:latin typeface="Arial"/>
            </a:endParaRPr>
          </a:p>
        </p:txBody>
      </p:sp>
      <p:sp>
        <p:nvSpPr>
          <p:cNvPr id="93" name="Google Shape;190;p8"/>
          <p:cNvSpPr/>
          <p:nvPr/>
        </p:nvSpPr>
        <p:spPr>
          <a:xfrm>
            <a:off x="159840" y="441000"/>
            <a:ext cx="7458120" cy="425880"/>
          </a:xfrm>
          <a:prstGeom prst="rect">
            <a:avLst/>
          </a:prstGeom>
          <a:no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91440" bIns="91440" anchor="t">
            <a:spAutoFit/>
          </a:bodyPr>
          <a:p>
            <a:pPr algn="ctr">
              <a:lnSpc>
                <a:spcPct val="100000"/>
              </a:lnSpc>
              <a:buNone/>
              <a:tabLst>
                <a:tab algn="l" pos="0"/>
              </a:tabLst>
            </a:pPr>
            <a:r>
              <a:rPr b="1" lang="en" sz="1600" spc="-1" strike="noStrike">
                <a:solidFill>
                  <a:srgbClr val="000000"/>
                </a:solidFill>
                <a:latin typeface="Google Sans"/>
                <a:ea typeface="Google Sans"/>
              </a:rPr>
              <a:t>Executive Summary: Statistical Testing Results</a:t>
            </a:r>
            <a:endParaRPr b="0" lang="en-US" sz="1600" spc="-1" strike="noStrike">
              <a:latin typeface="Arial"/>
            </a:endParaRPr>
          </a:p>
        </p:txBody>
      </p:sp>
      <p:sp>
        <p:nvSpPr>
          <p:cNvPr id="94" name="Google Shape;191;p8"/>
          <p:cNvSpPr/>
          <p:nvPr/>
        </p:nvSpPr>
        <p:spPr>
          <a:xfrm>
            <a:off x="1763280" y="750600"/>
            <a:ext cx="4245480" cy="392400"/>
          </a:xfrm>
          <a:prstGeom prst="rect">
            <a:avLst/>
          </a:prstGeom>
          <a:noFill/>
          <a:ln w="0">
            <a:noFill/>
          </a:ln>
        </p:spPr>
        <p:style>
          <a:lnRef idx="0"/>
          <a:fillRef idx="0"/>
          <a:effectRef idx="0"/>
          <a:fontRef idx="minor"/>
        </p:style>
        <p:txBody>
          <a:bodyPr lIns="90000" rIns="90000" tIns="91440" bIns="91440" anchor="t">
            <a:spAutoFit/>
          </a:bodyPr>
          <a:p>
            <a:pPr algn="ctr">
              <a:lnSpc>
                <a:spcPct val="115000"/>
              </a:lnSpc>
              <a:spcAft>
                <a:spcPts val="1199"/>
              </a:spcAft>
              <a:buNone/>
              <a:tabLst>
                <a:tab algn="l" pos="0"/>
              </a:tabLst>
            </a:pPr>
            <a:r>
              <a:rPr b="0" lang="en" sz="1200" spc="-1" strike="noStrike">
                <a:solidFill>
                  <a:srgbClr val="000000"/>
                </a:solidFill>
                <a:latin typeface="PT Sans Narrow"/>
                <a:ea typeface="PT Sans Narrow"/>
              </a:rPr>
              <a:t>TikTok Claims Classification Project</a:t>
            </a:r>
            <a:endParaRPr b="0" lang="en-US" sz="1200" spc="-1" strike="noStrike">
              <a:latin typeface="Arial"/>
            </a:endParaRPr>
          </a:p>
        </p:txBody>
      </p:sp>
      <p:pic>
        <p:nvPicPr>
          <p:cNvPr id="95" name="Google Shape;192;p8" descr=""/>
          <p:cNvPicPr/>
          <p:nvPr/>
        </p:nvPicPr>
        <p:blipFill>
          <a:blip r:embed="rId1"/>
          <a:stretch/>
        </p:blipFill>
        <p:spPr>
          <a:xfrm>
            <a:off x="3886200" y="5037120"/>
            <a:ext cx="3202560" cy="906480"/>
          </a:xfrm>
          <a:prstGeom prst="rect">
            <a:avLst/>
          </a:prstGeom>
          <a:ln w="0">
            <a:noFill/>
          </a:ln>
        </p:spPr>
      </p:pic>
      <p:sp>
        <p:nvSpPr>
          <p:cNvPr id="96" name="Google Shape;193;p8"/>
          <p:cNvSpPr/>
          <p:nvPr/>
        </p:nvSpPr>
        <p:spPr>
          <a:xfrm>
            <a:off x="3487320" y="3558240"/>
            <a:ext cx="4194720" cy="351720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lang="en" sz="1100" spc="-1" strike="noStrike">
                <a:solidFill>
                  <a:srgbClr val="000000"/>
                </a:solidFill>
                <a:latin typeface="Google Sans"/>
                <a:ea typeface="Google Sans"/>
              </a:rPr>
              <a:t>The TikTok data team considered the relationship between verified_status and video_view_count. </a:t>
            </a:r>
            <a:endParaRPr b="0" lang="en-US" sz="1100" spc="-1" strike="noStrike">
              <a:latin typeface="Arial"/>
            </a:endParaRPr>
          </a:p>
          <a:p>
            <a:pPr>
              <a:lnSpc>
                <a:spcPct val="100000"/>
              </a:lnSpc>
              <a:spcBef>
                <a:spcPts val="1001"/>
              </a:spcBef>
              <a:buNone/>
              <a:tabLst>
                <a:tab algn="l" pos="0"/>
              </a:tabLst>
            </a:pPr>
            <a:r>
              <a:rPr b="0" lang="en" sz="1100" spc="-1" strike="noStrike">
                <a:solidFill>
                  <a:srgbClr val="000000"/>
                </a:solidFill>
                <a:latin typeface="Google Sans"/>
                <a:ea typeface="Google Sans"/>
              </a:rPr>
              <a:t>One approach conducted was to examine the mean values of video_view_count for each group of verified_status in the sample data. The findings showed that most accounts were unverified. 265,663 accounts were not verified and 91,439 accounts were verified. </a:t>
            </a:r>
            <a:endParaRPr b="0" lang="en-US" sz="1100" spc="-1" strike="noStrike">
              <a:latin typeface="Arial"/>
            </a:endParaRPr>
          </a:p>
          <a:p>
            <a:pPr>
              <a:lnSpc>
                <a:spcPct val="100000"/>
              </a:lnSpc>
              <a:spcBef>
                <a:spcPts val="1001"/>
              </a:spcBef>
              <a:buNone/>
              <a:tabLst>
                <a:tab algn="l" pos="0"/>
              </a:tabLst>
            </a:pPr>
            <a:endParaRPr b="0" lang="en-US" sz="1300" spc="-1" strike="noStrike">
              <a:latin typeface="Arial"/>
            </a:endParaRPr>
          </a:p>
          <a:p>
            <a:pPr>
              <a:lnSpc>
                <a:spcPct val="100000"/>
              </a:lnSpc>
              <a:spcBef>
                <a:spcPts val="1001"/>
              </a:spcBef>
              <a:buNone/>
              <a:tabLst>
                <a:tab algn="l" pos="0"/>
              </a:tabLst>
            </a:pPr>
            <a:endParaRPr b="0" lang="en-US" sz="1300" spc="-1" strike="noStrike">
              <a:latin typeface="Arial"/>
            </a:endParaRPr>
          </a:p>
          <a:p>
            <a:pPr>
              <a:lnSpc>
                <a:spcPct val="100000"/>
              </a:lnSpc>
              <a:spcBef>
                <a:spcPts val="1001"/>
              </a:spcBef>
              <a:spcAft>
                <a:spcPts val="1001"/>
              </a:spcAft>
              <a:buNone/>
              <a:tabLst>
                <a:tab algn="l" pos="0"/>
              </a:tabLst>
            </a:pPr>
            <a:endParaRPr b="0" lang="en-US" sz="1100" spc="-1" strike="noStrike">
              <a:latin typeface="Arial"/>
            </a:endParaRPr>
          </a:p>
          <a:p>
            <a:pPr>
              <a:lnSpc>
                <a:spcPct val="100000"/>
              </a:lnSpc>
              <a:spcBef>
                <a:spcPts val="1001"/>
              </a:spcBef>
              <a:spcAft>
                <a:spcPts val="1001"/>
              </a:spcAft>
              <a:buNone/>
              <a:tabLst>
                <a:tab algn="l" pos="0"/>
              </a:tabLst>
            </a:pPr>
            <a:r>
              <a:rPr b="0" lang="en" sz="1100" spc="-1" strike="noStrike">
                <a:solidFill>
                  <a:srgbClr val="000000"/>
                </a:solidFill>
                <a:latin typeface="Google Sans"/>
                <a:ea typeface="Google Sans"/>
              </a:rPr>
              <a:t>The second approach was a two-sample hypothesis test. Aligned with preliminary findings from the mean values, this statistical analysis shows that any observed difference in the sample data is due to an actual difference in the corresponding population means.</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2023-08-21T17:34:40Z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