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772400" cy="100584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388440" y="2353320"/>
            <a:ext cx="699480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388440" y="5400360"/>
            <a:ext cx="699480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5"/>
          <p:cNvSpPr>
            <a:spLocks noGrp="1"/>
          </p:cNvSpPr>
          <p:nvPr>
            <p:ph/>
          </p:nvPr>
        </p:nvSpPr>
        <p:spPr>
          <a:xfrm>
            <a:off x="397260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3884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27536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51188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5"/>
          <p:cNvSpPr>
            <a:spLocks noGrp="1"/>
          </p:cNvSpPr>
          <p:nvPr>
            <p:ph/>
          </p:nvPr>
        </p:nvSpPr>
        <p:spPr>
          <a:xfrm>
            <a:off x="3884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6"/>
          <p:cNvSpPr>
            <a:spLocks noGrp="1"/>
          </p:cNvSpPr>
          <p:nvPr>
            <p:ph/>
          </p:nvPr>
        </p:nvSpPr>
        <p:spPr>
          <a:xfrm>
            <a:off x="27536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7"/>
          <p:cNvSpPr>
            <a:spLocks noGrp="1"/>
          </p:cNvSpPr>
          <p:nvPr>
            <p:ph/>
          </p:nvPr>
        </p:nvSpPr>
        <p:spPr>
          <a:xfrm>
            <a:off x="51188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type="subTitle"/>
          </p:nvPr>
        </p:nvSpPr>
        <p:spPr>
          <a:xfrm>
            <a:off x="388440" y="2353320"/>
            <a:ext cx="6994800" cy="5833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388440" y="2353320"/>
            <a:ext cx="6994800" cy="5833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388440" y="401040"/>
            <a:ext cx="6994800" cy="7784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397260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4"/>
          <p:cNvSpPr>
            <a:spLocks noGrp="1"/>
          </p:cNvSpPr>
          <p:nvPr>
            <p:ph/>
          </p:nvPr>
        </p:nvSpPr>
        <p:spPr>
          <a:xfrm>
            <a:off x="388440" y="5400360"/>
            <a:ext cx="699480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9;p1"/>
          <p:cNvSpPr/>
          <p:nvPr/>
        </p:nvSpPr>
        <p:spPr>
          <a:xfrm>
            <a:off x="3247200" y="1195200"/>
            <a:ext cx="4497480" cy="399600"/>
          </a:xfrm>
          <a:prstGeom prst="rect">
            <a:avLst/>
          </a:prstGeom>
          <a:noFill/>
          <a:ln w="0">
            <a:noFill/>
          </a:ln>
        </p:spPr>
        <p:style>
          <a:lnRef idx="0"/>
          <a:fillRef idx="0"/>
          <a:effectRef idx="0"/>
          <a:fontRef idx="minor"/>
        </p:style>
      </p:sp>
      <p:sp>
        <p:nvSpPr>
          <p:cNvPr id="1" name="Google Shape;39;p3"/>
          <p:cNvSpPr/>
          <p:nvPr/>
        </p:nvSpPr>
        <p:spPr>
          <a:xfrm>
            <a:off x="3033360" y="937800"/>
            <a:ext cx="15120" cy="668664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sp>
        <p:nvSpPr>
          <p:cNvPr id="2" name="Google Shape;41;p3"/>
          <p:cNvSpPr/>
          <p:nvPr/>
        </p:nvSpPr>
        <p:spPr>
          <a:xfrm>
            <a:off x="172080" y="7617600"/>
            <a:ext cx="7599240" cy="2263320"/>
          </a:xfrm>
          <a:prstGeom prst="rect">
            <a:avLst/>
          </a:prstGeom>
          <a:noFill/>
          <a:ln w="38100">
            <a:solidFill>
              <a:srgbClr val="db4437"/>
            </a:solidFill>
            <a:round/>
          </a:ln>
        </p:spPr>
        <p:style>
          <a:lnRef idx="0"/>
          <a:fillRef idx="0"/>
          <a:effectRef idx="0"/>
          <a:fontRef idx="minor"/>
        </p:style>
      </p:sp>
      <p:grpSp>
        <p:nvGrpSpPr>
          <p:cNvPr id="3" name="Google Shape;42;p3"/>
          <p:cNvGrpSpPr/>
          <p:nvPr/>
        </p:nvGrpSpPr>
        <p:grpSpPr>
          <a:xfrm>
            <a:off x="1126080" y="673920"/>
            <a:ext cx="5709600" cy="460080"/>
            <a:chOff x="1126080" y="673920"/>
            <a:chExt cx="5709600" cy="460080"/>
          </a:xfrm>
        </p:grpSpPr>
        <p:sp>
          <p:nvSpPr>
            <p:cNvPr id="4" name="Google Shape;43;p3"/>
            <p:cNvSpPr/>
            <p:nvPr/>
          </p:nvSpPr>
          <p:spPr>
            <a:xfrm rot="16200000">
              <a:off x="907560" y="892080"/>
              <a:ext cx="460080" cy="23400"/>
            </a:xfrm>
            <a:prstGeom prst="rect">
              <a:avLst/>
            </a:prstGeom>
            <a:solidFill>
              <a:srgbClr val="4285f4"/>
            </a:solidFill>
            <a:ln w="9525">
              <a:solidFill>
                <a:srgbClr val="4285f4"/>
              </a:solidFill>
              <a:round/>
            </a:ln>
          </p:spPr>
          <p:style>
            <a:lnRef idx="0"/>
            <a:fillRef idx="0"/>
            <a:effectRef idx="0"/>
            <a:fontRef idx="minor"/>
          </p:style>
        </p:sp>
        <p:sp>
          <p:nvSpPr>
            <p:cNvPr id="5" name="Google Shape;44;p3"/>
            <p:cNvSpPr/>
            <p:nvPr/>
          </p:nvSpPr>
          <p:spPr>
            <a:xfrm rot="16200000">
              <a:off x="2802960" y="892080"/>
              <a:ext cx="460080" cy="23400"/>
            </a:xfrm>
            <a:prstGeom prst="rect">
              <a:avLst/>
            </a:prstGeom>
            <a:solidFill>
              <a:srgbClr val="db4437"/>
            </a:solidFill>
            <a:ln w="9525">
              <a:solidFill>
                <a:srgbClr val="db4437"/>
              </a:solidFill>
              <a:round/>
            </a:ln>
          </p:spPr>
          <p:style>
            <a:lnRef idx="0"/>
            <a:fillRef idx="0"/>
            <a:effectRef idx="0"/>
            <a:fontRef idx="minor"/>
          </p:style>
        </p:sp>
        <p:sp>
          <p:nvSpPr>
            <p:cNvPr id="6" name="Google Shape;45;p3"/>
            <p:cNvSpPr/>
            <p:nvPr/>
          </p:nvSpPr>
          <p:spPr>
            <a:xfrm rot="16200000">
              <a:off x="4698360" y="892080"/>
              <a:ext cx="460080" cy="23400"/>
            </a:xfrm>
            <a:prstGeom prst="rect">
              <a:avLst/>
            </a:prstGeom>
            <a:solidFill>
              <a:srgbClr val="f4b400"/>
            </a:solidFill>
            <a:ln w="9525">
              <a:solidFill>
                <a:srgbClr val="f4b400"/>
              </a:solidFill>
              <a:round/>
            </a:ln>
          </p:spPr>
          <p:style>
            <a:lnRef idx="0"/>
            <a:fillRef idx="0"/>
            <a:effectRef idx="0"/>
            <a:fontRef idx="minor"/>
          </p:style>
        </p:sp>
        <p:sp>
          <p:nvSpPr>
            <p:cNvPr id="7" name="Google Shape;46;p3"/>
            <p:cNvSpPr/>
            <p:nvPr/>
          </p:nvSpPr>
          <p:spPr>
            <a:xfrm rot="16200000">
              <a:off x="6593760" y="892080"/>
              <a:ext cx="460080" cy="23400"/>
            </a:xfrm>
            <a:prstGeom prst="rect">
              <a:avLst/>
            </a:prstGeom>
            <a:solidFill>
              <a:srgbClr val="0f9d58"/>
            </a:solidFill>
            <a:ln w="9525">
              <a:solidFill>
                <a:srgbClr val="0f9d58"/>
              </a:solidFill>
              <a:round/>
            </a:ln>
          </p:spPr>
          <p:style>
            <a:lnRef idx="0"/>
            <a:fillRef idx="0"/>
            <a:effectRef idx="0"/>
            <a:fontRef idx="minor"/>
          </p:style>
        </p:sp>
      </p:grpSp>
      <p:grpSp>
        <p:nvGrpSpPr>
          <p:cNvPr id="8" name="Google Shape;47;p3"/>
          <p:cNvGrpSpPr/>
          <p:nvPr/>
        </p:nvGrpSpPr>
        <p:grpSpPr>
          <a:xfrm>
            <a:off x="1126080" y="704880"/>
            <a:ext cx="5709600" cy="460080"/>
            <a:chOff x="1126080" y="704880"/>
            <a:chExt cx="5709600" cy="460080"/>
          </a:xfrm>
        </p:grpSpPr>
        <p:sp>
          <p:nvSpPr>
            <p:cNvPr id="9" name="Google Shape;48;p3"/>
            <p:cNvSpPr/>
            <p:nvPr/>
          </p:nvSpPr>
          <p:spPr>
            <a:xfrm rot="16200000">
              <a:off x="907560" y="923040"/>
              <a:ext cx="460080" cy="23400"/>
            </a:xfrm>
            <a:prstGeom prst="rect">
              <a:avLst/>
            </a:prstGeom>
            <a:solidFill>
              <a:srgbClr val="4285f4"/>
            </a:solidFill>
            <a:ln w="9525">
              <a:solidFill>
                <a:srgbClr val="4285f4"/>
              </a:solidFill>
              <a:round/>
            </a:ln>
          </p:spPr>
          <p:style>
            <a:lnRef idx="0"/>
            <a:fillRef idx="0"/>
            <a:effectRef idx="0"/>
            <a:fontRef idx="minor"/>
          </p:style>
        </p:sp>
        <p:sp>
          <p:nvSpPr>
            <p:cNvPr id="10" name="Google Shape;40;p3"/>
            <p:cNvSpPr/>
            <p:nvPr/>
          </p:nvSpPr>
          <p:spPr>
            <a:xfrm rot="16200000">
              <a:off x="2802960" y="923040"/>
              <a:ext cx="460080" cy="23400"/>
            </a:xfrm>
            <a:prstGeom prst="rect">
              <a:avLst/>
            </a:prstGeom>
            <a:solidFill>
              <a:srgbClr val="db4437"/>
            </a:solidFill>
            <a:ln w="9525">
              <a:solidFill>
                <a:srgbClr val="db4437"/>
              </a:solidFill>
              <a:round/>
            </a:ln>
          </p:spPr>
          <p:style>
            <a:lnRef idx="0"/>
            <a:fillRef idx="0"/>
            <a:effectRef idx="0"/>
            <a:fontRef idx="minor"/>
          </p:style>
        </p:sp>
        <p:sp>
          <p:nvSpPr>
            <p:cNvPr id="11" name="Google Shape;49;p3"/>
            <p:cNvSpPr/>
            <p:nvPr/>
          </p:nvSpPr>
          <p:spPr>
            <a:xfrm rot="16200000">
              <a:off x="4698360" y="923040"/>
              <a:ext cx="460080" cy="23400"/>
            </a:xfrm>
            <a:prstGeom prst="rect">
              <a:avLst/>
            </a:prstGeom>
            <a:solidFill>
              <a:srgbClr val="f4b400"/>
            </a:solidFill>
            <a:ln w="9525">
              <a:solidFill>
                <a:srgbClr val="f4b400"/>
              </a:solidFill>
              <a:round/>
            </a:ln>
          </p:spPr>
          <p:style>
            <a:lnRef idx="0"/>
            <a:fillRef idx="0"/>
            <a:effectRef idx="0"/>
            <a:fontRef idx="minor"/>
          </p:style>
        </p:sp>
        <p:sp>
          <p:nvSpPr>
            <p:cNvPr id="12" name="Google Shape;50;p3"/>
            <p:cNvSpPr/>
            <p:nvPr/>
          </p:nvSpPr>
          <p:spPr>
            <a:xfrm rot="16200000">
              <a:off x="6593760" y="923040"/>
              <a:ext cx="460080" cy="23400"/>
            </a:xfrm>
            <a:prstGeom prst="rect">
              <a:avLst/>
            </a:prstGeom>
            <a:solidFill>
              <a:srgbClr val="0f9d58"/>
            </a:solidFill>
            <a:ln w="9525">
              <a:solidFill>
                <a:srgbClr val="0f9d58"/>
              </a:solidFill>
              <a:round/>
            </a:ln>
          </p:spPr>
          <p:style>
            <a:lnRef idx="0"/>
            <a:fillRef idx="0"/>
            <a:effectRef idx="0"/>
            <a:fontRef idx="minor"/>
          </p:style>
        </p:sp>
      </p:grpSp>
      <p:sp>
        <p:nvSpPr>
          <p:cNvPr id="13" name="Google Shape;51;p3"/>
          <p:cNvSpPr/>
          <p:nvPr/>
        </p:nvSpPr>
        <p:spPr>
          <a:xfrm rot="249000">
            <a:off x="7469280" y="-16200"/>
            <a:ext cx="1790640" cy="10539720"/>
          </a:xfrm>
          <a:prstGeom prst="rtTriangle">
            <a:avLst/>
          </a:prstGeom>
          <a:solidFill>
            <a:srgbClr val="575757"/>
          </a:solidFill>
          <a:ln w="0">
            <a:noFill/>
          </a:ln>
        </p:spPr>
        <p:style>
          <a:lnRef idx="0"/>
          <a:fillRef idx="0"/>
          <a:effectRef idx="0"/>
          <a:fontRef idx="minor"/>
        </p:style>
      </p:sp>
      <p:sp>
        <p:nvSpPr>
          <p:cNvPr id="14" name="Google Shape;52;p3"/>
          <p:cNvSpPr/>
          <p:nvPr/>
        </p:nvSpPr>
        <p:spPr>
          <a:xfrm>
            <a:off x="290520" y="934560"/>
            <a:ext cx="225828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500" spc="-1" strike="noStrike">
                <a:solidFill>
                  <a:srgbClr val="000000"/>
                </a:solidFill>
                <a:latin typeface="Work Sans"/>
                <a:ea typeface="Work Sans"/>
              </a:rPr>
              <a:t>ISSUE / PROBLEM</a:t>
            </a:r>
            <a:endParaRPr b="0" lang="en-US" sz="1500" spc="-1" strike="noStrike">
              <a:latin typeface="Arial"/>
            </a:endParaRPr>
          </a:p>
        </p:txBody>
      </p:sp>
      <p:grpSp>
        <p:nvGrpSpPr>
          <p:cNvPr id="15" name="Google Shape;53;p3"/>
          <p:cNvGrpSpPr/>
          <p:nvPr/>
        </p:nvGrpSpPr>
        <p:grpSpPr>
          <a:xfrm>
            <a:off x="172080" y="1040760"/>
            <a:ext cx="137160" cy="186480"/>
            <a:chOff x="172080" y="1040760"/>
            <a:chExt cx="137160" cy="186480"/>
          </a:xfrm>
        </p:grpSpPr>
        <p:sp>
          <p:nvSpPr>
            <p:cNvPr id="16" name="Google Shape;54;p3"/>
            <p:cNvSpPr/>
            <p:nvPr/>
          </p:nvSpPr>
          <p:spPr>
            <a:xfrm>
              <a:off x="191520" y="1040760"/>
              <a:ext cx="117720" cy="186480"/>
            </a:xfrm>
            <a:prstGeom prst="chevron">
              <a:avLst>
                <a:gd name="adj" fmla="val 50000"/>
              </a:avLst>
            </a:prstGeom>
            <a:solidFill>
              <a:srgbClr val="4069dd"/>
            </a:solidFill>
            <a:ln w="9525">
              <a:solidFill>
                <a:srgbClr val="000000"/>
              </a:solidFill>
              <a:round/>
            </a:ln>
          </p:spPr>
          <p:style>
            <a:lnRef idx="0"/>
            <a:fillRef idx="0"/>
            <a:effectRef idx="0"/>
            <a:fontRef idx="minor"/>
          </p:style>
        </p:sp>
        <p:sp>
          <p:nvSpPr>
            <p:cNvPr id="17" name="Google Shape;55;p3"/>
            <p:cNvSpPr/>
            <p:nvPr/>
          </p:nvSpPr>
          <p:spPr>
            <a:xfrm>
              <a:off x="172080" y="1060200"/>
              <a:ext cx="117720" cy="146160"/>
            </a:xfrm>
            <a:prstGeom prst="chevron">
              <a:avLst>
                <a:gd name="adj" fmla="val 50000"/>
              </a:avLst>
            </a:prstGeom>
            <a:solidFill>
              <a:srgbClr val="4069dd"/>
            </a:solidFill>
            <a:ln w="9525">
              <a:solidFill>
                <a:srgbClr val="4069dd"/>
              </a:solidFill>
              <a:round/>
            </a:ln>
          </p:spPr>
          <p:style>
            <a:lnRef idx="0"/>
            <a:fillRef idx="0"/>
            <a:effectRef idx="0"/>
            <a:fontRef idx="minor"/>
          </p:style>
        </p:sp>
      </p:grpSp>
      <p:sp>
        <p:nvSpPr>
          <p:cNvPr id="18" name="Google Shape;56;p3"/>
          <p:cNvSpPr/>
          <p:nvPr/>
        </p:nvSpPr>
        <p:spPr>
          <a:xfrm>
            <a:off x="308880" y="2801520"/>
            <a:ext cx="225828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500" spc="-1" strike="noStrike">
                <a:solidFill>
                  <a:srgbClr val="000000"/>
                </a:solidFill>
                <a:latin typeface="Work Sans"/>
                <a:ea typeface="Work Sans"/>
              </a:rPr>
              <a:t>RESPONSE </a:t>
            </a:r>
            <a:endParaRPr b="0" lang="en-US" sz="1500" spc="-1" strike="noStrike">
              <a:latin typeface="Arial"/>
            </a:endParaRPr>
          </a:p>
        </p:txBody>
      </p:sp>
      <p:grpSp>
        <p:nvGrpSpPr>
          <p:cNvPr id="19" name="Google Shape;57;p3"/>
          <p:cNvGrpSpPr/>
          <p:nvPr/>
        </p:nvGrpSpPr>
        <p:grpSpPr>
          <a:xfrm>
            <a:off x="190440" y="2907720"/>
            <a:ext cx="137160" cy="186480"/>
            <a:chOff x="190440" y="2907720"/>
            <a:chExt cx="137160" cy="186480"/>
          </a:xfrm>
        </p:grpSpPr>
        <p:sp>
          <p:nvSpPr>
            <p:cNvPr id="20" name="Google Shape;58;p3"/>
            <p:cNvSpPr/>
            <p:nvPr/>
          </p:nvSpPr>
          <p:spPr>
            <a:xfrm>
              <a:off x="209880" y="2907720"/>
              <a:ext cx="117720" cy="186480"/>
            </a:xfrm>
            <a:prstGeom prst="chevron">
              <a:avLst>
                <a:gd name="adj" fmla="val 50000"/>
              </a:avLst>
            </a:prstGeom>
            <a:solidFill>
              <a:srgbClr val="db4437"/>
            </a:solidFill>
            <a:ln w="9525">
              <a:solidFill>
                <a:srgbClr val="000000"/>
              </a:solidFill>
              <a:round/>
            </a:ln>
          </p:spPr>
          <p:style>
            <a:lnRef idx="0"/>
            <a:fillRef idx="0"/>
            <a:effectRef idx="0"/>
            <a:fontRef idx="minor"/>
          </p:style>
        </p:sp>
        <p:sp>
          <p:nvSpPr>
            <p:cNvPr id="21" name="Google Shape;59;p3"/>
            <p:cNvSpPr/>
            <p:nvPr/>
          </p:nvSpPr>
          <p:spPr>
            <a:xfrm>
              <a:off x="190440" y="2927160"/>
              <a:ext cx="117720" cy="146160"/>
            </a:xfrm>
            <a:prstGeom prst="chevron">
              <a:avLst>
                <a:gd name="adj" fmla="val 50000"/>
              </a:avLst>
            </a:prstGeom>
            <a:solidFill>
              <a:srgbClr val="db4437"/>
            </a:solidFill>
            <a:ln w="9525">
              <a:solidFill>
                <a:srgbClr val="db4437"/>
              </a:solidFill>
              <a:round/>
            </a:ln>
          </p:spPr>
          <p:style>
            <a:lnRef idx="0"/>
            <a:fillRef idx="0"/>
            <a:effectRef idx="0"/>
            <a:fontRef idx="minor"/>
          </p:style>
        </p:sp>
      </p:grpSp>
      <p:sp>
        <p:nvSpPr>
          <p:cNvPr id="22" name="Google Shape;60;p3"/>
          <p:cNvSpPr/>
          <p:nvPr/>
        </p:nvSpPr>
        <p:spPr>
          <a:xfrm>
            <a:off x="290520" y="5400000"/>
            <a:ext cx="225828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500" spc="-1" strike="noStrike">
                <a:solidFill>
                  <a:srgbClr val="000000"/>
                </a:solidFill>
                <a:latin typeface="Work Sans"/>
                <a:ea typeface="Work Sans"/>
              </a:rPr>
              <a:t>IMPACT  </a:t>
            </a:r>
            <a:endParaRPr b="0" lang="en-US" sz="1500" spc="-1" strike="noStrike">
              <a:latin typeface="Arial"/>
            </a:endParaRPr>
          </a:p>
        </p:txBody>
      </p:sp>
      <p:grpSp>
        <p:nvGrpSpPr>
          <p:cNvPr id="23" name="Google Shape;61;p3"/>
          <p:cNvGrpSpPr/>
          <p:nvPr/>
        </p:nvGrpSpPr>
        <p:grpSpPr>
          <a:xfrm>
            <a:off x="172080" y="5506200"/>
            <a:ext cx="137160" cy="186480"/>
            <a:chOff x="172080" y="5506200"/>
            <a:chExt cx="137160" cy="186480"/>
          </a:xfrm>
        </p:grpSpPr>
        <p:sp>
          <p:nvSpPr>
            <p:cNvPr id="24" name="Google Shape;62;p3"/>
            <p:cNvSpPr/>
            <p:nvPr/>
          </p:nvSpPr>
          <p:spPr>
            <a:xfrm>
              <a:off x="191520" y="5506200"/>
              <a:ext cx="117720" cy="186480"/>
            </a:xfrm>
            <a:prstGeom prst="chevron">
              <a:avLst>
                <a:gd name="adj" fmla="val 50000"/>
              </a:avLst>
            </a:prstGeom>
            <a:solidFill>
              <a:srgbClr val="f4b400"/>
            </a:solidFill>
            <a:ln w="9525">
              <a:solidFill>
                <a:srgbClr val="000000"/>
              </a:solidFill>
              <a:round/>
            </a:ln>
          </p:spPr>
          <p:style>
            <a:lnRef idx="0"/>
            <a:fillRef idx="0"/>
            <a:effectRef idx="0"/>
            <a:fontRef idx="minor"/>
          </p:style>
        </p:sp>
        <p:sp>
          <p:nvSpPr>
            <p:cNvPr id="25" name="Google Shape;63;p3"/>
            <p:cNvSpPr/>
            <p:nvPr/>
          </p:nvSpPr>
          <p:spPr>
            <a:xfrm>
              <a:off x="172080" y="5525640"/>
              <a:ext cx="117720" cy="146160"/>
            </a:xfrm>
            <a:prstGeom prst="chevron">
              <a:avLst>
                <a:gd name="adj" fmla="val 50000"/>
              </a:avLst>
            </a:prstGeom>
            <a:solidFill>
              <a:srgbClr val="f4b400"/>
            </a:solidFill>
            <a:ln w="9525">
              <a:solidFill>
                <a:srgbClr val="f4b400"/>
              </a:solidFill>
              <a:round/>
            </a:ln>
          </p:spPr>
          <p:style>
            <a:lnRef idx="0"/>
            <a:fillRef idx="0"/>
            <a:effectRef idx="0"/>
            <a:fontRef idx="minor"/>
          </p:style>
        </p:sp>
      </p:grpSp>
      <p:sp>
        <p:nvSpPr>
          <p:cNvPr id="26" name="Google Shape;66;p3"/>
          <p:cNvSpPr/>
          <p:nvPr/>
        </p:nvSpPr>
        <p:spPr>
          <a:xfrm>
            <a:off x="-2480760" y="9126360"/>
            <a:ext cx="3080880" cy="284400"/>
          </a:xfrm>
          <a:prstGeom prst="rect">
            <a:avLst/>
          </a:prstGeom>
          <a:noFill/>
          <a:ln w="0">
            <a:noFill/>
          </a:ln>
        </p:spPr>
        <p:style>
          <a:lnRef idx="0"/>
          <a:fillRef idx="0"/>
          <a:effectRef idx="0"/>
          <a:fontRef idx="minor"/>
        </p:style>
      </p:sp>
      <p:sp>
        <p:nvSpPr>
          <p:cNvPr id="27" name="Google Shape;69;p3"/>
          <p:cNvSpPr/>
          <p:nvPr/>
        </p:nvSpPr>
        <p:spPr>
          <a:xfrm>
            <a:off x="315720" y="7502400"/>
            <a:ext cx="6272640" cy="4107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500" spc="-1" strike="noStrike">
                <a:solidFill>
                  <a:srgbClr val="000000"/>
                </a:solidFill>
                <a:latin typeface="Work Sans"/>
                <a:ea typeface="Work Sans"/>
              </a:rPr>
              <a:t>KEY INSIGHTS</a:t>
            </a:r>
            <a:endParaRPr b="0" lang="en-US" sz="1500" spc="-1" strike="noStrike">
              <a:latin typeface="Arial"/>
            </a:endParaRPr>
          </a:p>
        </p:txBody>
      </p:sp>
      <p:grpSp>
        <p:nvGrpSpPr>
          <p:cNvPr id="28" name="Google Shape;70;p3"/>
          <p:cNvGrpSpPr/>
          <p:nvPr/>
        </p:nvGrpSpPr>
        <p:grpSpPr>
          <a:xfrm>
            <a:off x="172080" y="7607880"/>
            <a:ext cx="137160" cy="186480"/>
            <a:chOff x="172080" y="7607880"/>
            <a:chExt cx="137160" cy="186480"/>
          </a:xfrm>
        </p:grpSpPr>
        <p:sp>
          <p:nvSpPr>
            <p:cNvPr id="29" name="Google Shape;71;p3"/>
            <p:cNvSpPr/>
            <p:nvPr/>
          </p:nvSpPr>
          <p:spPr>
            <a:xfrm>
              <a:off x="191520" y="7607880"/>
              <a:ext cx="117720" cy="186480"/>
            </a:xfrm>
            <a:prstGeom prst="chevron">
              <a:avLst>
                <a:gd name="adj" fmla="val 50000"/>
              </a:avLst>
            </a:prstGeom>
            <a:solidFill>
              <a:srgbClr val="0f9d58"/>
            </a:solidFill>
            <a:ln w="9525">
              <a:solidFill>
                <a:srgbClr val="000000"/>
              </a:solidFill>
              <a:round/>
            </a:ln>
          </p:spPr>
          <p:style>
            <a:lnRef idx="0"/>
            <a:fillRef idx="0"/>
            <a:effectRef idx="0"/>
            <a:fontRef idx="minor"/>
          </p:style>
        </p:sp>
        <p:sp>
          <p:nvSpPr>
            <p:cNvPr id="30" name="Google Shape;72;p3"/>
            <p:cNvSpPr/>
            <p:nvPr/>
          </p:nvSpPr>
          <p:spPr>
            <a:xfrm>
              <a:off x="172080" y="7627320"/>
              <a:ext cx="117720" cy="146160"/>
            </a:xfrm>
            <a:prstGeom prst="chevron">
              <a:avLst>
                <a:gd name="adj" fmla="val 50000"/>
              </a:avLst>
            </a:prstGeom>
            <a:solidFill>
              <a:srgbClr val="0f9d58"/>
            </a:solidFill>
            <a:ln w="9525">
              <a:solidFill>
                <a:srgbClr val="0f9d58"/>
              </a:solidFill>
              <a:round/>
            </a:ln>
          </p:spPr>
          <p:style>
            <a:lnRef idx="0"/>
            <a:fillRef idx="0"/>
            <a:effectRef idx="0"/>
            <a:fontRef idx="minor"/>
          </p:style>
        </p:sp>
      </p:grpSp>
      <p:sp>
        <p:nvSpPr>
          <p:cNvPr id="31" name="PlaceHolder 1"/>
          <p:cNvSpPr>
            <a:spLocks noGrp="1"/>
          </p:cNvSpPr>
          <p:nvPr>
            <p:ph type="title"/>
          </p:nvPr>
        </p:nvSpPr>
        <p:spPr>
          <a:xfrm>
            <a:off x="388440" y="401040"/>
            <a:ext cx="6994800" cy="16790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2" name="PlaceHolder 2"/>
          <p:cNvSpPr>
            <a:spLocks noGrp="1"/>
          </p:cNvSpPr>
          <p:nvPr>
            <p:ph type="body"/>
          </p:nvPr>
        </p:nvSpPr>
        <p:spPr>
          <a:xfrm>
            <a:off x="388440" y="2353320"/>
            <a:ext cx="6994800" cy="5833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90440" y="11160"/>
            <a:ext cx="7290360" cy="770760"/>
          </a:xfrm>
          <a:prstGeom prst="rect">
            <a:avLst/>
          </a:prstGeom>
          <a:noFill/>
          <a:ln w="0">
            <a:noFill/>
          </a:ln>
          <a:effectLst>
            <a:outerShdw dist="19080" dir="5400000" blurRad="57240" rotWithShape="0">
              <a:srgbClr val="000000">
                <a:alpha val="50000"/>
              </a:srgbClr>
            </a:outerShdw>
          </a:effectLst>
        </p:spPr>
        <p:txBody>
          <a:bodyPr lIns="90000" rIns="90000" tIns="91440" bIns="91440" anchor="t">
            <a:normAutofit/>
          </a:bodyPr>
          <a:p>
            <a:pPr algn="ctr">
              <a:lnSpc>
                <a:spcPct val="100000"/>
              </a:lnSpc>
              <a:buNone/>
              <a:tabLst>
                <a:tab algn="l" pos="0"/>
              </a:tabLst>
            </a:pPr>
            <a:r>
              <a:rPr b="0" lang="en" sz="2100" spc="-1" strike="noStrike">
                <a:solidFill>
                  <a:srgbClr val="000000"/>
                </a:solidFill>
                <a:latin typeface="Google Sans SemiBold"/>
                <a:ea typeface="Google Sans SemiBold"/>
              </a:rPr>
              <a:t>Regression Assumptions After Modeling</a:t>
            </a:r>
            <a:endParaRPr b="0" lang="en-US" sz="2100" spc="-1" strike="noStrike">
              <a:latin typeface="Arial"/>
            </a:endParaRPr>
          </a:p>
        </p:txBody>
      </p:sp>
      <p:sp>
        <p:nvSpPr>
          <p:cNvPr id="70" name="Google Shape;152;p8"/>
          <p:cNvSpPr/>
          <p:nvPr/>
        </p:nvSpPr>
        <p:spPr>
          <a:xfrm>
            <a:off x="190440" y="3088440"/>
            <a:ext cx="2781000" cy="1711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 sz="1050" spc="-1" strike="noStrike">
                <a:solidFill>
                  <a:srgbClr val="212121"/>
                </a:solidFill>
                <a:latin typeface="Google Sans"/>
                <a:ea typeface="Google Sans"/>
              </a:rPr>
              <a:t>The Automatidata data team chose to create a multiple linear regression (MLR) model based on the type and distribution of data provided. The MLR model showed a successful model that estimates taxi cab fares prior to the ride.</a:t>
            </a:r>
            <a:endParaRPr b="0" lang="en-US" sz="1050" spc="-1" strike="noStrike">
              <a:latin typeface="Arial"/>
            </a:endParaRPr>
          </a:p>
          <a:p>
            <a:pPr>
              <a:lnSpc>
                <a:spcPct val="100000"/>
              </a:lnSpc>
              <a:buNone/>
              <a:tabLst>
                <a:tab algn="l" pos="0"/>
              </a:tabLst>
            </a:pPr>
            <a:endParaRPr b="0" lang="en-US" sz="1150" spc="-1" strike="noStrike">
              <a:latin typeface="Arial"/>
            </a:endParaRPr>
          </a:p>
          <a:p>
            <a:pPr>
              <a:lnSpc>
                <a:spcPct val="100000"/>
              </a:lnSpc>
              <a:buNone/>
              <a:tabLst>
                <a:tab algn="l" pos="0"/>
              </a:tabLst>
            </a:pPr>
            <a:r>
              <a:rPr b="0" lang="en" sz="1050" spc="-1" strike="noStrike">
                <a:solidFill>
                  <a:srgbClr val="212121"/>
                </a:solidFill>
                <a:latin typeface="Google Sans"/>
                <a:ea typeface="Google Sans"/>
              </a:rPr>
              <a:t>The model performance is high on both training and test sets, suggesting that the model is not over-biased and that the model is not overfit. The model performed better on the test data</a:t>
            </a:r>
            <a:r>
              <a:rPr b="0" lang="en" sz="1150" spc="-1" strike="noStrike">
                <a:solidFill>
                  <a:srgbClr val="212121"/>
                </a:solidFill>
                <a:latin typeface="Google Sans"/>
                <a:ea typeface="Google Sans"/>
              </a:rPr>
              <a:t>.</a:t>
            </a:r>
            <a:endParaRPr b="0" lang="en-US" sz="1150" spc="-1" strike="noStrike">
              <a:latin typeface="Arial"/>
            </a:endParaRPr>
          </a:p>
        </p:txBody>
      </p:sp>
      <p:sp>
        <p:nvSpPr>
          <p:cNvPr id="71" name="Google Shape;153;p8"/>
          <p:cNvSpPr/>
          <p:nvPr/>
        </p:nvSpPr>
        <p:spPr>
          <a:xfrm>
            <a:off x="193320" y="1288080"/>
            <a:ext cx="2801520" cy="13021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050" spc="-1" strike="noStrike">
                <a:solidFill>
                  <a:srgbClr val="212121"/>
                </a:solidFill>
                <a:latin typeface="Google Sans"/>
                <a:ea typeface="Google Sans"/>
              </a:rPr>
              <a:t>The New York City Taxi &amp; Limousine Commission contracted Automatidata to predict taxi cab fares. In this part of the project, the Automatidata data team created the deliverable for the original ask from their client: a regression model.</a:t>
            </a:r>
            <a:endParaRPr b="0" lang="en-US" sz="1050" spc="-1" strike="noStrike">
              <a:latin typeface="Arial"/>
            </a:endParaRPr>
          </a:p>
        </p:txBody>
      </p:sp>
      <p:sp>
        <p:nvSpPr>
          <p:cNvPr id="72" name="Google Shape;154;p8"/>
          <p:cNvSpPr/>
          <p:nvPr/>
        </p:nvSpPr>
        <p:spPr>
          <a:xfrm>
            <a:off x="211320" y="7834680"/>
            <a:ext cx="3150360" cy="2037240"/>
          </a:xfrm>
          <a:prstGeom prst="rect">
            <a:avLst/>
          </a:prstGeom>
          <a:noFill/>
          <a:ln w="0">
            <a:noFill/>
          </a:ln>
        </p:spPr>
        <p:style>
          <a:lnRef idx="0"/>
          <a:fillRef idx="0"/>
          <a:effectRef idx="0"/>
          <a:fontRef idx="minor"/>
        </p:style>
        <p:txBody>
          <a:bodyPr lIns="90000" rIns="90000" tIns="91440" bIns="91440" anchor="t">
            <a:noAutofit/>
          </a:bodyPr>
          <a:p>
            <a:pPr marL="216000" indent="-216000">
              <a:buClr>
                <a:srgbClr val="000000"/>
              </a:buClr>
              <a:buSzPct val="45000"/>
              <a:buFont typeface="Wingdings" charset="2"/>
              <a:buChar char=""/>
            </a:pPr>
            <a:r>
              <a:rPr b="0" lang="en-US" sz="1200" spc="-1" strike="noStrike">
                <a:latin typeface="Arial"/>
              </a:rPr>
              <a:t>The feature with the greatest effect on fare amount was ride duration, which was not unexpected. The model revealed a mean increase of $7 for each additional minute, however, this is not a reliable benchmark due to high correlation between some features. </a:t>
            </a:r>
            <a:endParaRPr b="0" lang="en-US" sz="1200" spc="-1" strike="noStrike">
              <a:latin typeface="Arial"/>
            </a:endParaRPr>
          </a:p>
          <a:p>
            <a:pPr marL="216000" indent="-216000">
              <a:buClr>
                <a:srgbClr val="000000"/>
              </a:buClr>
              <a:buSzPct val="45000"/>
              <a:buFont typeface="Wingdings" charset="2"/>
              <a:buChar char=""/>
            </a:pPr>
            <a:r>
              <a:rPr b="0" lang="en-US" sz="1200" spc="-1" strike="noStrike">
                <a:latin typeface="Arial"/>
              </a:rPr>
              <a:t>Request additional data from under-represented itineraries.</a:t>
            </a:r>
            <a:r>
              <a:rPr b="0" lang="en" sz="1200" spc="-1" strike="noStrike">
                <a:solidFill>
                  <a:srgbClr val="212121"/>
                </a:solidFill>
                <a:latin typeface="Google Sans"/>
                <a:ea typeface="Google Sans"/>
              </a:rPr>
              <a:t> </a:t>
            </a:r>
            <a:endParaRPr b="0" lang="en-US" sz="1200" spc="-1" strike="noStrike">
              <a:latin typeface="Arial"/>
            </a:endParaRPr>
          </a:p>
        </p:txBody>
      </p:sp>
      <p:sp>
        <p:nvSpPr>
          <p:cNvPr id="73" name="Google Shape;155;p8"/>
          <p:cNvSpPr/>
          <p:nvPr/>
        </p:nvSpPr>
        <p:spPr>
          <a:xfrm>
            <a:off x="190440" y="5943600"/>
            <a:ext cx="2801520" cy="15375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100" spc="-1" strike="noStrike">
                <a:solidFill>
                  <a:srgbClr val="212121"/>
                </a:solidFill>
                <a:latin typeface="Google Sans"/>
                <a:ea typeface="Google Sans"/>
              </a:rPr>
              <a:t>Imputing outliers optimized the model, specifically in regards to the variables of: fare amount and duration.</a:t>
            </a:r>
            <a:endParaRPr b="0" lang="en-US" sz="11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 sz="1100" spc="-1" strike="noStrike">
                <a:solidFill>
                  <a:srgbClr val="212121"/>
                </a:solidFill>
                <a:latin typeface="Google Sans"/>
                <a:ea typeface="Google Sans"/>
              </a:rPr>
              <a:t>The linear regression model provides a sound framework for predicting the estimated fare amount for taxi rides.</a:t>
            </a:r>
            <a:endParaRPr b="0" lang="en-US" sz="1100" spc="-1" strike="noStrike">
              <a:latin typeface="Arial"/>
            </a:endParaRPr>
          </a:p>
        </p:txBody>
      </p:sp>
      <p:sp>
        <p:nvSpPr>
          <p:cNvPr id="74" name="Google Shape;156;p8"/>
          <p:cNvSpPr/>
          <p:nvPr/>
        </p:nvSpPr>
        <p:spPr>
          <a:xfrm>
            <a:off x="3133800" y="5888520"/>
            <a:ext cx="4203360" cy="14367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100" spc="-1" strike="noStrike">
                <a:solidFill>
                  <a:srgbClr val="212121"/>
                </a:solidFill>
                <a:latin typeface="Google Sans"/>
                <a:ea typeface="Google Sans"/>
              </a:rPr>
              <a:t>Model metrics:</a:t>
            </a:r>
            <a:endParaRPr b="0" lang="en-US" sz="1100" spc="-1" strike="noStrike">
              <a:latin typeface="Arial"/>
            </a:endParaRPr>
          </a:p>
          <a:p>
            <a:pPr marL="457200" indent="-298440">
              <a:lnSpc>
                <a:spcPct val="100000"/>
              </a:lnSpc>
              <a:spcBef>
                <a:spcPts val="1001"/>
              </a:spcBef>
              <a:buClr>
                <a:srgbClr val="212121"/>
              </a:buClr>
              <a:buFont typeface="Google Sans"/>
              <a:buChar char="●"/>
              <a:tabLst>
                <a:tab algn="l" pos="0"/>
              </a:tabLst>
            </a:pPr>
            <a:r>
              <a:rPr b="0" lang="en" sz="1050" spc="-1" strike="noStrike">
                <a:solidFill>
                  <a:srgbClr val="212121"/>
                </a:solidFill>
                <a:latin typeface="Google Sans"/>
                <a:ea typeface="Google Sans"/>
              </a:rPr>
              <a:t>Net model tuning resulted in:</a:t>
            </a:r>
            <a:endParaRPr b="0" lang="en-US" sz="1050" spc="-1" strike="noStrike">
              <a:latin typeface="Arial"/>
            </a:endParaRPr>
          </a:p>
          <a:p>
            <a:pPr lvl="1" marL="800280" indent="-184320">
              <a:lnSpc>
                <a:spcPct val="100000"/>
              </a:lnSpc>
              <a:buClr>
                <a:srgbClr val="212121"/>
              </a:buClr>
              <a:buFont typeface="Google Sans"/>
              <a:buChar char="✓"/>
              <a:tabLst>
                <a:tab algn="l" pos="0"/>
              </a:tabLst>
            </a:pPr>
            <a:r>
              <a:rPr b="0" lang="en" sz="1050" spc="-1" strike="noStrike">
                <a:solidFill>
                  <a:srgbClr val="212121"/>
                </a:solidFill>
                <a:latin typeface="Google Sans"/>
                <a:ea typeface="Google Sans"/>
              </a:rPr>
              <a:t>R^2 0.87, meaning that 86.8% of the variance is described by the model.</a:t>
            </a:r>
            <a:endParaRPr b="0" lang="en-US" sz="1050" spc="-1" strike="noStrike">
              <a:latin typeface="Arial"/>
            </a:endParaRPr>
          </a:p>
          <a:p>
            <a:pPr lvl="1" marL="800280" indent="-184320">
              <a:lnSpc>
                <a:spcPct val="100000"/>
              </a:lnSpc>
              <a:buClr>
                <a:srgbClr val="212121"/>
              </a:buClr>
              <a:buFont typeface="Google Sans"/>
              <a:buChar char="✓"/>
              <a:tabLst>
                <a:tab algn="l" pos="0"/>
              </a:tabLst>
            </a:pPr>
            <a:r>
              <a:rPr b="0" lang="en" sz="1050" spc="-1" strike="noStrike">
                <a:solidFill>
                  <a:srgbClr val="212121"/>
                </a:solidFill>
                <a:latin typeface="Google Sans"/>
                <a:ea typeface="Google Sans"/>
              </a:rPr>
              <a:t>MAE 2.1</a:t>
            </a:r>
            <a:endParaRPr b="0" lang="en-US" sz="1050" spc="-1" strike="noStrike">
              <a:latin typeface="Arial"/>
            </a:endParaRPr>
          </a:p>
          <a:p>
            <a:pPr lvl="1" marL="800280" indent="-184320">
              <a:lnSpc>
                <a:spcPct val="100000"/>
              </a:lnSpc>
              <a:buClr>
                <a:srgbClr val="212121"/>
              </a:buClr>
              <a:buFont typeface="Google Sans"/>
              <a:buChar char="✓"/>
              <a:tabLst>
                <a:tab algn="l" pos="0"/>
              </a:tabLst>
            </a:pPr>
            <a:r>
              <a:rPr b="0" lang="en" sz="1050" spc="-1" strike="noStrike">
                <a:solidFill>
                  <a:srgbClr val="212121"/>
                </a:solidFill>
                <a:latin typeface="Google Sans"/>
                <a:ea typeface="Google Sans"/>
              </a:rPr>
              <a:t>MSE: 14.36</a:t>
            </a:r>
            <a:endParaRPr b="0" lang="en-US" sz="1050" spc="-1" strike="noStrike">
              <a:latin typeface="Arial"/>
            </a:endParaRPr>
          </a:p>
          <a:p>
            <a:pPr lvl="1" marL="800280" indent="-184320">
              <a:lnSpc>
                <a:spcPct val="100000"/>
              </a:lnSpc>
              <a:buClr>
                <a:srgbClr val="212121"/>
              </a:buClr>
              <a:buFont typeface="Google Sans"/>
              <a:buChar char="✓"/>
              <a:tabLst>
                <a:tab algn="l" pos="0"/>
              </a:tabLst>
            </a:pPr>
            <a:r>
              <a:rPr b="0" lang="en" sz="1050" spc="-1" strike="noStrike">
                <a:solidFill>
                  <a:srgbClr val="212121"/>
                </a:solidFill>
                <a:latin typeface="Google Sans"/>
                <a:ea typeface="Google Sans"/>
              </a:rPr>
              <a:t>RMSE 3.8</a:t>
            </a:r>
            <a:endParaRPr b="0" lang="en-US" sz="1050" spc="-1" strike="noStrike">
              <a:latin typeface="Arial"/>
            </a:endParaRPr>
          </a:p>
        </p:txBody>
      </p:sp>
      <p:sp>
        <p:nvSpPr>
          <p:cNvPr id="75" name="Google Shape;157;p8"/>
          <p:cNvSpPr/>
          <p:nvPr/>
        </p:nvSpPr>
        <p:spPr>
          <a:xfrm>
            <a:off x="3204720" y="5328360"/>
            <a:ext cx="4132080" cy="4568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900" spc="-1" strike="noStrike">
                <a:solidFill>
                  <a:srgbClr val="000000"/>
                </a:solidFill>
                <a:latin typeface="Google Sans"/>
                <a:ea typeface="Google Sans"/>
              </a:rPr>
              <a:t>Alt-text: The scatter plot shows a linear regression model plot illustrating predicted and actual fare amount for taxi cab rides.</a:t>
            </a:r>
            <a:endParaRPr b="0" lang="en-US" sz="900" spc="-1" strike="noStrike">
              <a:latin typeface="Arial"/>
            </a:endParaRPr>
          </a:p>
        </p:txBody>
      </p:sp>
      <p:sp>
        <p:nvSpPr>
          <p:cNvPr id="76" name="Google Shape;158;p8"/>
          <p:cNvSpPr/>
          <p:nvPr/>
        </p:nvSpPr>
        <p:spPr>
          <a:xfrm>
            <a:off x="1458360" y="381600"/>
            <a:ext cx="4655160" cy="497880"/>
          </a:xfrm>
          <a:prstGeom prst="rect">
            <a:avLst/>
          </a:prstGeom>
          <a:noFill/>
          <a:ln w="0">
            <a:noFill/>
          </a:ln>
        </p:spPr>
        <p:style>
          <a:lnRef idx="0"/>
          <a:fillRef idx="0"/>
          <a:effectRef idx="0"/>
          <a:fontRef idx="minor"/>
        </p:style>
        <p:txBody>
          <a:bodyPr lIns="90000" rIns="90000" tIns="91440" bIns="91440" anchor="t">
            <a:spAutoFit/>
          </a:bodyPr>
          <a:p>
            <a:pPr algn="ctr">
              <a:lnSpc>
                <a:spcPct val="115000"/>
              </a:lnSpc>
              <a:spcAft>
                <a:spcPts val="1199"/>
              </a:spcAft>
              <a:buNone/>
              <a:tabLst>
                <a:tab algn="l" pos="0"/>
              </a:tabLst>
            </a:pPr>
            <a:r>
              <a:rPr b="0" lang="en" sz="900" spc="-1" strike="noStrike">
                <a:solidFill>
                  <a:srgbClr val="000000"/>
                </a:solidFill>
                <a:latin typeface="PT Sans Narrow"/>
                <a:ea typeface="PT Sans Narrow"/>
              </a:rPr>
              <a:t>Executive summary report for the New York City Taxi and Limousine Commission Prepared by </a:t>
            </a:r>
            <a:r>
              <a:rPr b="1" lang="en" sz="900" spc="-1" strike="noStrike">
                <a:solidFill>
                  <a:srgbClr val="000000"/>
                </a:solidFill>
                <a:latin typeface="PT Sans Narrow"/>
                <a:ea typeface="PT Sans Narrow"/>
              </a:rPr>
              <a:t>Automatidata</a:t>
            </a:r>
            <a:endParaRPr b="0" lang="en-US" sz="900" spc="-1" strike="noStrike">
              <a:latin typeface="Arial"/>
            </a:endParaRPr>
          </a:p>
        </p:txBody>
      </p:sp>
      <p:sp>
        <p:nvSpPr>
          <p:cNvPr id="77" name="Google Shape;159;p8"/>
          <p:cNvSpPr/>
          <p:nvPr/>
        </p:nvSpPr>
        <p:spPr>
          <a:xfrm>
            <a:off x="3362400" y="7678800"/>
            <a:ext cx="3362040" cy="1816920"/>
          </a:xfrm>
          <a:prstGeom prst="rect">
            <a:avLst/>
          </a:prstGeom>
          <a:noFill/>
          <a:ln w="0">
            <a:noFill/>
          </a:ln>
        </p:spPr>
        <p:style>
          <a:lnRef idx="0"/>
          <a:fillRef idx="0"/>
          <a:effectRef idx="0"/>
          <a:fontRef idx="minor"/>
        </p:style>
        <p:txBody>
          <a:bodyPr lIns="90000" rIns="90000" tIns="91440" bIns="91440" anchor="t">
            <a:spAutoFit/>
          </a:bodyPr>
          <a:p>
            <a:pPr marL="457200" indent="-304920">
              <a:lnSpc>
                <a:spcPct val="100000"/>
              </a:lnSpc>
              <a:buClr>
                <a:srgbClr val="212121"/>
              </a:buClr>
              <a:buFont typeface="Google Sans"/>
              <a:buChar char="●"/>
            </a:pPr>
            <a:r>
              <a:rPr b="0" lang="en" sz="1100" spc="-1" strike="noStrike">
                <a:solidFill>
                  <a:srgbClr val="212121"/>
                </a:solidFill>
                <a:latin typeface="Google Sans"/>
                <a:ea typeface="Google Sans"/>
              </a:rPr>
              <a:t>The New York City Taxi and Limousine commission can use these findings to create an app that allows users (TLC riders) to see the estimated fare before their ride begins.</a:t>
            </a:r>
            <a:endParaRPr b="0" lang="en-US" sz="1100" spc="-1" strike="noStrike">
              <a:latin typeface="Arial"/>
            </a:endParaRPr>
          </a:p>
          <a:p>
            <a:pPr marL="457200" indent="-304920">
              <a:lnSpc>
                <a:spcPct val="100000"/>
              </a:lnSpc>
              <a:spcBef>
                <a:spcPts val="1001"/>
              </a:spcBef>
              <a:buClr>
                <a:srgbClr val="212121"/>
              </a:buClr>
              <a:buFont typeface="Google Sans"/>
              <a:buChar char="●"/>
            </a:pPr>
            <a:r>
              <a:rPr b="0" lang="en" sz="1100" spc="-1" strike="noStrike">
                <a:solidFill>
                  <a:srgbClr val="212121"/>
                </a:solidFill>
                <a:latin typeface="Google Sans"/>
                <a:ea typeface="Google Sans"/>
              </a:rPr>
              <a:t>The model provides a generally strong and reliable fare prediction that can be used in downstream modeling efforts.</a:t>
            </a:r>
            <a:endParaRPr b="0" lang="en-US" sz="1100" spc="-1" strike="noStrike">
              <a:latin typeface="Arial"/>
            </a:endParaRPr>
          </a:p>
        </p:txBody>
      </p:sp>
      <p:sp>
        <p:nvSpPr>
          <p:cNvPr id="78" name="Google Shape;161;p8"/>
          <p:cNvSpPr/>
          <p:nvPr/>
        </p:nvSpPr>
        <p:spPr>
          <a:xfrm>
            <a:off x="3057480" y="1143000"/>
            <a:ext cx="4585320" cy="8672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900" spc="-1" strike="noStrike">
                <a:solidFill>
                  <a:srgbClr val="000000"/>
                </a:solidFill>
                <a:latin typeface="Google Sans"/>
                <a:ea typeface="Google Sans"/>
              </a:rPr>
              <a:t>In order to showcase the efficacy of the linear regression model, the Automatidata data team included a scatter plot comparing the predicted and actual  fare amount. This model can be used to predict the fare amount of taxi cab rides with reasonable confidence. The provided notebook exhibits further analysis on the model residuals.</a:t>
            </a:r>
            <a:endParaRPr b="0" lang="en-US" sz="900" spc="-1" strike="noStrike">
              <a:latin typeface="Arial"/>
            </a:endParaRPr>
          </a:p>
        </p:txBody>
      </p:sp>
      <p:pic>
        <p:nvPicPr>
          <p:cNvPr id="79" name="" descr=""/>
          <p:cNvPicPr/>
          <p:nvPr/>
        </p:nvPicPr>
        <p:blipFill>
          <a:blip r:embed="rId1"/>
          <a:stretch/>
        </p:blipFill>
        <p:spPr>
          <a:xfrm>
            <a:off x="3057480" y="2089440"/>
            <a:ext cx="4257360" cy="3168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2023-08-23T15:03:44Z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