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58" r:id="rId6"/>
    <p:sldId id="260" r:id="rId7"/>
    <p:sldId id="266" r:id="rId8"/>
    <p:sldId id="269" r:id="rId9"/>
    <p:sldId id="261" r:id="rId10"/>
    <p:sldId id="268" r:id="rId11"/>
    <p:sldId id="262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000264-804B-4DB8-8D63-9B14522EA6B7}">
          <p14:sldIdLst>
            <p14:sldId id="256"/>
            <p14:sldId id="267"/>
            <p14:sldId id="257"/>
            <p14:sldId id="259"/>
            <p14:sldId id="258"/>
            <p14:sldId id="260"/>
            <p14:sldId id="266"/>
            <p14:sldId id="269"/>
            <p14:sldId id="261"/>
            <p14:sldId id="268"/>
            <p14:sldId id="262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C1C2-0E44-43F7-95CF-E4FDF910B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7319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sr-Latn-R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Optimizacija upita kod PostgreSQL baze podataka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0389-EC47-4FE0-B1E3-178DA3EB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224" y="4907756"/>
            <a:ext cx="8791575" cy="16557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Student: 	 		Mentor: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Mario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Žalac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br. ind. 1170 	 Prof.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Aleksandar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Stanimirović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1A7AC-EEB0-4E13-A686-8A86868B37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14" y="336789"/>
            <a:ext cx="1334770" cy="1334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3EFE-24DA-4172-B0FC-F94DDBF7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GENETSKI ALGORITAM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15DB-31EB-4BDF-8046-630814A3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200"/>
            <a:ext cx="9905999" cy="2085975"/>
          </a:xfrm>
        </p:spPr>
        <p:txBody>
          <a:bodyPr/>
          <a:lstStyle/>
          <a:p>
            <a:r>
              <a:rPr lang="en-US" dirty="0"/>
              <a:t>GENETIC QUERY OPTIMIZATION (GEQO)</a:t>
            </a:r>
          </a:p>
          <a:p>
            <a:r>
              <a:rPr lang="en-US" dirty="0"/>
              <a:t>GEQO PROMENLJIVA</a:t>
            </a:r>
          </a:p>
          <a:p>
            <a:r>
              <a:rPr lang="en-US" dirty="0"/>
              <a:t>IZBEGAVATI KORI</a:t>
            </a:r>
            <a:r>
              <a:rPr lang="sr-Latn-RS" dirty="0"/>
              <a:t>ŠĆENJE AKO JE TO MOGUĆE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CD513-66B8-4452-8D22-8DBA3749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78" y="3706623"/>
            <a:ext cx="2743200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ED3DA-344A-41AE-95BF-3124F6A9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82" y="4082860"/>
            <a:ext cx="2981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651790-6C52-49A4-A19C-4208628D3D32}"/>
              </a:ext>
            </a:extLst>
          </p:cNvPr>
          <p:cNvSpPr txBox="1">
            <a:spLocks/>
          </p:cNvSpPr>
          <p:nvPr/>
        </p:nvSpPr>
        <p:spPr>
          <a:xfrm>
            <a:off x="1087220" y="330201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Tehnike</a:t>
            </a:r>
            <a:r>
              <a:rPr lang="en-US" dirty="0"/>
              <a:t> OPTIMIZACIJE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7882C8-E14B-497A-B93E-8DD4F1F8A33E}"/>
              </a:ext>
            </a:extLst>
          </p:cNvPr>
          <p:cNvSpPr txBox="1">
            <a:spLocks/>
          </p:cNvSpPr>
          <p:nvPr/>
        </p:nvSpPr>
        <p:spPr>
          <a:xfrm>
            <a:off x="4490020" y="3555806"/>
            <a:ext cx="3671761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UPOTREBA IMENA KOLONA UMESTO *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3AA021-40D4-44A6-BADE-7B07C4FEF23E}"/>
              </a:ext>
            </a:extLst>
          </p:cNvPr>
          <p:cNvSpPr txBox="1">
            <a:spLocks/>
          </p:cNvSpPr>
          <p:nvPr/>
        </p:nvSpPr>
        <p:spPr>
          <a:xfrm>
            <a:off x="4490020" y="4239887"/>
            <a:ext cx="3583055" cy="12716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UPIT 1</a:t>
            </a:r>
          </a:p>
          <a:p>
            <a:r>
              <a:rPr lang="en-US" dirty="0"/>
              <a:t>SELECT S.PROD_ID FROM SH.SALES S;</a:t>
            </a:r>
          </a:p>
          <a:p>
            <a:r>
              <a:rPr lang="en-US" dirty="0"/>
              <a:t>UPIT 2</a:t>
            </a:r>
          </a:p>
          <a:p>
            <a:r>
              <a:rPr lang="en-US" dirty="0"/>
              <a:t>SELECT * FROM SH.SALES;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82403BD-55ED-4D15-A93C-9A3700A8C2AF}"/>
              </a:ext>
            </a:extLst>
          </p:cNvPr>
          <p:cNvSpPr txBox="1">
            <a:spLocks/>
          </p:cNvSpPr>
          <p:nvPr/>
        </p:nvSpPr>
        <p:spPr>
          <a:xfrm>
            <a:off x="510923" y="3317722"/>
            <a:ext cx="3396457" cy="576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IZBEGAVANJE HAVING ISKAZA U SELECT UPITIMA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CD1F0-2585-4452-A021-E79C5094B01F}"/>
              </a:ext>
            </a:extLst>
          </p:cNvPr>
          <p:cNvSpPr txBox="1">
            <a:spLocks/>
          </p:cNvSpPr>
          <p:nvPr/>
        </p:nvSpPr>
        <p:spPr>
          <a:xfrm>
            <a:off x="510923" y="4006836"/>
            <a:ext cx="3743508" cy="173775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UPIT 1</a:t>
            </a:r>
          </a:p>
          <a:p>
            <a:r>
              <a:rPr lang="en-US" sz="5600" dirty="0"/>
              <a:t>SELECT S.CUST_ID,COUNT(S.CUST_ID) FROM SH.SALES S GROUP BY S.CUST_ID HAVING S.CUST_ID != '1660' AND S.CUST_ID != '2'</a:t>
            </a:r>
          </a:p>
          <a:p>
            <a:r>
              <a:rPr lang="en-US" sz="5600" dirty="0"/>
              <a:t>UPIT 2</a:t>
            </a:r>
          </a:p>
          <a:p>
            <a:r>
              <a:rPr lang="en-US" sz="5600" dirty="0"/>
              <a:t>SELECT S.CUST_ID,COUNT(CUST_ID) FROM SH.SALES S WHERE S.CUST_ID != '1660' AND S.CUST_ID !='2' GROUP BY S.CUST_ID;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D570C33-F019-4CC7-B29E-A8E1935C9808}"/>
              </a:ext>
            </a:extLst>
          </p:cNvPr>
          <p:cNvSpPr txBox="1">
            <a:spLocks/>
          </p:cNvSpPr>
          <p:nvPr/>
        </p:nvSpPr>
        <p:spPr>
          <a:xfrm>
            <a:off x="7948544" y="3518708"/>
            <a:ext cx="3051095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IZBEGAVANJE DISTINCT ISKAZA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CF9BDB5-387A-4601-98B3-927ECF35D567}"/>
              </a:ext>
            </a:extLst>
          </p:cNvPr>
          <p:cNvSpPr txBox="1">
            <a:spLocks/>
          </p:cNvSpPr>
          <p:nvPr/>
        </p:nvSpPr>
        <p:spPr>
          <a:xfrm>
            <a:off x="7948543" y="4169165"/>
            <a:ext cx="4061933" cy="176412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/>
              <a:t>UPIT 1</a:t>
            </a:r>
          </a:p>
          <a:p>
            <a:r>
              <a:rPr lang="en-US" sz="5600" dirty="0"/>
              <a:t>SELECT DISTINCT * FROM SH.SALES S JOIN SH.CUSTOMERS C ON S.CUST_ID= C.CUST_ID WHERE C.CUST_MARITAL_STATUS = 'SINGLE';</a:t>
            </a:r>
          </a:p>
          <a:p>
            <a:r>
              <a:rPr lang="en-US" sz="5600" dirty="0"/>
              <a:t>UPIT 2</a:t>
            </a:r>
          </a:p>
          <a:p>
            <a:r>
              <a:rPr lang="en-US" sz="5600" dirty="0"/>
              <a:t>SELECT * FROM SH.SALES S JOIN SH.CUSTOMERS C ON S.CUST_ID = C.CUST_ID </a:t>
            </a:r>
          </a:p>
          <a:p>
            <a:r>
              <a:rPr lang="en-US" sz="5600" dirty="0"/>
              <a:t>WHERE C.CUST_MARITAL_STATUS='SINGLE';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34551-94F2-4938-90C2-076BD50ED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90020" y="1517145"/>
            <a:ext cx="2825262" cy="1646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CFACD0-7881-4E10-947A-F138C773FC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36311" y="1477073"/>
            <a:ext cx="2774315" cy="189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0CF4C-CD2F-4006-A8E6-B34542EB05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0015" y="1419037"/>
            <a:ext cx="3158976" cy="18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7B-C248-4B83-974B-8C375309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38" y="193811"/>
            <a:ext cx="9905998" cy="1478570"/>
          </a:xfrm>
        </p:spPr>
        <p:txBody>
          <a:bodyPr/>
          <a:lstStyle/>
          <a:p>
            <a:r>
              <a:rPr lang="en-US" dirty="0" err="1"/>
              <a:t>Tehnike</a:t>
            </a:r>
            <a:r>
              <a:rPr lang="en-US" dirty="0"/>
              <a:t> OPTIMIZACIJE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25F46D-0117-4530-9588-9A5700451BD9}"/>
              </a:ext>
            </a:extLst>
          </p:cNvPr>
          <p:cNvSpPr txBox="1">
            <a:spLocks/>
          </p:cNvSpPr>
          <p:nvPr/>
        </p:nvSpPr>
        <p:spPr>
          <a:xfrm>
            <a:off x="657106" y="3409524"/>
            <a:ext cx="3771638" cy="57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KORIŠĆENJE JOIN ISKAZA UMESTO UGNJEŽDENIH UPITA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E22F0-A559-47D4-BBDD-4D19BC58B7EB}"/>
              </a:ext>
            </a:extLst>
          </p:cNvPr>
          <p:cNvSpPr txBox="1">
            <a:spLocks/>
          </p:cNvSpPr>
          <p:nvPr/>
        </p:nvSpPr>
        <p:spPr>
          <a:xfrm>
            <a:off x="566402" y="4146932"/>
            <a:ext cx="3590231" cy="217417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UPIT 1</a:t>
            </a:r>
          </a:p>
          <a:p>
            <a:r>
              <a:rPr lang="en-US" dirty="0"/>
              <a:t>SELECT * FROM SH.PRODUCTS P</a:t>
            </a:r>
          </a:p>
          <a:p>
            <a:r>
              <a:rPr lang="en-US" dirty="0"/>
              <a:t> WHERE P.PROD_ID = (SELECT S.PROD_ID FROM SH.SALES S WHERE S.CUST_ID = 100996 AND S.QUANTITY_SOLD = 1 )</a:t>
            </a:r>
          </a:p>
          <a:p>
            <a:r>
              <a:rPr lang="en-US" dirty="0"/>
              <a:t>UPIT 2</a:t>
            </a:r>
          </a:p>
          <a:p>
            <a:r>
              <a:rPr lang="en-US" dirty="0"/>
              <a:t>SELECT P.* FROM SH.PRODUCTS P, SALES S </a:t>
            </a:r>
          </a:p>
          <a:p>
            <a:r>
              <a:rPr lang="en-US" dirty="0"/>
              <a:t>WHERE P.PROD_ID = S.PROD_ID AND S.CUST_ID = 100996 AND S.QUANTITY_SOLD = 1;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2DE8D-2EF7-4BCC-B3E1-D4CAA22B2E66}"/>
              </a:ext>
            </a:extLst>
          </p:cNvPr>
          <p:cNvSpPr txBox="1">
            <a:spLocks/>
          </p:cNvSpPr>
          <p:nvPr/>
        </p:nvSpPr>
        <p:spPr>
          <a:xfrm>
            <a:off x="8024720" y="3429152"/>
            <a:ext cx="3050438" cy="576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KORISTITI EXISTS UMESTO DISTINCT 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9405E26-3FD6-4C35-9593-8CB5F5C40B11}"/>
              </a:ext>
            </a:extLst>
          </p:cNvPr>
          <p:cNvSpPr txBox="1">
            <a:spLocks/>
          </p:cNvSpPr>
          <p:nvPr/>
        </p:nvSpPr>
        <p:spPr>
          <a:xfrm>
            <a:off x="4520160" y="4476895"/>
            <a:ext cx="3329354" cy="16412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UPIT 1</a:t>
            </a:r>
          </a:p>
          <a:p>
            <a:r>
              <a:rPr lang="en-US" dirty="0"/>
              <a:t>SELECT * FROM SH.SALES S WHERE S.CUST_ID + 10000 &lt; 35000</a:t>
            </a:r>
          </a:p>
          <a:p>
            <a:r>
              <a:rPr lang="en-US" dirty="0"/>
              <a:t>UPIT 2</a:t>
            </a:r>
          </a:p>
          <a:p>
            <a:r>
              <a:rPr lang="en-US" dirty="0"/>
              <a:t>SELECT * FROM SH.SALES S WHERE S.CUST_ID &lt; 25000; </a:t>
            </a:r>
          </a:p>
          <a:p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A43F580-D147-4BAF-8A0E-D14D89A1699B}"/>
              </a:ext>
            </a:extLst>
          </p:cNvPr>
          <p:cNvSpPr txBox="1">
            <a:spLocks/>
          </p:cNvSpPr>
          <p:nvPr/>
        </p:nvSpPr>
        <p:spPr>
          <a:xfrm>
            <a:off x="4520160" y="3697653"/>
            <a:ext cx="3920909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IZBEGAVATI REDUDATNU MATEMATIKU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8AC4CE3-3F34-42EC-9ECD-137E2B9C3604}"/>
              </a:ext>
            </a:extLst>
          </p:cNvPr>
          <p:cNvSpPr txBox="1">
            <a:spLocks/>
          </p:cNvSpPr>
          <p:nvPr/>
        </p:nvSpPr>
        <p:spPr>
          <a:xfrm>
            <a:off x="8035369" y="4195219"/>
            <a:ext cx="4009934" cy="226187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UPIT 1</a:t>
            </a:r>
          </a:p>
          <a:p>
            <a:r>
              <a:rPr lang="en-US" dirty="0"/>
              <a:t>SELECT DISTINCT C.COUNTRY_ID, C.COUNTRY_NAME FROM SH.COUNTRIES C,SH.CUSTOMERS E WHERE E.COUNTRY_ID = C.COUNTRY_ID;</a:t>
            </a:r>
          </a:p>
          <a:p>
            <a:r>
              <a:rPr lang="en-US" dirty="0"/>
              <a:t>UPIT 2</a:t>
            </a:r>
          </a:p>
          <a:p>
            <a:r>
              <a:rPr lang="en-US" dirty="0"/>
              <a:t>SELECT C.COUNTRY_ID, C.COUNTRY_NAME FROM SH.COUNTRIES C</a:t>
            </a:r>
          </a:p>
          <a:p>
            <a:r>
              <a:rPr lang="en-US" dirty="0"/>
              <a:t>WHERE EXISTS (SELECT 'X' FROM SH.CUSTOMERS E WHERE E.COUNTRY_ID = C.COUNTRY_ID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BB9642-BF52-4649-8E33-E025D42B1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621" y="1243901"/>
            <a:ext cx="2511820" cy="1671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2FCB9-AF91-42D0-BF32-5E46F570B2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57271" y="1106427"/>
            <a:ext cx="3413782" cy="205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37ABE-5EB3-49F6-BBA1-CE2A45D8E8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8469" y="1243901"/>
            <a:ext cx="2533650" cy="19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093-8712-44DA-B152-47BCEAD7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3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8800" dirty="0"/>
              <a:t>HVALA NA PA</a:t>
            </a:r>
            <a:r>
              <a:rPr lang="sr-Latn-RS" sz="8800" dirty="0"/>
              <a:t>ŽNJI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5959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8E05-5B57-4F1F-AE8B-AC8A4262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PostgreSQL baz</a:t>
            </a:r>
            <a:r>
              <a:rPr lang="en-US" sz="4800" dirty="0"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sr-Latn-RS" sz="4800" dirty="0"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podataka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53C6-F298-4E5E-BBD9-B168E18B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692" y="255987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OBJECT-RELATIONAL DBMS</a:t>
            </a:r>
          </a:p>
          <a:p>
            <a:r>
              <a:rPr lang="en-US" sz="2800" dirty="0"/>
              <a:t>OPEN SOURCE</a:t>
            </a:r>
          </a:p>
          <a:p>
            <a:r>
              <a:rPr lang="en-US" sz="2800" dirty="0"/>
              <a:t>SCALABLE</a:t>
            </a:r>
          </a:p>
          <a:p>
            <a:r>
              <a:rPr lang="en-US" sz="2800" dirty="0"/>
              <a:t>HIGHLY EFFICIENT</a:t>
            </a:r>
          </a:p>
        </p:txBody>
      </p:sp>
    </p:spTree>
    <p:extLst>
      <p:ext uri="{BB962C8B-B14F-4D97-AF65-F5344CB8AC3E}">
        <p14:creationId xmlns:p14="http://schemas.microsoft.com/office/powerpoint/2010/main" val="199308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B62-48A3-4397-B89D-E65C7481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OPTIMIZACIJA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DB80-306D-4867-BA7F-2A441339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879" y="2097088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JEDAN OD NAJVAŽNIJIH PROCESA U DBMS-U</a:t>
            </a:r>
          </a:p>
          <a:p>
            <a:r>
              <a:rPr lang="en-US" sz="9600" dirty="0"/>
              <a:t>CILJ : NAĆI NAČIN DA SE DATI UPIT OBRADI U MINIMALNOM VREMENU</a:t>
            </a:r>
          </a:p>
          <a:p>
            <a:r>
              <a:rPr lang="en-US" sz="9600" dirty="0"/>
              <a:t>IZBOR NAJBOLJE STRATEGIJE ZAVISI OD:</a:t>
            </a:r>
          </a:p>
          <a:p>
            <a:r>
              <a:rPr lang="en-US" sz="9600" dirty="0"/>
              <a:t>REDOSLEDA OPERACIJA U UPITU</a:t>
            </a:r>
          </a:p>
          <a:p>
            <a:r>
              <a:rPr lang="en-US" sz="9600" dirty="0"/>
              <a:t>IZBORA EFIKASNE STRATEGIJE ZA SVAKU OPERACIJU POSEBNO</a:t>
            </a:r>
          </a:p>
          <a:p>
            <a:r>
              <a:rPr lang="en-US" sz="9600" dirty="0"/>
              <a:t>VRŠI SE NA : </a:t>
            </a:r>
          </a:p>
          <a:p>
            <a:r>
              <a:rPr lang="en-US" sz="9600" dirty="0"/>
              <a:t>LOGIČKOM</a:t>
            </a:r>
          </a:p>
          <a:p>
            <a:r>
              <a:rPr lang="en-US" sz="9600" dirty="0"/>
              <a:t>FIZIČKOM NIVOU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B9D9-654C-48EF-A0AB-57E8C1E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3" y="479914"/>
            <a:ext cx="5966557" cy="1478570"/>
          </a:xfrm>
        </p:spPr>
        <p:txBody>
          <a:bodyPr/>
          <a:lstStyle/>
          <a:p>
            <a:pPr algn="ctr"/>
            <a:r>
              <a:rPr lang="en-US" dirty="0"/>
              <a:t>Faze </a:t>
            </a:r>
            <a:r>
              <a:rPr lang="en-US" dirty="0" err="1"/>
              <a:t>izvršavanja</a:t>
            </a:r>
            <a:r>
              <a:rPr lang="en-US" dirty="0"/>
              <a:t> SQL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27C2-A947-451A-9331-85546860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480" y="1958484"/>
            <a:ext cx="6948736" cy="3541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SQL UPIT - OBRAĐUJE SE U ČETIRI GLAVNE FAZE: </a:t>
            </a:r>
          </a:p>
          <a:p>
            <a:r>
              <a:rPr lang="en-US" sz="2800" dirty="0"/>
              <a:t>FAZA PARSIRANJA (ENGL. PARSER)</a:t>
            </a:r>
          </a:p>
          <a:p>
            <a:r>
              <a:rPr lang="en-US" sz="2800" dirty="0"/>
              <a:t>FAZA PREPISIVANJA (ENGL. REWRITER)</a:t>
            </a:r>
          </a:p>
          <a:p>
            <a:r>
              <a:rPr lang="en-US" sz="2800" dirty="0"/>
              <a:t>FAZA OPTIMIZACIJE (ENGL. OPTIMIZER)</a:t>
            </a:r>
          </a:p>
          <a:p>
            <a:r>
              <a:rPr lang="en-US" sz="2800" dirty="0"/>
              <a:t>FAZOM IZVRŠENJA (ENGL. EXECUTOR)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10E74-4412-46BC-AB4D-7A43C3E1B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0" y="449722"/>
            <a:ext cx="4205536" cy="59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5E5-7F6B-45B6-BF41-BFAA9570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31" y="3502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OPTIMIZAtor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25EA-0E26-4B5B-A87E-C70328D7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8" y="1828800"/>
            <a:ext cx="10043364" cy="4285129"/>
          </a:xfrm>
        </p:spPr>
        <p:txBody>
          <a:bodyPr>
            <a:normAutofit/>
          </a:bodyPr>
          <a:lstStyle/>
          <a:p>
            <a:r>
              <a:rPr lang="en-US" sz="2800" dirty="0"/>
              <a:t>KAKO PRISTUPITI PODACIMA NA NAJBR</a:t>
            </a:r>
            <a:r>
              <a:rPr lang="sr-Latn-RS" sz="2800" dirty="0"/>
              <a:t>Ž</a:t>
            </a:r>
            <a:r>
              <a:rPr lang="en-US" sz="2800" dirty="0"/>
              <a:t>I NA</a:t>
            </a:r>
            <a:r>
              <a:rPr lang="sr-Latn-RS" sz="2800" dirty="0"/>
              <a:t>Č</a:t>
            </a:r>
            <a:r>
              <a:rPr lang="en-US" sz="2800" dirty="0"/>
              <a:t>IN? </a:t>
            </a:r>
          </a:p>
          <a:p>
            <a:r>
              <a:rPr lang="en-US" sz="2800" dirty="0"/>
              <a:t>KONCEPT ZASNOVAN NA CENI (ENGL. CONCEPT OF COST)</a:t>
            </a:r>
          </a:p>
          <a:p>
            <a:r>
              <a:rPr lang="en-US" sz="2800" dirty="0"/>
              <a:t>PARALELNO IZVR</a:t>
            </a:r>
            <a:r>
              <a:rPr lang="sr-Latn-RS" sz="2800" dirty="0"/>
              <a:t>Š</a:t>
            </a:r>
            <a:r>
              <a:rPr lang="en-US" sz="2800" dirty="0"/>
              <a:t>ENJE UPITA</a:t>
            </a:r>
          </a:p>
          <a:p>
            <a:r>
              <a:rPr lang="en-US" sz="2800" dirty="0"/>
              <a:t>GENETSKI ALGORITAM</a:t>
            </a:r>
            <a:endParaRPr lang="sr-Latn-RS" sz="2800" dirty="0"/>
          </a:p>
          <a:p>
            <a:r>
              <a:rPr lang="sr-Latn-RS" sz="2800" dirty="0"/>
              <a:t>ČVOROVI IZVRŠENJA</a:t>
            </a:r>
          </a:p>
          <a:p>
            <a:r>
              <a:rPr lang="en-US" sz="2800" dirty="0"/>
              <a:t>SELECT * FROM categories ORDER BY description;</a:t>
            </a:r>
          </a:p>
        </p:txBody>
      </p:sp>
    </p:spTree>
    <p:extLst>
      <p:ext uri="{BB962C8B-B14F-4D97-AF65-F5344CB8AC3E}">
        <p14:creationId xmlns:p14="http://schemas.microsoft.com/office/powerpoint/2010/main" val="381453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27C8-42DB-495E-B892-F5C965A9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498"/>
            <a:ext cx="9905998" cy="1478570"/>
          </a:xfrm>
        </p:spPr>
        <p:txBody>
          <a:bodyPr/>
          <a:lstStyle/>
          <a:p>
            <a:r>
              <a:rPr lang="sr-Latn-RS" dirty="0"/>
              <a:t>ČVOROVI (ENGL. NODES)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C664-983E-47D6-9F0C-7272C7F1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068"/>
            <a:ext cx="10576455" cy="44784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SEKVENCIJALNI NODE-OVI:</a:t>
            </a:r>
          </a:p>
          <a:p>
            <a:r>
              <a:rPr lang="en-US" dirty="0"/>
              <a:t>SEKVENCIJALNO SKENIRANJE (ENGL. SEQUENTIAL SCAN)</a:t>
            </a:r>
            <a:endParaRPr lang="sr-Latn-RS" dirty="0"/>
          </a:p>
          <a:p>
            <a:r>
              <a:rPr lang="sr-Latn-RS" dirty="0"/>
              <a:t>INDEKSNI ČVOROVI (ENGL. INDEX NODES)</a:t>
            </a:r>
            <a:endParaRPr lang="en-US" dirty="0"/>
          </a:p>
          <a:p>
            <a:pPr lvl="1"/>
            <a:r>
              <a:rPr lang="en-US" dirty="0"/>
              <a:t>INDEKS SKENIRANJE (ENGL. INDEX SCAN)</a:t>
            </a:r>
          </a:p>
          <a:p>
            <a:pPr lvl="1"/>
            <a:r>
              <a:rPr lang="en-US" dirty="0"/>
              <a:t>SKENIRANJE SAMO INDEKSOM (ENGL. INDEX ONLY SCAN) </a:t>
            </a:r>
          </a:p>
          <a:p>
            <a:pPr lvl="1"/>
            <a:r>
              <a:rPr lang="en-US" dirty="0"/>
              <a:t>SKENIRANJE INDEKSA BITMAPE (ENGL. BITMAP INDEX SCAN)</a:t>
            </a:r>
          </a:p>
          <a:p>
            <a:r>
              <a:rPr lang="sr-Latn-RS" dirty="0"/>
              <a:t>JOIN NODES</a:t>
            </a:r>
          </a:p>
          <a:p>
            <a:pPr lvl="1"/>
            <a:r>
              <a:rPr lang="en-US" dirty="0"/>
              <a:t>UGNJEŽDENA PETLJA (ENGL. NESTED LOOP)</a:t>
            </a:r>
          </a:p>
          <a:p>
            <a:pPr lvl="1"/>
            <a:r>
              <a:rPr lang="en-US" dirty="0"/>
              <a:t>HASH PRIDRUŽIVANJE (ENGL. HASH JOIN)</a:t>
            </a:r>
          </a:p>
          <a:p>
            <a:pPr lvl="1"/>
            <a:r>
              <a:rPr lang="en-US" dirty="0"/>
              <a:t>SPAJANJE PRIDRUŽIVANJA (ENGL. MERGE JOIN)</a:t>
            </a:r>
          </a:p>
          <a:p>
            <a:r>
              <a:rPr lang="en-US" dirty="0"/>
              <a:t>PARALELNI ČVOROVI OKUPLJANJA I SPAJANJA (ENGL. GATHER AND MERGE PARALLEL NODES)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6FB6-E3EC-4C01-A9EB-A633EA9F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eXPLAIN naredba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1260-E62D-434B-8ABE-F98FC756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4973"/>
            <a:ext cx="9905999" cy="2953084"/>
          </a:xfrm>
        </p:spPr>
        <p:txBody>
          <a:bodyPr/>
          <a:lstStyle/>
          <a:p>
            <a:r>
              <a:rPr lang="sr-Latn-RS" dirty="0"/>
              <a:t>UVID U IZVRŠENJE UP</a:t>
            </a:r>
          </a:p>
          <a:p>
            <a:r>
              <a:rPr lang="sr-Latn-RS" dirty="0"/>
              <a:t>PRIKAZAĆE SAMO NAJBOLJI PLAN IZVRŠENJA</a:t>
            </a:r>
          </a:p>
          <a:p>
            <a:r>
              <a:rPr lang="sr-Latn-RS" dirty="0"/>
              <a:t>NEĆE IZVRŠITI UPIT</a:t>
            </a:r>
          </a:p>
          <a:p>
            <a:r>
              <a:rPr lang="sr-Latn-RS" dirty="0"/>
              <a:t>NAREDBA EXPLAIN JE BRZA</a:t>
            </a:r>
          </a:p>
          <a:p>
            <a:r>
              <a:rPr lang="sr-Latn-RS" dirty="0"/>
              <a:t>PRIKAZAĆE SVE NODOVE IZVRŠENJA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E7C7F-0BFA-4411-A435-61C80F46A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" t="12158" r="3709" b="18098"/>
          <a:stretch/>
        </p:blipFill>
        <p:spPr>
          <a:xfrm>
            <a:off x="1141412" y="5260950"/>
            <a:ext cx="4577441" cy="1057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C6252-C136-4001-8EC8-AE0E28DE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26" y="4912867"/>
            <a:ext cx="4775389" cy="1753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8B3E4-1BFF-4993-ACCF-826D09F77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843" y="1510674"/>
            <a:ext cx="3494072" cy="26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0EA-457B-40CA-982C-EFD55779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EXPLAIN ANALYZE naredba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8AF2-F224-4A03-96D6-95156BFE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705"/>
            <a:ext cx="9905999" cy="3541714"/>
          </a:xfrm>
        </p:spPr>
        <p:txBody>
          <a:bodyPr/>
          <a:lstStyle/>
          <a:p>
            <a:r>
              <a:rPr lang="sr-Latn-RS" dirty="0"/>
              <a:t>PRIKAZUJE NAJBOLJI PLAN IZVRŠENJA</a:t>
            </a:r>
          </a:p>
          <a:p>
            <a:r>
              <a:rPr lang="sr-Latn-RS" dirty="0"/>
              <a:t>IZVRŠAVA UPIT</a:t>
            </a:r>
          </a:p>
          <a:p>
            <a:r>
              <a:rPr lang="sr-Latn-RS" dirty="0"/>
              <a:t>PRIKAZJE STATISTIČKE INFORMACIJE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37F3E-E00D-4818-A634-99E60EBD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21" y="4104234"/>
            <a:ext cx="6979291" cy="22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8D00-5CE6-4BAE-BB86-C50B9C2D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33378"/>
            <a:ext cx="9905998" cy="1478570"/>
          </a:xfrm>
        </p:spPr>
        <p:txBody>
          <a:bodyPr/>
          <a:lstStyle/>
          <a:p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0585A-CDEB-4D2D-967C-6906D011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72" y="4145855"/>
            <a:ext cx="4774178" cy="10096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B8E77-9E2A-427F-80EA-1AABC12B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0698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POČEVŠI OD VERZIJE 9.6, POSTGRESQL</a:t>
            </a:r>
          </a:p>
          <a:p>
            <a:r>
              <a:rPr lang="sr-Latn-RS" dirty="0"/>
              <a:t>PARALLEL SEQUENTIAL SCANS</a:t>
            </a:r>
          </a:p>
          <a:p>
            <a:r>
              <a:rPr lang="sr-Latn-RS" dirty="0"/>
              <a:t>PARALLEL INDEX SCANS (BTREES ONLY)</a:t>
            </a:r>
          </a:p>
          <a:p>
            <a:r>
              <a:rPr lang="sr-Latn-RS" dirty="0"/>
              <a:t>PARALLEL BITMAP HEAP SCANS</a:t>
            </a:r>
          </a:p>
          <a:p>
            <a:r>
              <a:rPr lang="sr-Latn-RS" dirty="0"/>
              <a:t>PARALLEL JOINS (ALL TYPES OF JOINS)</a:t>
            </a:r>
          </a:p>
          <a:p>
            <a:r>
              <a:rPr lang="sr-Latn-RS" dirty="0"/>
              <a:t>PARALLEL BTREE CREATION (CREATE INDEX)</a:t>
            </a:r>
          </a:p>
          <a:p>
            <a:r>
              <a:rPr lang="sr-Latn-RS" dirty="0"/>
              <a:t>PARALLEL APPEND</a:t>
            </a:r>
          </a:p>
          <a:p>
            <a:r>
              <a:rPr lang="sr-Latn-RS" dirty="0"/>
              <a:t>PARALLEL AGGREGATION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28417A-B810-48ED-8A67-D262B9E8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2" y="1702480"/>
            <a:ext cx="5322840" cy="17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3502</TotalTime>
  <Words>786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Circuit</vt:lpstr>
      <vt:lpstr>Optimizacija upita kod PostgreSQL baze podataka </vt:lpstr>
      <vt:lpstr>PostgreSQL baza podataka</vt:lpstr>
      <vt:lpstr>OPTIMIZACIJA UPITA</vt:lpstr>
      <vt:lpstr>Faze izvršavanja SQL upita</vt:lpstr>
      <vt:lpstr>OPTIMIZAtor</vt:lpstr>
      <vt:lpstr>ČVOROVI (ENGL. NODES)</vt:lpstr>
      <vt:lpstr>eXPLAIN naredba</vt:lpstr>
      <vt:lpstr>EXPLAIN ANALYZE naredba</vt:lpstr>
      <vt:lpstr>Paralelno izvršenje upita</vt:lpstr>
      <vt:lpstr>GENETSKI ALGORITAM </vt:lpstr>
      <vt:lpstr>PowerPoint Presentation</vt:lpstr>
      <vt:lpstr>Tehnike OPTIMIZACIJE 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kod PostgreSQL baze podataka</dc:title>
  <dc:creator>Mario Zalac</dc:creator>
  <cp:lastModifiedBy>Mario Zalac</cp:lastModifiedBy>
  <cp:revision>27</cp:revision>
  <dcterms:created xsi:type="dcterms:W3CDTF">2021-04-14T19:24:46Z</dcterms:created>
  <dcterms:modified xsi:type="dcterms:W3CDTF">2021-04-21T09:49:41Z</dcterms:modified>
</cp:coreProperties>
</file>