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58" r:id="rId4"/>
    <p:sldId id="267" r:id="rId5"/>
    <p:sldId id="259" r:id="rId6"/>
    <p:sldId id="260" r:id="rId7"/>
    <p:sldId id="264" r:id="rId8"/>
    <p:sldId id="261" r:id="rId9"/>
    <p:sldId id="268" r:id="rId10"/>
    <p:sldId id="263" r:id="rId11"/>
    <p:sldId id="265" r:id="rId12"/>
    <p:sldId id="266" r:id="rId13"/>
    <p:sldId id="269" r:id="rId1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632" y="-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B034B-A2AF-A245-BD1B-34B47C84D80B}" type="datetimeFigureOut">
              <a:rPr lang="it-IT" smtClean="0"/>
              <a:t>19/08/18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28B97-0540-E642-A38F-D19351CB826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47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8B97-0540-E642-A38F-D19351CB826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908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8B97-0540-E642-A38F-D19351CB826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908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8B97-0540-E642-A38F-D19351CB826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02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A6B-2886-8847-AD8B-5073DFF07D8B}" type="datetimeFigureOut">
              <a:rPr lang="it-IT" smtClean="0"/>
              <a:t>19/08/18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592A-A615-5D47-8992-FAA09CE61C1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025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A6B-2886-8847-AD8B-5073DFF07D8B}" type="datetimeFigureOut">
              <a:rPr lang="it-IT" smtClean="0"/>
              <a:t>19/08/18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592A-A615-5D47-8992-FAA09CE61C1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1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A6B-2886-8847-AD8B-5073DFF07D8B}" type="datetimeFigureOut">
              <a:rPr lang="it-IT" smtClean="0"/>
              <a:t>19/08/18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592A-A615-5D47-8992-FAA09CE61C1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115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A6B-2886-8847-AD8B-5073DFF07D8B}" type="datetimeFigureOut">
              <a:rPr lang="it-IT" smtClean="0"/>
              <a:t>19/08/18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592A-A615-5D47-8992-FAA09CE61C1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2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A6B-2886-8847-AD8B-5073DFF07D8B}" type="datetimeFigureOut">
              <a:rPr lang="it-IT" smtClean="0"/>
              <a:t>19/08/18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592A-A615-5D47-8992-FAA09CE61C1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272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A6B-2886-8847-AD8B-5073DFF07D8B}" type="datetimeFigureOut">
              <a:rPr lang="it-IT" smtClean="0"/>
              <a:t>19/08/18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592A-A615-5D47-8992-FAA09CE61C1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58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A6B-2886-8847-AD8B-5073DFF07D8B}" type="datetimeFigureOut">
              <a:rPr lang="it-IT" smtClean="0"/>
              <a:t>19/08/18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592A-A615-5D47-8992-FAA09CE61C1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938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A6B-2886-8847-AD8B-5073DFF07D8B}" type="datetimeFigureOut">
              <a:rPr lang="it-IT" smtClean="0"/>
              <a:t>19/08/18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592A-A615-5D47-8992-FAA09CE61C1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554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A6B-2886-8847-AD8B-5073DFF07D8B}" type="datetimeFigureOut">
              <a:rPr lang="it-IT" smtClean="0"/>
              <a:t>19/08/18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592A-A615-5D47-8992-FAA09CE61C1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968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A6B-2886-8847-AD8B-5073DFF07D8B}" type="datetimeFigureOut">
              <a:rPr lang="it-IT" smtClean="0"/>
              <a:t>19/08/18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592A-A615-5D47-8992-FAA09CE61C1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002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A6B-2886-8847-AD8B-5073DFF07D8B}" type="datetimeFigureOut">
              <a:rPr lang="it-IT" smtClean="0"/>
              <a:t>19/08/18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592A-A615-5D47-8992-FAA09CE61C1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08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0A6B-2886-8847-AD8B-5073DFF07D8B}" type="datetimeFigureOut">
              <a:rPr lang="it-IT" smtClean="0"/>
              <a:t>19/08/18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592A-A615-5D47-8992-FAA09CE61C1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468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https---cdn.evbuc.com-images-47433138-259551280357-1-origin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0134" cy="4555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ttangolo 5"/>
          <p:cNvSpPr/>
          <p:nvPr/>
        </p:nvSpPr>
        <p:spPr>
          <a:xfrm>
            <a:off x="6760450" y="6110884"/>
            <a:ext cx="2248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Tarragona, </a:t>
            </a:r>
            <a:r>
              <a:rPr lang="en-US" sz="1600" b="1" dirty="0"/>
              <a:t>July 31, 2018</a:t>
            </a:r>
          </a:p>
        </p:txBody>
      </p:sp>
      <p:sp>
        <p:nvSpPr>
          <p:cNvPr id="7" name="Rettangolo 6"/>
          <p:cNvSpPr/>
          <p:nvPr/>
        </p:nvSpPr>
        <p:spPr>
          <a:xfrm>
            <a:off x="0" y="5038393"/>
            <a:ext cx="900868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Charging Everywhere EVs with Machine 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learning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88313" y="5942324"/>
            <a:ext cx="20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MARIANNA </a:t>
            </a:r>
            <a:r>
              <a:rPr lang="it-IT" b="1" dirty="0" smtClean="0"/>
              <a:t>POLINI</a:t>
            </a:r>
            <a:endParaRPr lang="it-IT" b="1" dirty="0"/>
          </a:p>
        </p:txBody>
      </p:sp>
      <p:sp>
        <p:nvSpPr>
          <p:cNvPr id="2" name="Rettangolo 1"/>
          <p:cNvSpPr/>
          <p:nvPr/>
        </p:nvSpPr>
        <p:spPr>
          <a:xfrm>
            <a:off x="2188450" y="455506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www.youtube.com</a:t>
            </a:r>
            <a:r>
              <a:rPr lang="en-US" sz="1200" dirty="0"/>
              <a:t>/</a:t>
            </a:r>
            <a:r>
              <a:rPr lang="en-US" sz="1200" dirty="0" err="1"/>
              <a:t>watch?v</a:t>
            </a:r>
            <a:r>
              <a:rPr lang="en-US" sz="1200" dirty="0"/>
              <a:t>=4EJF5_8-cv8&amp;feature=</a:t>
            </a:r>
            <a:r>
              <a:rPr lang="en-US" sz="1200" dirty="0" err="1"/>
              <a:t>youtu.be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401334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2203" y="393451"/>
            <a:ext cx="1049866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tangolo 5"/>
          <p:cNvSpPr/>
          <p:nvPr/>
        </p:nvSpPr>
        <p:spPr>
          <a:xfrm>
            <a:off x="127497" y="153519"/>
            <a:ext cx="8056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https://</a:t>
            </a:r>
            <a:r>
              <a:rPr lang="en-US" dirty="0" err="1" smtClean="0"/>
              <a:t>www.kaggle.com</a:t>
            </a:r>
            <a:r>
              <a:rPr lang="en-US" dirty="0" smtClean="0"/>
              <a:t>/arnabghose128/house-price-prediction-random-forest</a:t>
            </a:r>
            <a:endParaRPr lang="it-IT" dirty="0"/>
          </a:p>
        </p:txBody>
      </p:sp>
      <p:pic>
        <p:nvPicPr>
          <p:cNvPr id="2" name="Immagine 1" descr="Schermata 2018-07-29 alle 18.00.3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6" y="643052"/>
            <a:ext cx="5595379" cy="1709892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127497" y="2412532"/>
            <a:ext cx="8185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</a:rPr>
              <a:t>https://</a:t>
            </a:r>
            <a:r>
              <a:rPr lang="en-US" dirty="0" err="1">
                <a:solidFill>
                  <a:prstClr val="black"/>
                </a:solidFill>
              </a:rPr>
              <a:t>www.kaggle.com</a:t>
            </a:r>
            <a:r>
              <a:rPr lang="en-US" dirty="0">
                <a:solidFill>
                  <a:prstClr val="black"/>
                </a:solidFill>
              </a:rPr>
              <a:t>/</a:t>
            </a:r>
            <a:r>
              <a:rPr lang="en-US" dirty="0" err="1">
                <a:solidFill>
                  <a:prstClr val="black"/>
                </a:solidFill>
              </a:rPr>
              <a:t>danavg</a:t>
            </a:r>
            <a:r>
              <a:rPr lang="en-US" dirty="0">
                <a:solidFill>
                  <a:prstClr val="black"/>
                </a:solidFill>
              </a:rPr>
              <a:t>/random-forest-implementation/notebook</a:t>
            </a:r>
            <a:endParaRPr lang="it-IT" dirty="0">
              <a:solidFill>
                <a:prstClr val="black"/>
              </a:solidFill>
            </a:endParaRPr>
          </a:p>
        </p:txBody>
      </p:sp>
      <p:pic>
        <p:nvPicPr>
          <p:cNvPr id="8" name="Immagine 7" descr="Schermata 2018-07-30 alle 17.07.3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2" y="2915823"/>
            <a:ext cx="5917442" cy="183950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587" y="3955690"/>
            <a:ext cx="5706672" cy="2595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164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22203" y="142572"/>
            <a:ext cx="1049866" cy="91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07232"/>
            <a:ext cx="5006330" cy="251072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2" name="Rettangolo 21"/>
          <p:cNvSpPr/>
          <p:nvPr/>
        </p:nvSpPr>
        <p:spPr>
          <a:xfrm>
            <a:off x="381000" y="3853838"/>
            <a:ext cx="555625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FIRST </a:t>
            </a:r>
            <a:r>
              <a:rPr lang="it-IT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RESULTS LESS ACCURATE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381000" y="4851776"/>
            <a:ext cx="719125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R^</a:t>
            </a:r>
            <a:r>
              <a:rPr lang="it-IT" sz="2400" dirty="0" smtClean="0"/>
              <a:t>2 training= 0,76  Estimator=10</a:t>
            </a:r>
          </a:p>
          <a:p>
            <a:r>
              <a:rPr lang="it-IT" sz="2400" dirty="0"/>
              <a:t>R^</a:t>
            </a:r>
            <a:r>
              <a:rPr lang="it-IT" sz="2400" dirty="0" smtClean="0"/>
              <a:t>2 training=0,78   Estimator=40</a:t>
            </a:r>
          </a:p>
          <a:p>
            <a:r>
              <a:rPr lang="it-IT" sz="2400" dirty="0"/>
              <a:t>R^</a:t>
            </a:r>
            <a:r>
              <a:rPr lang="it-IT" sz="2400" dirty="0" smtClean="0"/>
              <a:t>2 training=0,78  Estimator=100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30642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22203" y="142572"/>
            <a:ext cx="1049866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ttangolo 2"/>
          <p:cNvSpPr/>
          <p:nvPr/>
        </p:nvSpPr>
        <p:spPr>
          <a:xfrm>
            <a:off x="558801" y="905694"/>
            <a:ext cx="827940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SECOND THE RESULTS MORE ACCURATE</a:t>
            </a:r>
            <a:endParaRPr lang="it-IT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" name="Immagine 1" descr="Schermata 2018-07-30 alle 19.29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0" y="1847738"/>
            <a:ext cx="8414043" cy="282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2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03536" y="1298321"/>
            <a:ext cx="4200464" cy="34994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7243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12140751_1062808123782444_5514393098536982478_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78" y="694654"/>
            <a:ext cx="2908483" cy="29084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4134" y="0"/>
            <a:ext cx="1049866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tangolo 5"/>
          <p:cNvSpPr/>
          <p:nvPr/>
        </p:nvSpPr>
        <p:spPr>
          <a:xfrm>
            <a:off x="274984" y="3620070"/>
            <a:ext cx="2632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 smtClean="0"/>
              <a:t>https</a:t>
            </a:r>
            <a:r>
              <a:rPr lang="tr-TR" b="1" dirty="0" smtClean="0"/>
              <a:t>://</a:t>
            </a:r>
            <a:r>
              <a:rPr lang="tr-TR" b="1" dirty="0" err="1" smtClean="0"/>
              <a:t>placetoplug.com</a:t>
            </a:r>
            <a:r>
              <a:rPr lang="tr-TR" b="1" dirty="0" smtClean="0"/>
              <a:t>/</a:t>
            </a:r>
            <a:endParaRPr lang="it-IT" b="1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428" y="694654"/>
            <a:ext cx="2900306" cy="1815591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274984" y="3989402"/>
            <a:ext cx="3704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Marc Ruiz</a:t>
            </a:r>
          </a:p>
          <a:p>
            <a:r>
              <a:rPr lang="es-ES_tradnl" dirty="0" err="1" smtClean="0"/>
              <a:t>CTO&amp;Co-Founder</a:t>
            </a:r>
            <a:r>
              <a:rPr lang="es-ES_tradnl" dirty="0" smtClean="0"/>
              <a:t> at place </a:t>
            </a:r>
            <a:r>
              <a:rPr lang="es-ES_tradnl" dirty="0" err="1" smtClean="0"/>
              <a:t>to</a:t>
            </a:r>
            <a:r>
              <a:rPr lang="es-ES_tradnl" dirty="0" smtClean="0"/>
              <a:t> Plug </a:t>
            </a:r>
          </a:p>
          <a:p>
            <a:endParaRPr lang="it-IT" dirty="0"/>
          </a:p>
        </p:txBody>
      </p:sp>
      <p:pic>
        <p:nvPicPr>
          <p:cNvPr id="9" name="Immagine 8" descr="Schermata 2018-07-29 alle 16.51.4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299" y="3031067"/>
            <a:ext cx="5151783" cy="3048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3268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41733" y="169333"/>
            <a:ext cx="1049866" cy="91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 descr="Schermata 2018-07-29 alle 16.58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6" y="3982697"/>
            <a:ext cx="3583424" cy="23949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Immagine 1" descr="Schermata 2018-07-29 alle 16.55.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14" y="3765378"/>
            <a:ext cx="3884186" cy="3092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magine 8" descr="Schermata 2018-07-29 alle 17.03.4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" y="405625"/>
            <a:ext cx="7102566" cy="34037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CasellaDiTesto 12"/>
          <p:cNvSpPr txBox="1"/>
          <p:nvPr/>
        </p:nvSpPr>
        <p:spPr>
          <a:xfrm>
            <a:off x="2178368" y="699011"/>
            <a:ext cx="3774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 smtClean="0">
                <a:solidFill>
                  <a:schemeClr val="bg1"/>
                </a:solidFill>
              </a:rPr>
              <a:t>NO FREE PLACE</a:t>
            </a:r>
            <a:endParaRPr lang="it-IT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02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41733" y="169333"/>
            <a:ext cx="1049866" cy="91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7" y="-554256"/>
            <a:ext cx="9144000" cy="38785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4146">
            <a:off x="4409376" y="1303960"/>
            <a:ext cx="4576838" cy="33868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CasellaDiTesto 10"/>
          <p:cNvSpPr txBox="1"/>
          <p:nvPr/>
        </p:nvSpPr>
        <p:spPr>
          <a:xfrm>
            <a:off x="5305099" y="2834609"/>
            <a:ext cx="3140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 dirty="0" smtClean="0">
                <a:solidFill>
                  <a:schemeClr val="bg1"/>
                </a:solidFill>
              </a:rPr>
              <a:t>FREE PLACE </a:t>
            </a:r>
            <a:endParaRPr lang="it-IT" sz="4800" b="1" dirty="0">
              <a:solidFill>
                <a:schemeClr val="bg1"/>
              </a:solidFill>
            </a:endParaRPr>
          </a:p>
        </p:txBody>
      </p:sp>
      <p:pic>
        <p:nvPicPr>
          <p:cNvPr id="12" name="Immagine 11" descr="Schermata 2018-07-30 alle 17.41.5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9128">
            <a:off x="1656765" y="2868423"/>
            <a:ext cx="3587058" cy="28588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262" y="5486288"/>
            <a:ext cx="3207240" cy="137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9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22203" y="393451"/>
            <a:ext cx="1049866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tangolo 1"/>
          <p:cNvSpPr/>
          <p:nvPr/>
        </p:nvSpPr>
        <p:spPr>
          <a:xfrm>
            <a:off x="702235" y="2434657"/>
            <a:ext cx="79337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AI APPROACH</a:t>
            </a:r>
            <a:endParaRPr lang="en-US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9885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1733" y="169333"/>
            <a:ext cx="1049866" cy="91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025" y="1350190"/>
            <a:ext cx="4023574" cy="33278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ttangolo 8"/>
          <p:cNvSpPr/>
          <p:nvPr/>
        </p:nvSpPr>
        <p:spPr>
          <a:xfrm>
            <a:off x="220133" y="5642633"/>
            <a:ext cx="8771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To say it in simple words: Random forest builds multiple decision trees and merges them together to get a more accurate and stable prediction.</a:t>
            </a:r>
            <a:endParaRPr lang="it-IT" b="1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133" y="1748367"/>
            <a:ext cx="3199526" cy="2264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Freccia destra 13"/>
          <p:cNvSpPr/>
          <p:nvPr/>
        </p:nvSpPr>
        <p:spPr>
          <a:xfrm>
            <a:off x="3572933" y="2768600"/>
            <a:ext cx="1395092" cy="313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9885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4134" y="100931"/>
            <a:ext cx="1049866" cy="91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324" y="1175277"/>
            <a:ext cx="4270127" cy="35318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asellaDiTesto 2"/>
          <p:cNvSpPr txBox="1"/>
          <p:nvPr/>
        </p:nvSpPr>
        <p:spPr>
          <a:xfrm>
            <a:off x="504722" y="775167"/>
            <a:ext cx="82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/>
              <a:t>HISTORICAL DATABASE WITH THE DATA OF THE CAR ELETRIC STATIONS</a:t>
            </a:r>
            <a:endParaRPr lang="it-IT" sz="20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36187" y="4906931"/>
            <a:ext cx="88078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PREDICTION OF OCCUPANCY FOR THE ELETRICAL STATIONS  </a:t>
            </a:r>
            <a:endParaRPr lang="it-IT" sz="2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03071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22203" y="393451"/>
            <a:ext cx="1049866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tangolo 1"/>
          <p:cNvSpPr/>
          <p:nvPr/>
        </p:nvSpPr>
        <p:spPr>
          <a:xfrm>
            <a:off x="582706" y="2434657"/>
            <a:ext cx="79337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LESSON LEARNT</a:t>
            </a:r>
            <a:endParaRPr lang="en-US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179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22203" y="142572"/>
            <a:ext cx="1049866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/>
          <p:cNvSpPr txBox="1"/>
          <p:nvPr/>
        </p:nvSpPr>
        <p:spPr>
          <a:xfrm>
            <a:off x="120526" y="16283"/>
            <a:ext cx="9023473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DATASET OF 5 LOCATIONS IN CATALONIA</a:t>
            </a:r>
          </a:p>
          <a:p>
            <a:pPr marL="285750" indent="-285750">
              <a:buFont typeface="Arial"/>
              <a:buChar char="•"/>
            </a:pPr>
            <a:endParaRPr lang="it-IT" sz="2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endParaRPr lang="it-IT" sz="2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endParaRPr lang="it-IT" sz="2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it-IT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ANALYSIS OF THE DATA</a:t>
            </a:r>
          </a:p>
          <a:p>
            <a:pPr marL="285750" indent="-285750">
              <a:buFont typeface="Arial"/>
              <a:buChar char="•"/>
            </a:pPr>
            <a:endParaRPr lang="it-IT" sz="2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endParaRPr lang="it-IT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it-IT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DATA CLEANING AND CONVERSIONS</a:t>
            </a:r>
          </a:p>
          <a:p>
            <a:pPr marL="285750" indent="-285750">
              <a:buFont typeface="Arial"/>
              <a:buChar char="•"/>
            </a:pPr>
            <a:endParaRPr lang="it-IT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it-IT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FEATURE ENGEERING</a:t>
            </a:r>
          </a:p>
          <a:p>
            <a:pPr marL="285750" indent="-285750">
              <a:buFont typeface="Arial"/>
              <a:buChar char="•"/>
            </a:pPr>
            <a:endParaRPr lang="it-IT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it-IT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IMPLEMENTATION OF TWO  </a:t>
            </a:r>
            <a:r>
              <a:rPr lang="it-IT" sz="2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KAGGLE* </a:t>
            </a:r>
            <a:r>
              <a:rPr lang="it-IT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EXAMPLES IN THE </a:t>
            </a:r>
            <a:r>
              <a:rPr lang="it-IT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JUPYTER NOTEBOOK</a:t>
            </a:r>
            <a:r>
              <a:rPr lang="it-IT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it-IT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1) FIRST RESULTS LESS ACCURATE</a:t>
            </a:r>
          </a:p>
          <a:p>
            <a:pPr marL="285750" indent="-285750">
              <a:buFont typeface="Arial"/>
              <a:buChar char="•"/>
            </a:pPr>
            <a:r>
              <a:rPr lang="it-IT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2) SECOND RESULTS MORE ACCURATE</a:t>
            </a:r>
          </a:p>
          <a:p>
            <a:endParaRPr lang="it-IT" sz="2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endParaRPr lang="it-IT" sz="2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40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211</Words>
  <Application>Microsoft Macintosh PowerPoint</Application>
  <PresentationFormat>Presentazione su schermo (4:3)</PresentationFormat>
  <Paragraphs>38</Paragraphs>
  <Slides>13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Admin</dc:creator>
  <cp:lastModifiedBy>Admin</cp:lastModifiedBy>
  <cp:revision>29</cp:revision>
  <dcterms:created xsi:type="dcterms:W3CDTF">2018-07-29T14:28:28Z</dcterms:created>
  <dcterms:modified xsi:type="dcterms:W3CDTF">2018-08-19T14:43:14Z</dcterms:modified>
</cp:coreProperties>
</file>