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d86eec9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d86eec9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66e8e30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66e8e30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766e8e306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766e8e306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766e8e306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766e8e306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66e8e306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66e8e306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AND_BOD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815502" y="231625"/>
            <a:ext cx="36900" cy="388500"/>
          </a:xfrm>
          <a:prstGeom prst="rect">
            <a:avLst/>
          </a:prstGeom>
          <a:solidFill>
            <a:srgbClr val="B8D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 rot="5400000">
            <a:off x="-4787450" y="-2104155"/>
            <a:ext cx="5901300" cy="5103600"/>
          </a:xfrm>
          <a:prstGeom prst="triangle">
            <a:avLst>
              <a:gd fmla="val 50000" name="adj"/>
            </a:avLst>
          </a:prstGeom>
          <a:solidFill>
            <a:srgbClr val="BFD7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/>
          <p:nvPr/>
        </p:nvSpPr>
        <p:spPr>
          <a:xfrm rot="1166780">
            <a:off x="8740436" y="459650"/>
            <a:ext cx="5901350" cy="5103480"/>
          </a:xfrm>
          <a:prstGeom prst="triangle">
            <a:avLst>
              <a:gd fmla="val 50000" name="adj"/>
            </a:avLst>
          </a:prstGeom>
          <a:solidFill>
            <a:srgbClr val="BFD7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AND_BODY_2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815502" y="231625"/>
            <a:ext cx="36900" cy="388500"/>
          </a:xfrm>
          <a:prstGeom prst="rect">
            <a:avLst/>
          </a:prstGeom>
          <a:solidFill>
            <a:srgbClr val="B8D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rot="5400000">
            <a:off x="-4787450" y="-2104155"/>
            <a:ext cx="5901300" cy="5103600"/>
          </a:xfrm>
          <a:prstGeom prst="triangle">
            <a:avLst>
              <a:gd fmla="val 50000" name="adj"/>
            </a:avLst>
          </a:prstGeom>
          <a:solidFill>
            <a:srgbClr val="BFD7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5"/>
          <p:cNvPicPr preferRelativeResize="0"/>
          <p:nvPr/>
        </p:nvPicPr>
        <p:blipFill rotWithShape="1">
          <a:blip r:embed="rId3">
            <a:alphaModFix/>
          </a:blip>
          <a:srcRect b="5847" l="0" r="0" t="1917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5"/>
          <p:cNvSpPr txBox="1"/>
          <p:nvPr>
            <p:ph idx="4294967295" type="ctrTitle"/>
          </p:nvPr>
        </p:nvSpPr>
        <p:spPr>
          <a:xfrm>
            <a:off x="484950" y="2719500"/>
            <a:ext cx="8174100" cy="6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Programación Web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5"/>
          <p:cNvSpPr txBox="1"/>
          <p:nvPr>
            <p:ph idx="4294967295" type="subTitle"/>
          </p:nvPr>
        </p:nvSpPr>
        <p:spPr>
          <a:xfrm>
            <a:off x="311700" y="3189600"/>
            <a:ext cx="8520600" cy="4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2024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6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6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6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Coerción Booleana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464100" y="865325"/>
            <a:ext cx="8238000" cy="3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➔"/>
            </a:pPr>
            <a:r>
              <a:rPr lang="en" sz="2000">
                <a:solidFill>
                  <a:schemeClr val="dk2"/>
                </a:solidFill>
              </a:rPr>
              <a:t>En contextos donde se espera un valor booleano, JavaScript convierte valores que no son de ese tipo al tipo necesario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➔"/>
            </a:pPr>
            <a:r>
              <a:rPr lang="en" sz="2000">
                <a:solidFill>
                  <a:schemeClr val="dk2"/>
                </a:solidFill>
              </a:rPr>
              <a:t>Los siguientes valores son evaluados a </a:t>
            </a:r>
            <a:r>
              <a:rPr b="1" lang="en" sz="2000">
                <a:solidFill>
                  <a:schemeClr val="dk2"/>
                </a:solidFill>
              </a:rPr>
              <a:t>false </a:t>
            </a:r>
            <a:r>
              <a:rPr lang="en" sz="2000">
                <a:solidFill>
                  <a:schemeClr val="dk2"/>
                </a:solidFill>
              </a:rPr>
              <a:t>en ese tipo de contextos:</a:t>
            </a:r>
            <a:endParaRPr sz="20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◆"/>
            </a:pPr>
            <a:r>
              <a:rPr lang="en" sz="1600">
                <a:solidFill>
                  <a:schemeClr val="dk2"/>
                </a:solidFill>
              </a:rPr>
              <a:t>null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◆"/>
            </a:pPr>
            <a:r>
              <a:rPr lang="en" sz="1600">
                <a:solidFill>
                  <a:schemeClr val="dk2"/>
                </a:solidFill>
              </a:rPr>
              <a:t>undefined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◆"/>
            </a:pPr>
            <a:r>
              <a:rPr lang="en" sz="1600">
                <a:solidFill>
                  <a:schemeClr val="dk2"/>
                </a:solidFill>
              </a:rPr>
              <a:t>NaN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◆"/>
            </a:pPr>
            <a:r>
              <a:rPr lang="en" sz="1600">
                <a:solidFill>
                  <a:schemeClr val="dk2"/>
                </a:solidFill>
              </a:rPr>
              <a:t>0, -0, 0n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◆"/>
            </a:pPr>
            <a:r>
              <a:rPr lang="en" sz="1600">
                <a:solidFill>
                  <a:schemeClr val="dk2"/>
                </a:solidFill>
              </a:rPr>
              <a:t>“”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600"/>
              <a:buChar char="◆"/>
            </a:pPr>
            <a:r>
              <a:rPr lang="en" sz="1600">
                <a:solidFill>
                  <a:schemeClr val="dk2"/>
                </a:solidFill>
              </a:rPr>
              <a:t>document.all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7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Coerción Booleana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464100" y="865325"/>
            <a:ext cx="82380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➔"/>
            </a:pPr>
            <a:r>
              <a:rPr lang="en" sz="2000">
                <a:solidFill>
                  <a:schemeClr val="dk2"/>
                </a:solidFill>
              </a:rPr>
              <a:t>Los siguientes valores son evaluados a </a:t>
            </a:r>
            <a:r>
              <a:rPr b="1" lang="en" sz="2000">
                <a:solidFill>
                  <a:schemeClr val="dk2"/>
                </a:solidFill>
              </a:rPr>
              <a:t>true</a:t>
            </a:r>
            <a:r>
              <a:rPr b="1" lang="en" sz="2000">
                <a:solidFill>
                  <a:schemeClr val="dk2"/>
                </a:solidFill>
              </a:rPr>
              <a:t> </a:t>
            </a:r>
            <a:r>
              <a:rPr lang="en" sz="2000">
                <a:solidFill>
                  <a:schemeClr val="dk2"/>
                </a:solidFill>
              </a:rPr>
              <a:t>en ese tipo de contextos:</a:t>
            </a:r>
            <a:endParaRPr sz="20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◆"/>
            </a:pPr>
            <a:r>
              <a:rPr lang="en" sz="1600">
                <a:solidFill>
                  <a:schemeClr val="dk2"/>
                </a:solidFill>
              </a:rPr>
              <a:t>{}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◆"/>
            </a:pPr>
            <a:r>
              <a:rPr lang="en" sz="1600">
                <a:solidFill>
                  <a:schemeClr val="dk2"/>
                </a:solidFill>
              </a:rPr>
              <a:t>[]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◆"/>
            </a:pPr>
            <a:r>
              <a:rPr lang="en" sz="1600">
                <a:solidFill>
                  <a:schemeClr val="dk2"/>
                </a:solidFill>
              </a:rPr>
              <a:t>“0”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◆"/>
            </a:pPr>
            <a:r>
              <a:rPr lang="en" sz="1600">
                <a:solidFill>
                  <a:schemeClr val="dk2"/>
                </a:solidFill>
              </a:rPr>
              <a:t>Infinity, -Infinity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◆"/>
            </a:pPr>
            <a:r>
              <a:rPr lang="en" sz="1600">
                <a:solidFill>
                  <a:schemeClr val="dk2"/>
                </a:solidFill>
              </a:rPr>
              <a:t>“false”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600"/>
              <a:buChar char="◆"/>
            </a:pPr>
            <a:r>
              <a:rPr lang="en" sz="1600">
                <a:solidFill>
                  <a:schemeClr val="dk2"/>
                </a:solidFill>
              </a:rPr>
              <a:t>function(){}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8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Operadores lógicos y Operador ternario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464100" y="865325"/>
            <a:ext cx="8238000" cy="22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➔"/>
            </a:pPr>
            <a:r>
              <a:rPr lang="en" sz="2000">
                <a:solidFill>
                  <a:schemeClr val="dk2"/>
                </a:solidFill>
              </a:rPr>
              <a:t>&amp;&amp; (AND)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➔"/>
            </a:pPr>
            <a:r>
              <a:rPr lang="en" sz="2000">
                <a:solidFill>
                  <a:schemeClr val="dk2"/>
                </a:solidFill>
              </a:rPr>
              <a:t>|| (OR)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➔"/>
            </a:pPr>
            <a:r>
              <a:rPr lang="en" sz="2000">
                <a:solidFill>
                  <a:schemeClr val="dk2"/>
                </a:solidFill>
              </a:rPr>
              <a:t>! (NOT)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➔"/>
            </a:pPr>
            <a:r>
              <a:rPr lang="en" sz="2000">
                <a:solidFill>
                  <a:schemeClr val="dk2"/>
                </a:solidFill>
              </a:rPr>
              <a:t>JavaScript hace evaluación por circuito corto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000"/>
              <a:buChar char="➔"/>
            </a:pPr>
            <a:r>
              <a:rPr lang="en" sz="2000">
                <a:solidFill>
                  <a:schemeClr val="dk2"/>
                </a:solidFill>
              </a:rPr>
              <a:t>condition ? val1 : val2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7450" y="3422278"/>
            <a:ext cx="7090574" cy="914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9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== y ===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464100" y="865325"/>
            <a:ext cx="82380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➔"/>
            </a:pPr>
            <a:r>
              <a:rPr lang="en" sz="2000">
                <a:solidFill>
                  <a:schemeClr val="dk2"/>
                </a:solidFill>
              </a:rPr>
              <a:t>== compara valores, realizando una conversión de tipos en caso de que sea necesario para determinar la igualdad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➔"/>
            </a:pPr>
            <a:r>
              <a:rPr lang="en" sz="2000">
                <a:solidFill>
                  <a:schemeClr val="dk2"/>
                </a:solidFill>
              </a:rPr>
              <a:t>=== compara valores y el tipo de las variables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➔"/>
            </a:pPr>
            <a:r>
              <a:rPr lang="en" sz="2000">
                <a:solidFill>
                  <a:schemeClr val="dk2"/>
                </a:solidFill>
              </a:rPr>
              <a:t>La misma lógica se aplica para != y !==</a:t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54975" y="2571750"/>
            <a:ext cx="4834050" cy="22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20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Inmutabilidad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464100" y="865325"/>
            <a:ext cx="8238000" cy="18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➔"/>
            </a:pPr>
            <a:r>
              <a:rPr lang="en" sz="1800">
                <a:solidFill>
                  <a:schemeClr val="dk2"/>
                </a:solidFill>
              </a:rPr>
              <a:t>Los tipos primitivos en JavaScript son inmutables, esto es, una vez creados, no pueden ser cambiados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➔"/>
            </a:pPr>
            <a:r>
              <a:rPr lang="en" sz="1800">
                <a:solidFill>
                  <a:schemeClr val="dk2"/>
                </a:solidFill>
              </a:rPr>
              <a:t>En cambio, los arreglos y objetos son mutables, por los que sus propiedades y elementos pueden ser modificados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7325" y="2269149"/>
            <a:ext cx="3554536" cy="274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