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dc48b75a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dc48b75a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dc48b75a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dc48b75a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dc48b75a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dc48b75a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dc48b75a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dc48b75a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dc48b75a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dc48b75a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dc48b75a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dc48b75a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10a71a20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10a71a20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10a71a20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10a71a20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10a71a20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10a71a20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4486901d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4486901d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d86eec9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d86eec9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f5151a38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f5151a3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f2a08fca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f2a08fc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dc48b75a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dc48b75a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dc48b75a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dc48b75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dc48b75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dc48b75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dc48b75a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dc48b75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dc48b75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dc48b75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dc48b75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dc48b75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15502" y="231625"/>
            <a:ext cx="36900" cy="388500"/>
          </a:xfrm>
          <a:prstGeom prst="rect">
            <a:avLst/>
          </a:prstGeom>
          <a:solidFill>
            <a:srgbClr val="B8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 rot="5400000">
            <a:off x="-4787450" y="-2104155"/>
            <a:ext cx="5901300" cy="5103600"/>
          </a:xfrm>
          <a:prstGeom prst="triangle">
            <a:avLst>
              <a:gd fmla="val 50000" name="adj"/>
            </a:avLst>
          </a:prstGeom>
          <a:solidFill>
            <a:srgbClr val="BFD7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rot="1166780">
            <a:off x="8740436" y="459650"/>
            <a:ext cx="5901350" cy="5103480"/>
          </a:xfrm>
          <a:prstGeom prst="triangle">
            <a:avLst>
              <a:gd fmla="val 50000" name="adj"/>
            </a:avLst>
          </a:prstGeom>
          <a:solidFill>
            <a:srgbClr val="BFD7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15502" y="231625"/>
            <a:ext cx="36900" cy="388500"/>
          </a:xfrm>
          <a:prstGeom prst="rect">
            <a:avLst/>
          </a:prstGeom>
          <a:solidFill>
            <a:srgbClr val="B8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-4787450" y="-2104155"/>
            <a:ext cx="5901300" cy="5103600"/>
          </a:xfrm>
          <a:prstGeom prst="triangle">
            <a:avLst>
              <a:gd fmla="val 50000" name="adj"/>
            </a:avLst>
          </a:prstGeom>
          <a:solidFill>
            <a:srgbClr val="BFD7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www.aulascript.com/dhtml/document_metodos.htm" TargetMode="External"/><Relationship Id="rId6" Type="http://schemas.openxmlformats.org/officeDocument/2006/relationships/hyperlink" Target="https://www.aulascript.com/dhtml/eventos_tipos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 b="5847" l="0" r="0" t="191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idx="4294967295" type="ctrTitle"/>
          </p:nvPr>
        </p:nvSpPr>
        <p:spPr>
          <a:xfrm>
            <a:off x="484950" y="2719500"/>
            <a:ext cx="8174100" cy="6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Programación Web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5"/>
          <p:cNvSpPr txBox="1"/>
          <p:nvPr>
            <p:ph idx="4294967295" type="subTitle"/>
          </p:nvPr>
        </p:nvSpPr>
        <p:spPr>
          <a:xfrm>
            <a:off x="311700" y="3189600"/>
            <a:ext cx="8520600" cy="4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2024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Variables - Hoisting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63" name="Google Shape;163;p24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64100" y="865325"/>
            <a:ext cx="82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Otro ejemplo: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750" y="1283650"/>
            <a:ext cx="6253125" cy="14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Variables - Hoisting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75" name="Google Shape;175;p25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64100" y="865325"/>
            <a:ext cx="82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Otro ejemplo: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750" y="1283650"/>
            <a:ext cx="6253125" cy="14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6725" y="2832650"/>
            <a:ext cx="6253126" cy="18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Variables - Re-declaraciones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88" name="Google Shape;188;p26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464100" y="865325"/>
            <a:ext cx="82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Con var: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299" y="1562101"/>
            <a:ext cx="38862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5775" y="1542750"/>
            <a:ext cx="1048350" cy="10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587175" y="2841625"/>
            <a:ext cx="82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Con let: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8300" y="3396563"/>
            <a:ext cx="38862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54500" y="2907000"/>
            <a:ext cx="2179275" cy="21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Variables - Var vs Let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04" name="Google Shape;204;p27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464100" y="865325"/>
            <a:ext cx="45816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VAR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Afectada por Hoisting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Scope (alcance) de función o global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Permite re-definiciones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577375" y="2847038"/>
            <a:ext cx="45816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LET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NO es afectada</a:t>
            </a:r>
            <a:r>
              <a:rPr lang="en" sz="1900">
                <a:solidFill>
                  <a:schemeClr val="dk2"/>
                </a:solidFill>
              </a:rPr>
              <a:t> por Hoisting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Scope (alcance) de bloque {...}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NO permite re-definiciones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Constantes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16" name="Google Shape;216;p28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464100" y="865325"/>
            <a:ext cx="7783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Valor que, una vez declarado no se puede cambiar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Se aplican las mismas reglas que para let, sólo que no pueden ser reasignadas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9849" y="2323001"/>
            <a:ext cx="39243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Objetos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28" name="Google Shape;228;p29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464100" y="865325"/>
            <a:ext cx="778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Colección de datos relacionados y/o funcionalidad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450" y="1515675"/>
            <a:ext cx="7894100" cy="29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/>
          <p:nvPr>
            <p:ph idx="4294967295" type="title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Objetos - Acceder a propiedades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412775" y="1152775"/>
            <a:ext cx="7953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Hay 2 formas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Notación . y notación []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ReferenceError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40" name="Google Shape;240;p30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400" y="2144900"/>
            <a:ext cx="60198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6400" y="3487925"/>
            <a:ext cx="60198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/>
          <p:nvPr>
            <p:ph idx="4294967295" type="title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Objetos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453850" y="813950"/>
            <a:ext cx="79539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Con esta </a:t>
            </a: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notación []</a:t>
            </a: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 podemos acceder </a:t>
            </a: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dinámicamente</a:t>
            </a: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 a las propiedades de un objeto.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ReferenceError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52" name="Google Shape;252;p31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446" y="1605350"/>
            <a:ext cx="4762753" cy="32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2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2"/>
          <p:cNvSpPr txBox="1"/>
          <p:nvPr>
            <p:ph idx="4294967295" type="title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Interacción con HTML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425675" y="910238"/>
            <a:ext cx="79539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Para acceder a los elementos de una página, utilizamos la interfaz </a:t>
            </a:r>
            <a:r>
              <a:rPr b="1" lang="en" sz="2000">
                <a:solidFill>
                  <a:schemeClr val="dk2"/>
                </a:solidFill>
                <a:highlight>
                  <a:schemeClr val="lt1"/>
                </a:highlight>
              </a:rPr>
              <a:t>document</a:t>
            </a:r>
            <a:endParaRPr b="1"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  <a:highlight>
                  <a:schemeClr val="lt1"/>
                </a:highlight>
              </a:rPr>
              <a:t>d</a:t>
            </a:r>
            <a:r>
              <a:rPr b="1" lang="en" sz="2000">
                <a:solidFill>
                  <a:schemeClr val="dk2"/>
                </a:solidFill>
                <a:highlight>
                  <a:schemeClr val="lt1"/>
                </a:highlight>
              </a:rPr>
              <a:t>ocument </a:t>
            </a: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representa cualquier página web cargada en el navegador y sirve como punto de entrada al contenido de la página web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ReferenceError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63" name="Google Shape;263;p32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225" y="3029726"/>
            <a:ext cx="7505550" cy="11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3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 txBox="1"/>
          <p:nvPr>
            <p:ph idx="4294967295" type="title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Agregar eventos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425675" y="910238"/>
            <a:ext cx="7953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ReferenceError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74" name="Google Shape;274;p33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538" y="1514288"/>
            <a:ext cx="8064311" cy="25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6"/>
          <p:cNvSpPr txBox="1"/>
          <p:nvPr>
            <p:ph idx="4294967295" type="title"/>
          </p:nvPr>
        </p:nvSpPr>
        <p:spPr>
          <a:xfrm>
            <a:off x="311700" y="292625"/>
            <a:ext cx="734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JavaScript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64100" y="865325"/>
            <a:ext cx="8238000" cy="3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JavaScript es un lenguaje de programación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Char char="◆"/>
            </a:pPr>
            <a:r>
              <a:rPr lang="en" sz="2500">
                <a:solidFill>
                  <a:schemeClr val="dk2"/>
                </a:solidFill>
              </a:rPr>
              <a:t>Se ajusta a la </a:t>
            </a:r>
            <a:r>
              <a:rPr lang="en" sz="2500">
                <a:solidFill>
                  <a:schemeClr val="dk2"/>
                </a:solidFill>
                <a:highlight>
                  <a:schemeClr val="accent6"/>
                </a:highlight>
              </a:rPr>
              <a:t>especificación llamada ECMAScript</a:t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Char char="◆"/>
            </a:pPr>
            <a:r>
              <a:rPr lang="en" sz="2500">
                <a:solidFill>
                  <a:srgbClr val="FF0000"/>
                </a:solidFill>
              </a:rPr>
              <a:t>E</a:t>
            </a:r>
            <a:r>
              <a:rPr lang="en" sz="2500">
                <a:solidFill>
                  <a:schemeClr val="dk2"/>
                </a:solidFill>
              </a:rPr>
              <a:t>uropean </a:t>
            </a:r>
            <a:r>
              <a:rPr lang="en" sz="2500">
                <a:solidFill>
                  <a:srgbClr val="FF0000"/>
                </a:solidFill>
              </a:rPr>
              <a:t>C</a:t>
            </a:r>
            <a:r>
              <a:rPr lang="en" sz="2500">
                <a:solidFill>
                  <a:schemeClr val="dk2"/>
                </a:solidFill>
              </a:rPr>
              <a:t>omputer </a:t>
            </a:r>
            <a:r>
              <a:rPr lang="en" sz="2500">
                <a:solidFill>
                  <a:srgbClr val="FF0000"/>
                </a:solidFill>
              </a:rPr>
              <a:t>M</a:t>
            </a:r>
            <a:r>
              <a:rPr lang="en" sz="2500">
                <a:solidFill>
                  <a:schemeClr val="dk2"/>
                </a:solidFill>
              </a:rPr>
              <a:t>anufacturers </a:t>
            </a:r>
            <a:r>
              <a:rPr lang="en" sz="2500">
                <a:solidFill>
                  <a:srgbClr val="FF0000"/>
                </a:solidFill>
              </a:rPr>
              <a:t>A</a:t>
            </a:r>
            <a:r>
              <a:rPr lang="en" sz="2500">
                <a:solidFill>
                  <a:schemeClr val="dk2"/>
                </a:solidFill>
              </a:rPr>
              <a:t>ssociation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Char char="◆"/>
            </a:pPr>
            <a:r>
              <a:rPr lang="en" sz="2500">
                <a:solidFill>
                  <a:schemeClr val="dk2"/>
                </a:solidFill>
              </a:rPr>
              <a:t>ECMAScript es un plano (blueprint) para crear lenguajes de scripts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500"/>
              <a:buChar char="◆"/>
            </a:pPr>
            <a:r>
              <a:rPr lang="en" sz="2500">
                <a:solidFill>
                  <a:schemeClr val="dk2"/>
                </a:solidFill>
                <a:highlight>
                  <a:schemeClr val="accent6"/>
                </a:highlight>
              </a:rPr>
              <a:t>JavaScript es una implementación de ese plano</a:t>
            </a:r>
            <a:r>
              <a:rPr lang="en" sz="2500">
                <a:solidFill>
                  <a:schemeClr val="dk2"/>
                </a:solidFill>
              </a:rPr>
              <a:t> </a:t>
            </a:r>
            <a:r>
              <a:rPr lang="en" sz="2500">
                <a:solidFill>
                  <a:schemeClr val="dk2"/>
                </a:solidFill>
              </a:rPr>
              <a:t>descrito</a:t>
            </a:r>
            <a:r>
              <a:rPr lang="en" sz="2500">
                <a:solidFill>
                  <a:schemeClr val="dk2"/>
                </a:solidFill>
              </a:rPr>
              <a:t> en el estándar ECMA-262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4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4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4"/>
          <p:cNvSpPr txBox="1"/>
          <p:nvPr>
            <p:ph idx="4294967295" type="title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Links útiles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425675" y="910238"/>
            <a:ext cx="7953900" cy="7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Métodos interfaz document</a:t>
            </a:r>
            <a:endParaRPr b="1"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ighlight>
                  <a:schemeClr val="lt1"/>
                </a:highlight>
                <a:hlinkClick r:id="rId6"/>
              </a:rPr>
              <a:t>Lista de eventos HTML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ReferenceError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ReferenceError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85" name="Google Shape;285;p34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83" name="Google Shape;83;p17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64100" y="865325"/>
            <a:ext cx="823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Lenguaje débilmente tipado y dinámico</a:t>
            </a:r>
            <a:endParaRPr sz="2500">
              <a:solidFill>
                <a:schemeClr val="dk2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9825" y="1769475"/>
            <a:ext cx="67246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JavaScript - Incluir en HTML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95" name="Google Shape;95;p18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64100" y="865325"/>
            <a:ext cx="8238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De forma directa, envolviendo el código entre los tags &lt;script&gt; &lt;/script&gt;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Puede ir en el &lt;head&gt; o en el &lt;body&gt;:</a:t>
            </a:r>
            <a:endParaRPr sz="2100">
              <a:solidFill>
                <a:schemeClr val="dk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>
                <a:solidFill>
                  <a:schemeClr val="dk2"/>
                </a:solidFill>
              </a:rPr>
              <a:t>Se agrega en el head para que el código quede separado del HTML</a:t>
            </a:r>
            <a:endParaRPr sz="2100">
              <a:solidFill>
                <a:schemeClr val="dk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>
                <a:solidFill>
                  <a:schemeClr val="dk2"/>
                </a:solidFill>
              </a:rPr>
              <a:t>Se agrega en el body para mejorar la velocidad de carga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De forma indirecta, teniendo un archivo .js aparte y en el tag &lt;script&gt; especificando el path (ej.: &lt;script src=”myjsfile.js” /&gt;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Tipos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64100" y="865325"/>
            <a:ext cx="8238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" sz="2500">
                <a:solidFill>
                  <a:schemeClr val="dk2"/>
                </a:solidFill>
              </a:rPr>
              <a:t>Seis tipos de datos primitivos: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Undefined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Boolean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Number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String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BigInt (puede representar números enteros con precisión arbitraria)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Symbol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Tipos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17" name="Google Shape;117;p20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64100" y="865325"/>
            <a:ext cx="8238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" sz="2500">
                <a:solidFill>
                  <a:schemeClr val="dk2"/>
                </a:solidFill>
              </a:rPr>
              <a:t>Otros tipos: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Null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Object (objetos de por sí, arreglos, mapas / diccionarios, etc.)</a:t>
            </a:r>
            <a:endParaRPr sz="2500">
              <a:solidFill>
                <a:schemeClr val="dk2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Function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Variables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28" name="Google Shape;128;p21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464100" y="865325"/>
            <a:ext cx="8238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Pueden ser declaradas usando var o let</a:t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Por razones históricas, existen 2 formas</a:t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Antes sólo existía var</a:t>
            </a:r>
            <a:endParaRPr sz="19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Hoy por hoy, let es lo que se se usa, porque tiene un comportamiento más predecible (debido al hoisting y re-declaraciones)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Variables - Hoisting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39" name="Google Shape;139;p22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64100" y="865325"/>
            <a:ext cx="823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Las declaraciones de variables y funciones son “físicamente movidas’' al comienzo del código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2775" y="1855026"/>
            <a:ext cx="7280649" cy="22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>
            <p:ph idx="4294967295" type="title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Variables - Hoisting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51" name="Google Shape;151;p23"/>
          <p:cNvSpPr txBox="1"/>
          <p:nvPr>
            <p:ph idx="4294967295" type="body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r>
              <a:t/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464100" y="865325"/>
            <a:ext cx="82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Implicitamente, lo anterior es igual a: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425" y="1567575"/>
            <a:ext cx="4791251" cy="27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