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8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7" r:id="rId32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21739" y="703579"/>
            <a:ext cx="670052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6800" cy="6858000"/>
          </a:xfrm>
          <a:custGeom>
            <a:avLst/>
            <a:gdLst/>
            <a:ahLst/>
            <a:cxnLst/>
            <a:rect l="l" t="t" r="r" b="b"/>
            <a:pathLst>
              <a:path w="1066800" h="6858000">
                <a:moveTo>
                  <a:pt x="1066800" y="0"/>
                </a:moveTo>
                <a:lnTo>
                  <a:pt x="0" y="0"/>
                </a:lnTo>
                <a:lnTo>
                  <a:pt x="0" y="6858000"/>
                </a:lnTo>
                <a:lnTo>
                  <a:pt x="533400" y="6858000"/>
                </a:lnTo>
                <a:lnTo>
                  <a:pt x="1066800" y="6858000"/>
                </a:lnTo>
                <a:lnTo>
                  <a:pt x="1066800" y="0"/>
                </a:lnTo>
                <a:close/>
              </a:path>
            </a:pathLst>
          </a:custGeom>
          <a:solidFill>
            <a:srgbClr val="A2B6D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66800" y="1219200"/>
            <a:ext cx="8077200" cy="0"/>
          </a:xfrm>
          <a:custGeom>
            <a:avLst/>
            <a:gdLst/>
            <a:ahLst/>
            <a:cxnLst/>
            <a:rect l="l" t="t" r="r" b="b"/>
            <a:pathLst>
              <a:path w="8077200">
                <a:moveTo>
                  <a:pt x="0" y="0"/>
                </a:moveTo>
                <a:lnTo>
                  <a:pt x="8077200" y="0"/>
                </a:lnTo>
              </a:path>
            </a:pathLst>
          </a:custGeom>
          <a:ln w="9344">
            <a:solidFill>
              <a:srgbClr val="00339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1739" y="734059"/>
            <a:ext cx="2272029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1670" y="3220720"/>
            <a:ext cx="5688965" cy="14020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0066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5/2/2022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586469" y="6473951"/>
            <a:ext cx="304800" cy="2787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e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jpe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7" Type="http://schemas.openxmlformats.org/officeDocument/2006/relationships/image" Target="../media/image4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jpe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838200" y="228600"/>
            <a:ext cx="8052435" cy="64770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MUTHAYAMMAL ENGINEERING COLLEGE (AUTONOMUS),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RASIPURAM – 637 408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900" b="1" dirty="0" smtClean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9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kumimoji="0" lang="en-US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DEPARTMENT OF ELECTRICAL AND ELECTRONICS ENGINEERING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kern="0" dirty="0">
              <a:solidFill>
                <a:sysClr val="windowText" lastClr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1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lvl="0" algn="ctr"/>
            <a:r>
              <a:rPr lang="en-US" sz="2400" b="1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RECENT TRENDS IN POWER ELECTRONICS </a:t>
            </a:r>
          </a:p>
          <a:p>
            <a:pPr lvl="0" algn="ctr"/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08/08/2016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Prepared by,</a:t>
            </a:r>
          </a:p>
          <a:p>
            <a:pPr lvl="0" algn="ctr">
              <a:defRPr/>
            </a:pPr>
            <a:r>
              <a:rPr lang="en-US" sz="2400" dirty="0" err="1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Dr.S.Saravanan</a:t>
            </a:r>
            <a:r>
              <a:rPr lang="en-US" sz="2400" dirty="0" smtClean="0">
                <a:solidFill>
                  <a:sysClr val="windowText" lastClr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  <a:endParaRPr kumimoji="0" lang="en-US" sz="24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Professor  &amp;  Head / EEE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Muthayammal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Engineering College</a:t>
            </a: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11869" y="6449059"/>
            <a:ext cx="2540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10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69339" y="734059"/>
            <a:ext cx="5284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pc="-5" dirty="0"/>
              <a:t>3)	</a:t>
            </a:r>
            <a:r>
              <a:rPr spc="-15" dirty="0"/>
              <a:t>The</a:t>
            </a:r>
            <a:r>
              <a:rPr spc="-30" dirty="0"/>
              <a:t> </a:t>
            </a:r>
            <a:r>
              <a:rPr spc="-5" dirty="0"/>
              <a:t>interdisciplinary</a:t>
            </a:r>
            <a:r>
              <a:rPr spc="-60" dirty="0"/>
              <a:t> </a:t>
            </a:r>
            <a:r>
              <a:rPr spc="-10" dirty="0"/>
              <a:t>nature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221739" y="1405890"/>
            <a:ext cx="45675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913380" algn="l"/>
              </a:tabLst>
            </a:pPr>
            <a:r>
              <a:rPr sz="2400" b="1" spc="-30" dirty="0">
                <a:solidFill>
                  <a:srgbClr val="000066"/>
                </a:solidFill>
                <a:latin typeface="Arial"/>
                <a:cs typeface="Arial"/>
              </a:rPr>
              <a:t>W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l</a:t>
            </a:r>
            <a:r>
              <a:rPr sz="2400" b="1" spc="10" dirty="0">
                <a:solidFill>
                  <a:srgbClr val="000066"/>
                </a:solidFill>
                <a:latin typeface="Arial"/>
                <a:cs typeface="Arial"/>
              </a:rPr>
              <a:t>l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m</a:t>
            </a:r>
            <a:r>
              <a:rPr sz="240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b="1" spc="-15" dirty="0">
                <a:solidFill>
                  <a:srgbClr val="000066"/>
                </a:solidFill>
                <a:latin typeface="Arial"/>
                <a:cs typeface="Arial"/>
              </a:rPr>
              <a:t>E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.</a:t>
            </a:r>
            <a:r>
              <a:rPr sz="240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e</a:t>
            </a:r>
            <a:r>
              <a:rPr sz="2400" b="1" spc="20" dirty="0">
                <a:solidFill>
                  <a:srgbClr val="000066"/>
                </a:solidFill>
                <a:latin typeface="Arial"/>
                <a:cs typeface="Arial"/>
              </a:rPr>
              <a:t>w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ell</a:t>
            </a:r>
            <a:r>
              <a:rPr sz="2400" b="1" spc="-50" dirty="0">
                <a:solidFill>
                  <a:srgbClr val="000066"/>
                </a:solidFill>
                <a:latin typeface="Arial"/>
                <a:cs typeface="Arial"/>
              </a:rPr>
              <a:t>’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s	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d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e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sc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ri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p</a:t>
            </a:r>
            <a:r>
              <a:rPr sz="2400" b="1" spc="5" dirty="0">
                <a:solidFill>
                  <a:srgbClr val="000066"/>
                </a:solidFill>
                <a:latin typeface="Arial"/>
                <a:cs typeface="Arial"/>
              </a:rPr>
              <a:t>t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i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o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n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3119527" y="2113687"/>
            <a:ext cx="3590925" cy="3072765"/>
            <a:chOff x="3119527" y="2113687"/>
            <a:chExt cx="3590925" cy="3072765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24199" y="2119629"/>
              <a:ext cx="3581400" cy="306197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124199" y="2118359"/>
              <a:ext cx="3581400" cy="3063240"/>
            </a:xfrm>
            <a:custGeom>
              <a:avLst/>
              <a:gdLst/>
              <a:ahLst/>
              <a:cxnLst/>
              <a:rect l="l" t="t" r="r" b="b"/>
              <a:pathLst>
                <a:path w="3581400" h="3063240">
                  <a:moveTo>
                    <a:pt x="1790700" y="3063240"/>
                  </a:moveTo>
                  <a:lnTo>
                    <a:pt x="0" y="0"/>
                  </a:lnTo>
                  <a:lnTo>
                    <a:pt x="3581400" y="0"/>
                  </a:lnTo>
                  <a:lnTo>
                    <a:pt x="1790700" y="3063240"/>
                  </a:lnTo>
                  <a:close/>
                </a:path>
                <a:path w="3581400" h="3063240">
                  <a:moveTo>
                    <a:pt x="3581400" y="3063240"/>
                  </a:moveTo>
                  <a:lnTo>
                    <a:pt x="3581400" y="3063240"/>
                  </a:lnTo>
                </a:path>
                <a:path w="3581400" h="306324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47489" y="2119629"/>
              <a:ext cx="1743710" cy="1581150"/>
            </a:xfrm>
            <a:custGeom>
              <a:avLst/>
              <a:gdLst/>
              <a:ahLst/>
              <a:cxnLst/>
              <a:rect l="l" t="t" r="r" b="b"/>
              <a:pathLst>
                <a:path w="1743710" h="1581150">
                  <a:moveTo>
                    <a:pt x="872489" y="0"/>
                  </a:moveTo>
                  <a:lnTo>
                    <a:pt x="1743710" y="1581150"/>
                  </a:lnTo>
                  <a:lnTo>
                    <a:pt x="0" y="1581150"/>
                  </a:lnTo>
                  <a:lnTo>
                    <a:pt x="872489" y="0"/>
                  </a:lnTo>
                  <a:close/>
                </a:path>
                <a:path w="1743710" h="1581150">
                  <a:moveTo>
                    <a:pt x="0" y="0"/>
                  </a:moveTo>
                  <a:lnTo>
                    <a:pt x="0" y="0"/>
                  </a:lnTo>
                </a:path>
                <a:path w="1743710" h="1581150">
                  <a:moveTo>
                    <a:pt x="1743710" y="1581150"/>
                  </a:moveTo>
                  <a:lnTo>
                    <a:pt x="1743710" y="158115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277870" y="2167890"/>
            <a:ext cx="12573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Electronics</a:t>
            </a:r>
            <a:endParaRPr sz="18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 rot="17940000">
            <a:off x="3678686" y="2782826"/>
            <a:ext cx="1345152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2250" spc="-60" baseline="-3703" dirty="0">
                <a:solidFill>
                  <a:srgbClr val="0E4CA6"/>
                </a:solidFill>
                <a:latin typeface="Arial MT"/>
                <a:cs typeface="Arial MT"/>
              </a:rPr>
              <a:t>D</a:t>
            </a:r>
            <a:r>
              <a:rPr sz="2250" spc="-37" baseline="-3703" dirty="0">
                <a:solidFill>
                  <a:srgbClr val="0E4CA6"/>
                </a:solidFill>
                <a:latin typeface="Arial MT"/>
                <a:cs typeface="Arial MT"/>
              </a:rPr>
              <a:t>e</a:t>
            </a:r>
            <a:r>
              <a:rPr sz="2250" spc="-75" baseline="-1851" dirty="0">
                <a:solidFill>
                  <a:srgbClr val="0E4CA6"/>
                </a:solidFill>
                <a:latin typeface="Arial MT"/>
                <a:cs typeface="Arial MT"/>
              </a:rPr>
              <a:t>v</a:t>
            </a:r>
            <a:r>
              <a:rPr sz="2250" spc="-37" baseline="-1851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2250" spc="-30" baseline="-1851" dirty="0">
                <a:solidFill>
                  <a:srgbClr val="0E4CA6"/>
                </a:solidFill>
                <a:latin typeface="Arial MT"/>
                <a:cs typeface="Arial MT"/>
              </a:rPr>
              <a:t>c</a:t>
            </a:r>
            <a:r>
              <a:rPr sz="2250" spc="-44" baseline="-1851" dirty="0">
                <a:solidFill>
                  <a:srgbClr val="0E4CA6"/>
                </a:solidFill>
                <a:latin typeface="Arial MT"/>
                <a:cs typeface="Arial MT"/>
              </a:rPr>
              <a:t>e</a:t>
            </a:r>
            <a:r>
              <a:rPr sz="1500" spc="-35" dirty="0">
                <a:solidFill>
                  <a:srgbClr val="0E4CA6"/>
                </a:solidFill>
                <a:latin typeface="Arial MT"/>
                <a:cs typeface="Arial MT"/>
              </a:rPr>
              <a:t>s</a:t>
            </a:r>
            <a:r>
              <a:rPr sz="1500" spc="-30" dirty="0">
                <a:solidFill>
                  <a:srgbClr val="0E4CA6"/>
                </a:solidFill>
                <a:latin typeface="Arial MT"/>
                <a:cs typeface="Arial MT"/>
              </a:rPr>
              <a:t>,</a:t>
            </a:r>
            <a:r>
              <a:rPr sz="1500" spc="-20" dirty="0">
                <a:solidFill>
                  <a:srgbClr val="0E4CA6"/>
                </a:solidFill>
                <a:latin typeface="Arial MT"/>
                <a:cs typeface="Arial MT"/>
              </a:rPr>
              <a:t>c</a:t>
            </a:r>
            <a:r>
              <a:rPr sz="1500" spc="-40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1500" spc="-20" dirty="0">
                <a:solidFill>
                  <a:srgbClr val="0E4CA6"/>
                </a:solidFill>
                <a:latin typeface="Arial MT"/>
                <a:cs typeface="Arial MT"/>
              </a:rPr>
              <a:t>r</a:t>
            </a:r>
            <a:r>
              <a:rPr sz="2250" spc="-30" baseline="1851" dirty="0">
                <a:solidFill>
                  <a:srgbClr val="0E4CA6"/>
                </a:solidFill>
                <a:latin typeface="Arial MT"/>
                <a:cs typeface="Arial MT"/>
              </a:rPr>
              <a:t>c</a:t>
            </a:r>
            <a:r>
              <a:rPr sz="2250" spc="-44" baseline="1851" dirty="0">
                <a:solidFill>
                  <a:srgbClr val="0E4CA6"/>
                </a:solidFill>
                <a:latin typeface="Arial MT"/>
                <a:cs typeface="Arial MT"/>
              </a:rPr>
              <a:t>u</a:t>
            </a:r>
            <a:r>
              <a:rPr sz="2250" spc="-37" baseline="1851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2250" spc="-52" baseline="1851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r>
              <a:rPr sz="2250" baseline="1851" dirty="0">
                <a:solidFill>
                  <a:srgbClr val="0E4CA6"/>
                </a:solidFill>
                <a:latin typeface="Arial MT"/>
                <a:cs typeface="Arial MT"/>
              </a:rPr>
              <a:t>s</a:t>
            </a:r>
            <a:endParaRPr sz="2250" baseline="1851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92470" y="2152650"/>
            <a:ext cx="7175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" dirty="0">
                <a:latin typeface="Arial"/>
                <a:cs typeface="Arial"/>
              </a:rPr>
              <a:t>Po</a:t>
            </a:r>
            <a:r>
              <a:rPr sz="1800" b="1" spc="45" dirty="0">
                <a:latin typeface="Arial"/>
                <a:cs typeface="Arial"/>
              </a:rPr>
              <a:t>w</a:t>
            </a:r>
            <a:r>
              <a:rPr sz="1800" b="1" spc="-5" dirty="0">
                <a:latin typeface="Arial"/>
                <a:cs typeface="Arial"/>
              </a:rPr>
              <a:t>er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 rot="3660000">
            <a:off x="4974788" y="2664691"/>
            <a:ext cx="1365270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2250" spc="-22" baseline="1851" dirty="0">
                <a:solidFill>
                  <a:srgbClr val="0E4CA6"/>
                </a:solidFill>
                <a:latin typeface="Arial MT"/>
                <a:cs typeface="Arial MT"/>
              </a:rPr>
              <a:t>S</a:t>
            </a:r>
            <a:r>
              <a:rPr sz="2250" spc="-7" baseline="1851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r>
              <a:rPr sz="2250" baseline="1851" dirty="0">
                <a:solidFill>
                  <a:srgbClr val="0E4CA6"/>
                </a:solidFill>
                <a:latin typeface="Arial MT"/>
                <a:cs typeface="Arial MT"/>
              </a:rPr>
              <a:t>a</a:t>
            </a:r>
            <a:r>
              <a:rPr sz="1500" spc="-10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r>
              <a:rPr sz="2250" baseline="1851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c</a:t>
            </a:r>
            <a:r>
              <a:rPr sz="1500" spc="-5" dirty="0">
                <a:solidFill>
                  <a:srgbClr val="0E4CA6"/>
                </a:solidFill>
                <a:latin typeface="Arial MT"/>
                <a:cs typeface="Arial MT"/>
              </a:rPr>
              <a:t> 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&amp;</a:t>
            </a:r>
            <a:r>
              <a:rPr sz="1500" spc="-5" dirty="0">
                <a:solidFill>
                  <a:srgbClr val="0E4CA6"/>
                </a:solidFill>
                <a:latin typeface="Arial MT"/>
                <a:cs typeface="Arial MT"/>
              </a:rPr>
              <a:t> r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o</a:t>
            </a:r>
            <a:r>
              <a:rPr sz="1500" spc="-10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a</a:t>
            </a:r>
            <a:r>
              <a:rPr sz="1500" spc="-5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r>
              <a:rPr sz="1500" spc="5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1500" spc="-10" dirty="0">
                <a:solidFill>
                  <a:srgbClr val="0E4CA6"/>
                </a:solidFill>
                <a:latin typeface="Arial MT"/>
                <a:cs typeface="Arial MT"/>
              </a:rPr>
              <a:t>n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g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 rot="3660000">
            <a:off x="4719979" y="2779909"/>
            <a:ext cx="1482317" cy="1905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500"/>
              </a:lnSpc>
            </a:pPr>
            <a:r>
              <a:rPr sz="2250" spc="-37" baseline="1851" dirty="0">
                <a:solidFill>
                  <a:srgbClr val="0E4CA6"/>
                </a:solidFill>
                <a:latin typeface="Arial MT"/>
                <a:cs typeface="Arial MT"/>
              </a:rPr>
              <a:t>p</a:t>
            </a:r>
            <a:r>
              <a:rPr sz="2250" spc="15" baseline="1851" dirty="0">
                <a:solidFill>
                  <a:srgbClr val="0E4CA6"/>
                </a:solidFill>
                <a:latin typeface="Arial MT"/>
                <a:cs typeface="Arial MT"/>
              </a:rPr>
              <a:t>o</a:t>
            </a:r>
            <a:r>
              <a:rPr sz="2250" spc="-37" baseline="1851" dirty="0">
                <a:solidFill>
                  <a:srgbClr val="0E4CA6"/>
                </a:solidFill>
                <a:latin typeface="Arial MT"/>
                <a:cs typeface="Arial MT"/>
              </a:rPr>
              <a:t>w</a:t>
            </a:r>
            <a:r>
              <a:rPr sz="2250" spc="-15" baseline="1851" dirty="0">
                <a:solidFill>
                  <a:srgbClr val="0E4CA6"/>
                </a:solidFill>
                <a:latin typeface="Arial MT"/>
                <a:cs typeface="Arial MT"/>
              </a:rPr>
              <a:t>e</a:t>
            </a:r>
            <a:r>
              <a:rPr sz="2250" baseline="1851" dirty="0">
                <a:solidFill>
                  <a:srgbClr val="0E4CA6"/>
                </a:solidFill>
                <a:latin typeface="Arial MT"/>
                <a:cs typeface="Arial MT"/>
              </a:rPr>
              <a:t>r</a:t>
            </a:r>
            <a:r>
              <a:rPr sz="2250" spc="15" baseline="1851" dirty="0">
                <a:solidFill>
                  <a:srgbClr val="0E4CA6"/>
                </a:solidFill>
                <a:latin typeface="Arial MT"/>
                <a:cs typeface="Arial MT"/>
              </a:rPr>
              <a:t> </a:t>
            </a:r>
            <a:r>
              <a:rPr sz="1500" spc="-10" dirty="0">
                <a:solidFill>
                  <a:srgbClr val="0E4CA6"/>
                </a:solidFill>
                <a:latin typeface="Arial MT"/>
                <a:cs typeface="Arial MT"/>
              </a:rPr>
              <a:t>e</a:t>
            </a:r>
            <a:r>
              <a:rPr sz="1500" spc="5" dirty="0">
                <a:solidFill>
                  <a:srgbClr val="0E4CA6"/>
                </a:solidFill>
                <a:latin typeface="Arial MT"/>
                <a:cs typeface="Arial MT"/>
              </a:rPr>
              <a:t>q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u</a:t>
            </a:r>
            <a:r>
              <a:rPr sz="1500" spc="-20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1500" spc="10" dirty="0">
                <a:solidFill>
                  <a:srgbClr val="0E4CA6"/>
                </a:solidFill>
                <a:latin typeface="Arial MT"/>
                <a:cs typeface="Arial MT"/>
              </a:rPr>
              <a:t>p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m</a:t>
            </a:r>
            <a:r>
              <a:rPr sz="1500" spc="10" dirty="0">
                <a:solidFill>
                  <a:srgbClr val="0E4CA6"/>
                </a:solidFill>
                <a:latin typeface="Arial MT"/>
                <a:cs typeface="Arial MT"/>
              </a:rPr>
              <a:t>e</a:t>
            </a:r>
            <a:r>
              <a:rPr sz="1500" spc="-10" dirty="0">
                <a:solidFill>
                  <a:srgbClr val="0E4CA6"/>
                </a:solidFill>
                <a:latin typeface="Arial MT"/>
                <a:cs typeface="Arial MT"/>
              </a:rPr>
              <a:t>n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t</a:t>
            </a:r>
            <a:endParaRPr sz="15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86250" y="3028950"/>
            <a:ext cx="1256030" cy="150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70" algn="ctr">
              <a:lnSpc>
                <a:spcPct val="100000"/>
              </a:lnSpc>
              <a:spcBef>
                <a:spcPts val="100"/>
              </a:spcBef>
            </a:pPr>
            <a:r>
              <a:rPr sz="1800" b="1" spc="5" dirty="0">
                <a:latin typeface="Arial"/>
                <a:cs typeface="Arial"/>
              </a:rPr>
              <a:t>Power 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Elect</a:t>
            </a:r>
            <a:r>
              <a:rPr sz="1800" b="1" spc="-15" dirty="0">
                <a:latin typeface="Arial"/>
                <a:cs typeface="Arial"/>
              </a:rPr>
              <a:t>r</a:t>
            </a:r>
            <a:r>
              <a:rPr sz="1800" b="1" spc="5" dirty="0">
                <a:latin typeface="Arial"/>
                <a:cs typeface="Arial"/>
              </a:rPr>
              <a:t>o</a:t>
            </a:r>
            <a:r>
              <a:rPr sz="1800" b="1" spc="-5" dirty="0">
                <a:latin typeface="Arial"/>
                <a:cs typeface="Arial"/>
              </a:rPr>
              <a:t>n</a:t>
            </a:r>
            <a:r>
              <a:rPr sz="1800" b="1" spc="5" dirty="0">
                <a:latin typeface="Arial"/>
                <a:cs typeface="Arial"/>
              </a:rPr>
              <a:t>i</a:t>
            </a:r>
            <a:r>
              <a:rPr sz="1800" b="1" spc="-15" dirty="0">
                <a:latin typeface="Arial"/>
                <a:cs typeface="Arial"/>
              </a:rPr>
              <a:t>c</a:t>
            </a:r>
            <a:r>
              <a:rPr sz="1800" b="1" dirty="0">
                <a:latin typeface="Arial"/>
                <a:cs typeface="Arial"/>
              </a:rPr>
              <a:t>s</a:t>
            </a:r>
            <a:endParaRPr sz="1800">
              <a:latin typeface="Arial"/>
              <a:cs typeface="Arial"/>
            </a:endParaRPr>
          </a:p>
          <a:p>
            <a:pPr marL="116205" marR="110489" algn="ctr">
              <a:lnSpc>
                <a:spcPct val="110000"/>
              </a:lnSpc>
              <a:spcBef>
                <a:spcPts val="1060"/>
              </a:spcBef>
            </a:pPr>
            <a:r>
              <a:rPr sz="1500" spc="-5" dirty="0">
                <a:solidFill>
                  <a:srgbClr val="0E4CA6"/>
                </a:solidFill>
                <a:latin typeface="Arial MT"/>
                <a:cs typeface="Arial MT"/>
              </a:rPr>
              <a:t>C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ont</a:t>
            </a:r>
            <a:r>
              <a:rPr sz="1500" spc="5" dirty="0">
                <a:solidFill>
                  <a:srgbClr val="0E4CA6"/>
                </a:solidFill>
                <a:latin typeface="Arial MT"/>
                <a:cs typeface="Arial MT"/>
              </a:rPr>
              <a:t>i</a:t>
            </a:r>
            <a:r>
              <a:rPr sz="1500" dirty="0">
                <a:solidFill>
                  <a:srgbClr val="0E4CA6"/>
                </a:solidFill>
                <a:latin typeface="Arial MT"/>
                <a:cs typeface="Arial MT"/>
              </a:rPr>
              <a:t>nuous,  discrete </a:t>
            </a:r>
            <a:r>
              <a:rPr sz="1500" spc="5" dirty="0">
                <a:solidFill>
                  <a:srgbClr val="0E4CA6"/>
                </a:solidFill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Control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14169" y="5741670"/>
            <a:ext cx="219710" cy="219709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819910" y="5656579"/>
            <a:ext cx="5730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electronics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interface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between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56739" y="6212840"/>
            <a:ext cx="30632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4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power.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734059"/>
            <a:ext cx="56305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Relation</a:t>
            </a:r>
            <a:r>
              <a:rPr spc="-3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spc="-5" dirty="0"/>
              <a:t>multiple</a:t>
            </a:r>
            <a:r>
              <a:rPr spc="-20" dirty="0"/>
              <a:t> </a:t>
            </a:r>
            <a:r>
              <a:rPr spc="-5" dirty="0"/>
              <a:t>disciplines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590540"/>
            <a:ext cx="219709" cy="2197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36700" y="5519420"/>
            <a:ext cx="6334125" cy="69151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85725" marR="5080" indent="-73660">
              <a:lnSpc>
                <a:spcPts val="2590"/>
              </a:lnSpc>
              <a:spcBef>
                <a:spcPts val="235"/>
              </a:spcBef>
            </a:pPr>
            <a:r>
              <a:rPr sz="2200" spc="5" dirty="0">
                <a:solidFill>
                  <a:srgbClr val="000066"/>
                </a:solidFill>
                <a:latin typeface="Arial MT"/>
                <a:cs typeface="Arial MT"/>
              </a:rPr>
              <a:t>Power electronics is currently 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the </a:t>
            </a:r>
            <a:r>
              <a:rPr sz="2200" spc="10" dirty="0">
                <a:solidFill>
                  <a:srgbClr val="000066"/>
                </a:solidFill>
                <a:latin typeface="Arial MT"/>
                <a:cs typeface="Arial MT"/>
              </a:rPr>
              <a:t>most </a:t>
            </a:r>
            <a:r>
              <a:rPr sz="2200" spc="5" dirty="0">
                <a:solidFill>
                  <a:srgbClr val="000066"/>
                </a:solidFill>
                <a:latin typeface="Arial MT"/>
                <a:cs typeface="Arial MT"/>
              </a:rPr>
              <a:t>active </a:t>
            </a:r>
            <a:r>
              <a:rPr sz="22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discipline</a:t>
            </a:r>
            <a:r>
              <a:rPr sz="22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200" spc="10" dirty="0">
                <a:solidFill>
                  <a:srgbClr val="000066"/>
                </a:solidFill>
                <a:latin typeface="Arial MT"/>
                <a:cs typeface="Arial MT"/>
              </a:rPr>
              <a:t> power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5" dirty="0">
                <a:solidFill>
                  <a:srgbClr val="000066"/>
                </a:solidFill>
                <a:latin typeface="Arial MT"/>
                <a:cs typeface="Arial MT"/>
              </a:rPr>
              <a:t>engineering </a:t>
            </a:r>
            <a:r>
              <a:rPr sz="2200" spc="15" dirty="0">
                <a:solidFill>
                  <a:srgbClr val="000066"/>
                </a:solidFill>
                <a:latin typeface="Arial MT"/>
                <a:cs typeface="Arial MT"/>
              </a:rPr>
              <a:t>worldwide</a:t>
            </a:r>
            <a:r>
              <a:rPr sz="1850" spc="15" dirty="0">
                <a:solidFill>
                  <a:srgbClr val="000066"/>
                </a:solidFill>
                <a:latin typeface="Arial MT"/>
                <a:cs typeface="Arial MT"/>
              </a:rPr>
              <a:t>.</a:t>
            </a:r>
            <a:endParaRPr sz="185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33800" y="2819400"/>
            <a:ext cx="1676400" cy="12954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831590" y="3088640"/>
            <a:ext cx="14808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9591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 MT"/>
                <a:cs typeface="Arial MT"/>
              </a:rPr>
              <a:t>Power </a:t>
            </a:r>
            <a:r>
              <a:rPr sz="2400" dirty="0">
                <a:latin typeface="Arial MT"/>
                <a:cs typeface="Arial MT"/>
              </a:rPr>
              <a:t> 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spc="-5" dirty="0">
                <a:latin typeface="Arial MT"/>
                <a:cs typeface="Arial MT"/>
              </a:rPr>
              <a:t>l</a:t>
            </a:r>
            <a:r>
              <a:rPr sz="2400" spc="-10" dirty="0">
                <a:latin typeface="Arial MT"/>
                <a:cs typeface="Arial MT"/>
              </a:rPr>
              <a:t>e</a:t>
            </a:r>
            <a:r>
              <a:rPr sz="2400" dirty="0">
                <a:latin typeface="Arial MT"/>
                <a:cs typeface="Arial MT"/>
              </a:rPr>
              <a:t>ct</a:t>
            </a:r>
            <a:r>
              <a:rPr sz="2400" spc="5" dirty="0">
                <a:latin typeface="Arial MT"/>
                <a:cs typeface="Arial MT"/>
              </a:rPr>
              <a:t>r</a:t>
            </a:r>
            <a:r>
              <a:rPr sz="2400" spc="-10" dirty="0">
                <a:latin typeface="Arial MT"/>
                <a:cs typeface="Arial MT"/>
              </a:rPr>
              <a:t>on</a:t>
            </a:r>
            <a:r>
              <a:rPr sz="2400" spc="-5" dirty="0">
                <a:latin typeface="Arial MT"/>
                <a:cs typeface="Arial MT"/>
              </a:rPr>
              <a:t>i</a:t>
            </a:r>
            <a:r>
              <a:rPr sz="2400" dirty="0">
                <a:latin typeface="Arial MT"/>
                <a:cs typeface="Arial MT"/>
              </a:rPr>
              <a:t>cs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123564" y="1677035"/>
            <a:ext cx="1525270" cy="610870"/>
            <a:chOff x="3123564" y="1677035"/>
            <a:chExt cx="1525270" cy="610870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124199" y="1677669"/>
              <a:ext cx="1524000" cy="60832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124199" y="1677670"/>
              <a:ext cx="1524000" cy="609600"/>
            </a:xfrm>
            <a:custGeom>
              <a:avLst/>
              <a:gdLst/>
              <a:ahLst/>
              <a:cxnLst/>
              <a:rect l="l" t="t" r="r" b="b"/>
              <a:pathLst>
                <a:path w="1524000" h="609600">
                  <a:moveTo>
                    <a:pt x="0" y="609600"/>
                  </a:moveTo>
                  <a:lnTo>
                    <a:pt x="1524000" y="609600"/>
                  </a:lnTo>
                  <a:lnTo>
                    <a:pt x="1524000" y="0"/>
                  </a:lnTo>
                  <a:lnTo>
                    <a:pt x="0" y="0"/>
                  </a:lnTo>
                  <a:lnTo>
                    <a:pt x="0" y="609600"/>
                  </a:lnTo>
                  <a:close/>
                </a:path>
              </a:pathLst>
            </a:custGeom>
            <a:ln w="3175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158489" y="1694179"/>
            <a:ext cx="14573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843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Systems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Control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theory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5000" y="2286000"/>
            <a:ext cx="1066800" cy="53340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905000" y="2286000"/>
            <a:ext cx="1066800" cy="533400"/>
          </a:xfrm>
          <a:prstGeom prst="rect">
            <a:avLst/>
          </a:prstGeom>
          <a:ln w="934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16535" marR="207010" indent="-39370">
              <a:lnSpc>
                <a:spcPts val="2160"/>
              </a:lnSpc>
            </a:pP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Circuit </a:t>
            </a:r>
            <a:r>
              <a:rPr sz="1800" spc="-4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t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eory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180965" y="1675764"/>
            <a:ext cx="1297940" cy="609600"/>
            <a:chOff x="5180965" y="1675764"/>
            <a:chExt cx="1297940" cy="609600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81600" y="1676400"/>
              <a:ext cx="1295400" cy="608329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81600" y="1676399"/>
              <a:ext cx="1296670" cy="608330"/>
            </a:xfrm>
            <a:custGeom>
              <a:avLst/>
              <a:gdLst/>
              <a:ahLst/>
              <a:cxnLst/>
              <a:rect l="l" t="t" r="r" b="b"/>
              <a:pathLst>
                <a:path w="1296670" h="608330">
                  <a:moveTo>
                    <a:pt x="0" y="608329"/>
                  </a:moveTo>
                  <a:lnTo>
                    <a:pt x="1296670" y="608329"/>
                  </a:lnTo>
                  <a:lnTo>
                    <a:pt x="1296670" y="0"/>
                  </a:lnTo>
                  <a:lnTo>
                    <a:pt x="0" y="0"/>
                  </a:lnTo>
                  <a:lnTo>
                    <a:pt x="0" y="60832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265420" y="1710690"/>
            <a:ext cx="1128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3495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Signal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rocess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i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6628765" y="2360295"/>
            <a:ext cx="1602740" cy="645160"/>
            <a:chOff x="6628765" y="2360295"/>
            <a:chExt cx="1602740" cy="645160"/>
          </a:xfrm>
        </p:grpSpPr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629400" y="2363469"/>
              <a:ext cx="1600200" cy="64135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6629400" y="2360930"/>
              <a:ext cx="1601470" cy="643890"/>
            </a:xfrm>
            <a:custGeom>
              <a:avLst/>
              <a:gdLst/>
              <a:ahLst/>
              <a:cxnLst/>
              <a:rect l="l" t="t" r="r" b="b"/>
              <a:pathLst>
                <a:path w="1601470" h="643889">
                  <a:moveTo>
                    <a:pt x="0" y="643889"/>
                  </a:moveTo>
                  <a:lnTo>
                    <a:pt x="1601470" y="643889"/>
                  </a:lnTo>
                  <a:lnTo>
                    <a:pt x="1601470" y="0"/>
                  </a:lnTo>
                  <a:lnTo>
                    <a:pt x="0" y="0"/>
                  </a:lnTo>
                  <a:lnTo>
                    <a:pt x="0" y="64388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706869" y="2396490"/>
            <a:ext cx="13055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Simulation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&amp;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computing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7009765" y="3355975"/>
            <a:ext cx="1374140" cy="370840"/>
            <a:chOff x="7009765" y="3355975"/>
            <a:chExt cx="1374140" cy="37084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010400" y="3357880"/>
              <a:ext cx="1371600" cy="368300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7010400" y="3356610"/>
              <a:ext cx="1372870" cy="369570"/>
            </a:xfrm>
            <a:custGeom>
              <a:avLst/>
              <a:gdLst/>
              <a:ahLst/>
              <a:cxnLst/>
              <a:rect l="l" t="t" r="r" b="b"/>
              <a:pathLst>
                <a:path w="1372870" h="369570">
                  <a:moveTo>
                    <a:pt x="0" y="369569"/>
                  </a:moveTo>
                  <a:lnTo>
                    <a:pt x="1372870" y="369569"/>
                  </a:lnTo>
                  <a:lnTo>
                    <a:pt x="1372870" y="0"/>
                  </a:lnTo>
                  <a:lnTo>
                    <a:pt x="0" y="0"/>
                  </a:lnTo>
                  <a:lnTo>
                    <a:pt x="0" y="3695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087869" y="3390900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Electronics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6476365" y="4267834"/>
            <a:ext cx="1296670" cy="642620"/>
            <a:chOff x="6476365" y="4267834"/>
            <a:chExt cx="1296670" cy="642620"/>
          </a:xfrm>
        </p:grpSpPr>
        <p:pic>
          <p:nvPicPr>
            <p:cNvPr id="29" name="object 2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477000" y="4268469"/>
              <a:ext cx="1295400" cy="641350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6477000" y="4268469"/>
              <a:ext cx="1295400" cy="641350"/>
            </a:xfrm>
            <a:custGeom>
              <a:avLst/>
              <a:gdLst/>
              <a:ahLst/>
              <a:cxnLst/>
              <a:rect l="l" t="t" r="r" b="b"/>
              <a:pathLst>
                <a:path w="1295400" h="641350">
                  <a:moveTo>
                    <a:pt x="0" y="641350"/>
                  </a:moveTo>
                  <a:lnTo>
                    <a:pt x="1295400" y="641350"/>
                  </a:lnTo>
                  <a:lnTo>
                    <a:pt x="1295400" y="0"/>
                  </a:lnTo>
                </a:path>
                <a:path w="1295400" h="641350">
                  <a:moveTo>
                    <a:pt x="0" y="0"/>
                  </a:moveTo>
                  <a:lnTo>
                    <a:pt x="0" y="64135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6579869" y="4301490"/>
            <a:ext cx="10909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370" marR="5080" indent="-15367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Solid</a:t>
            </a:r>
            <a:r>
              <a:rPr sz="18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state </a:t>
            </a:r>
            <a:r>
              <a:rPr sz="1800" spc="-484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physics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3733165" y="4799965"/>
            <a:ext cx="1982470" cy="370840"/>
            <a:chOff x="3733165" y="4799965"/>
            <a:chExt cx="1982470" cy="370840"/>
          </a:xfrm>
        </p:grpSpPr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733800" y="4800600"/>
              <a:ext cx="1981200" cy="36830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3733800" y="4800600"/>
              <a:ext cx="1981200" cy="369570"/>
            </a:xfrm>
            <a:custGeom>
              <a:avLst/>
              <a:gdLst/>
              <a:ahLst/>
              <a:cxnLst/>
              <a:rect l="l" t="t" r="r" b="b"/>
              <a:pathLst>
                <a:path w="1981200" h="369570">
                  <a:moveTo>
                    <a:pt x="0" y="369569"/>
                  </a:moveTo>
                  <a:lnTo>
                    <a:pt x="1981200" y="369569"/>
                  </a:lnTo>
                  <a:lnTo>
                    <a:pt x="1981200" y="0"/>
                  </a:lnTo>
                  <a:lnTo>
                    <a:pt x="0" y="0"/>
                  </a:lnTo>
                  <a:lnTo>
                    <a:pt x="0" y="369569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11270" y="4834890"/>
            <a:ext cx="17741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Electromagnetics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6" name="object 36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828800" y="4268470"/>
            <a:ext cx="1143000" cy="641350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1828800" y="4267200"/>
            <a:ext cx="1143000" cy="642620"/>
          </a:xfrm>
          <a:prstGeom prst="rect">
            <a:avLst/>
          </a:prstGeom>
          <a:ln w="9344">
            <a:solidFill>
              <a:srgbClr val="000066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153035" marR="145415" indent="96520">
              <a:lnSpc>
                <a:spcPct val="100000"/>
              </a:lnSpc>
              <a:spcBef>
                <a:spcPts val="370"/>
              </a:spcBef>
            </a:pP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Power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y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stems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143000" y="3159760"/>
            <a:ext cx="1447800" cy="642619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1143000" y="3158489"/>
            <a:ext cx="1447800" cy="643890"/>
          </a:xfrm>
          <a:prstGeom prst="rect">
            <a:avLst/>
          </a:prstGeom>
          <a:ln w="9344">
            <a:solidFill>
              <a:srgbClr val="000066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35585" marR="227965" indent="114300">
              <a:lnSpc>
                <a:spcPct val="100000"/>
              </a:lnSpc>
              <a:spcBef>
                <a:spcPts val="370"/>
              </a:spcBef>
            </a:pP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Electric 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mac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h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in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2590800" y="2260660"/>
            <a:ext cx="4419600" cy="2546350"/>
            <a:chOff x="2590800" y="2260660"/>
            <a:chExt cx="4419600" cy="2546350"/>
          </a:xfrm>
        </p:grpSpPr>
        <p:sp>
          <p:nvSpPr>
            <p:cNvPr id="41" name="object 41"/>
            <p:cNvSpPr/>
            <p:nvPr/>
          </p:nvSpPr>
          <p:spPr>
            <a:xfrm>
              <a:off x="2971800" y="3964939"/>
              <a:ext cx="948690" cy="623570"/>
            </a:xfrm>
            <a:custGeom>
              <a:avLst/>
              <a:gdLst/>
              <a:ahLst/>
              <a:cxnLst/>
              <a:rect l="l" t="t" r="r" b="b"/>
              <a:pathLst>
                <a:path w="948689" h="623570">
                  <a:moveTo>
                    <a:pt x="0" y="623570"/>
                  </a:moveTo>
                  <a:lnTo>
                    <a:pt x="948689" y="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95089" y="3925569"/>
              <a:ext cx="83820" cy="72390"/>
            </a:xfrm>
            <a:custGeom>
              <a:avLst/>
              <a:gdLst/>
              <a:ahLst/>
              <a:cxnLst/>
              <a:rect l="l" t="t" r="r" b="b"/>
              <a:pathLst>
                <a:path w="83820" h="72389">
                  <a:moveTo>
                    <a:pt x="83820" y="0"/>
                  </a:moveTo>
                  <a:lnTo>
                    <a:pt x="0" y="10159"/>
                  </a:lnTo>
                  <a:lnTo>
                    <a:pt x="41910" y="7238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587239" y="4183379"/>
              <a:ext cx="137160" cy="617220"/>
            </a:xfrm>
            <a:custGeom>
              <a:avLst/>
              <a:gdLst/>
              <a:ahLst/>
              <a:cxnLst/>
              <a:rect l="l" t="t" r="r" b="b"/>
              <a:pathLst>
                <a:path w="137160" h="617220">
                  <a:moveTo>
                    <a:pt x="137160" y="61722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51679" y="4114800"/>
              <a:ext cx="73660" cy="82550"/>
            </a:xfrm>
            <a:custGeom>
              <a:avLst/>
              <a:gdLst/>
              <a:ahLst/>
              <a:cxnLst/>
              <a:rect l="l" t="t" r="r" b="b"/>
              <a:pathLst>
                <a:path w="73660" h="82550">
                  <a:moveTo>
                    <a:pt x="20320" y="0"/>
                  </a:moveTo>
                  <a:lnTo>
                    <a:pt x="0" y="82550"/>
                  </a:lnTo>
                  <a:lnTo>
                    <a:pt x="73660" y="66039"/>
                  </a:lnTo>
                  <a:lnTo>
                    <a:pt x="2032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5227320" y="3957319"/>
              <a:ext cx="1249680" cy="631190"/>
            </a:xfrm>
            <a:custGeom>
              <a:avLst/>
              <a:gdLst/>
              <a:ahLst/>
              <a:cxnLst/>
              <a:rect l="l" t="t" r="r" b="b"/>
              <a:pathLst>
                <a:path w="1249679" h="631189">
                  <a:moveTo>
                    <a:pt x="1249679" y="631189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5165089" y="3925569"/>
              <a:ext cx="83820" cy="67310"/>
            </a:xfrm>
            <a:custGeom>
              <a:avLst/>
              <a:gdLst/>
              <a:ahLst/>
              <a:cxnLst/>
              <a:rect l="l" t="t" r="r" b="b"/>
              <a:pathLst>
                <a:path w="83820" h="67310">
                  <a:moveTo>
                    <a:pt x="83820" y="0"/>
                  </a:moveTo>
                  <a:lnTo>
                    <a:pt x="0" y="0"/>
                  </a:lnTo>
                  <a:lnTo>
                    <a:pt x="50800" y="67309"/>
                  </a:lnTo>
                  <a:lnTo>
                    <a:pt x="8382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3886200" y="2285999"/>
              <a:ext cx="273050" cy="547370"/>
            </a:xfrm>
            <a:custGeom>
              <a:avLst/>
              <a:gdLst/>
              <a:ahLst/>
              <a:cxnLst/>
              <a:rect l="l" t="t" r="r" b="b"/>
              <a:pathLst>
                <a:path w="273050" h="547369">
                  <a:moveTo>
                    <a:pt x="0" y="0"/>
                  </a:moveTo>
                  <a:lnTo>
                    <a:pt x="273050" y="54737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123689" y="2811779"/>
              <a:ext cx="67310" cy="83820"/>
            </a:xfrm>
            <a:custGeom>
              <a:avLst/>
              <a:gdLst/>
              <a:ahLst/>
              <a:cxnLst/>
              <a:rect l="l" t="t" r="r" b="b"/>
              <a:pathLst>
                <a:path w="67310" h="83819">
                  <a:moveTo>
                    <a:pt x="67310" y="0"/>
                  </a:moveTo>
                  <a:lnTo>
                    <a:pt x="0" y="33020"/>
                  </a:lnTo>
                  <a:lnTo>
                    <a:pt x="67310" y="83820"/>
                  </a:lnTo>
                  <a:lnTo>
                    <a:pt x="6731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2971800" y="2590799"/>
              <a:ext cx="797560" cy="523240"/>
            </a:xfrm>
            <a:custGeom>
              <a:avLst/>
              <a:gdLst/>
              <a:ahLst/>
              <a:cxnLst/>
              <a:rect l="l" t="t" r="r" b="b"/>
              <a:pathLst>
                <a:path w="797560" h="523239">
                  <a:moveTo>
                    <a:pt x="0" y="0"/>
                  </a:moveTo>
                  <a:lnTo>
                    <a:pt x="797560" y="523239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3745230" y="307974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40640" y="0"/>
                  </a:moveTo>
                  <a:lnTo>
                    <a:pt x="0" y="63500"/>
                  </a:lnTo>
                  <a:lnTo>
                    <a:pt x="83820" y="73660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2590800" y="3505199"/>
              <a:ext cx="1073150" cy="0"/>
            </a:xfrm>
            <a:custGeom>
              <a:avLst/>
              <a:gdLst/>
              <a:ahLst/>
              <a:cxnLst/>
              <a:rect l="l" t="t" r="r" b="b"/>
              <a:pathLst>
                <a:path w="1073150">
                  <a:moveTo>
                    <a:pt x="0" y="0"/>
                  </a:moveTo>
                  <a:lnTo>
                    <a:pt x="1073150" y="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658869" y="346709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5480050" y="3505199"/>
              <a:ext cx="1530350" cy="0"/>
            </a:xfrm>
            <a:custGeom>
              <a:avLst/>
              <a:gdLst/>
              <a:ahLst/>
              <a:cxnLst/>
              <a:rect l="l" t="t" r="r" b="b"/>
              <a:pathLst>
                <a:path w="1530350">
                  <a:moveTo>
                    <a:pt x="1530350" y="0"/>
                  </a:moveTo>
                  <a:lnTo>
                    <a:pt x="0" y="0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5410200" y="3467099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74929" y="0"/>
                  </a:moveTo>
                  <a:lnTo>
                    <a:pt x="0" y="38100"/>
                  </a:lnTo>
                  <a:lnTo>
                    <a:pt x="74929" y="76200"/>
                  </a:lnTo>
                  <a:lnTo>
                    <a:pt x="74929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5401310" y="2743199"/>
              <a:ext cx="1228090" cy="434340"/>
            </a:xfrm>
            <a:custGeom>
              <a:avLst/>
              <a:gdLst/>
              <a:ahLst/>
              <a:cxnLst/>
              <a:rect l="l" t="t" r="r" b="b"/>
              <a:pathLst>
                <a:path w="1228090" h="434339">
                  <a:moveTo>
                    <a:pt x="1228089" y="0"/>
                  </a:moveTo>
                  <a:lnTo>
                    <a:pt x="0" y="434339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334000" y="3139439"/>
              <a:ext cx="83820" cy="72390"/>
            </a:xfrm>
            <a:custGeom>
              <a:avLst/>
              <a:gdLst/>
              <a:ahLst/>
              <a:cxnLst/>
              <a:rect l="l" t="t" r="r" b="b"/>
              <a:pathLst>
                <a:path w="83820" h="72389">
                  <a:moveTo>
                    <a:pt x="58420" y="0"/>
                  </a:moveTo>
                  <a:lnTo>
                    <a:pt x="0" y="60960"/>
                  </a:lnTo>
                  <a:lnTo>
                    <a:pt x="83820" y="72389"/>
                  </a:lnTo>
                  <a:lnTo>
                    <a:pt x="5842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4954270" y="2266949"/>
              <a:ext cx="855980" cy="570230"/>
            </a:xfrm>
            <a:custGeom>
              <a:avLst/>
              <a:gdLst/>
              <a:ahLst/>
              <a:cxnLst/>
              <a:rect l="l" t="t" r="r" b="b"/>
              <a:pathLst>
                <a:path w="855979" h="570230">
                  <a:moveTo>
                    <a:pt x="855979" y="0"/>
                  </a:moveTo>
                  <a:lnTo>
                    <a:pt x="0" y="570229"/>
                  </a:lnTo>
                </a:path>
              </a:pathLst>
            </a:custGeom>
            <a:ln w="12579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4895850" y="2802889"/>
              <a:ext cx="83820" cy="73660"/>
            </a:xfrm>
            <a:custGeom>
              <a:avLst/>
              <a:gdLst/>
              <a:ahLst/>
              <a:cxnLst/>
              <a:rect l="l" t="t" r="r" b="b"/>
              <a:pathLst>
                <a:path w="83820" h="73660">
                  <a:moveTo>
                    <a:pt x="41910" y="0"/>
                  </a:moveTo>
                  <a:lnTo>
                    <a:pt x="0" y="73660"/>
                  </a:lnTo>
                  <a:lnTo>
                    <a:pt x="83820" y="6350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9" name="object 5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11</a:t>
            </a:fld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262890"/>
            <a:ext cx="4914265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pc="-5" dirty="0"/>
              <a:t>4)	Position</a:t>
            </a:r>
            <a:r>
              <a:rPr spc="-55" dirty="0"/>
              <a:t> </a:t>
            </a:r>
            <a:r>
              <a:rPr spc="-5" dirty="0"/>
              <a:t>and</a:t>
            </a:r>
            <a:r>
              <a:rPr spc="-50" dirty="0"/>
              <a:t> </a:t>
            </a:r>
            <a:r>
              <a:rPr spc="-5" dirty="0"/>
              <a:t>significance </a:t>
            </a:r>
            <a:r>
              <a:rPr spc="-760" dirty="0"/>
              <a:t> </a:t>
            </a:r>
            <a:r>
              <a:rPr spc="-5" dirty="0"/>
              <a:t>in</a:t>
            </a:r>
            <a:r>
              <a:rPr spc="-15" dirty="0"/>
              <a:t> </a:t>
            </a:r>
            <a:r>
              <a:rPr spc="-5" dirty="0"/>
              <a:t>the</a:t>
            </a:r>
            <a:r>
              <a:rPr spc="-10" dirty="0"/>
              <a:t> human</a:t>
            </a:r>
            <a:r>
              <a:rPr spc="-5" dirty="0"/>
              <a:t> society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63039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275839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087370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399279"/>
            <a:ext cx="219709" cy="2197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12569" y="1405890"/>
            <a:ext cx="6848475" cy="4020820"/>
          </a:xfrm>
          <a:prstGeom prst="rect">
            <a:avLst/>
          </a:prstGeom>
        </p:spPr>
        <p:txBody>
          <a:bodyPr vert="horz" wrap="square" lIns="0" tIns="74930" rIns="0" bIns="0" rtlCol="0">
            <a:spAutoFit/>
          </a:bodyPr>
          <a:lstStyle/>
          <a:p>
            <a:pPr marL="12700" marR="1117600">
              <a:lnSpc>
                <a:spcPct val="79700"/>
              </a:lnSpc>
              <a:spcBef>
                <a:spcPts val="590"/>
              </a:spcBef>
            </a:pP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used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almost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every aspect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 </a:t>
            </a:r>
            <a:r>
              <a:rPr sz="2050" spc="-5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everywhere 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modern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human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000066"/>
                </a:solidFill>
                <a:latin typeface="Arial MT"/>
                <a:cs typeface="Arial MT"/>
              </a:rPr>
              <a:t>society.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 MT"/>
              <a:cs typeface="Arial MT"/>
            </a:endParaRPr>
          </a:p>
          <a:p>
            <a:pPr marL="12700" marR="247015">
              <a:lnSpc>
                <a:spcPct val="79700"/>
              </a:lnSpc>
            </a:pP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05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major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form</a:t>
            </a:r>
            <a:r>
              <a:rPr sz="2050" spc="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energy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source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used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in </a:t>
            </a:r>
            <a:r>
              <a:rPr sz="2050" spc="-5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modern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human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000066"/>
                </a:solidFill>
                <a:latin typeface="Arial MT"/>
                <a:cs typeface="Arial MT"/>
              </a:rPr>
              <a:t>society.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150">
              <a:latin typeface="Arial MT"/>
              <a:cs typeface="Arial MT"/>
            </a:endParaRPr>
          </a:p>
          <a:p>
            <a:pPr marL="12700" marR="133985">
              <a:lnSpc>
                <a:spcPct val="79800"/>
              </a:lnSpc>
            </a:pP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objective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05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exactly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about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050" spc="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to </a:t>
            </a:r>
            <a:r>
              <a:rPr sz="2050" spc="-5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use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000066"/>
                </a:solidFill>
                <a:latin typeface="Arial MT"/>
                <a:cs typeface="Arial MT"/>
              </a:rPr>
              <a:t>power,</a:t>
            </a:r>
            <a:r>
              <a:rPr sz="2050" spc="-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050" spc="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use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it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effectively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5" dirty="0">
                <a:solidFill>
                  <a:srgbClr val="000066"/>
                </a:solidFill>
                <a:latin typeface="Arial MT"/>
                <a:cs typeface="Arial MT"/>
              </a:rPr>
              <a:t>efficiently,</a:t>
            </a:r>
            <a:r>
              <a:rPr sz="2050" spc="-8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050" spc="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improve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quality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utilization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2050" spc="-5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power.</a:t>
            </a:r>
            <a:endParaRPr sz="205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100">
              <a:latin typeface="Arial MT"/>
              <a:cs typeface="Arial MT"/>
            </a:endParaRPr>
          </a:p>
          <a:p>
            <a:pPr marL="12700" marR="5080">
              <a:lnSpc>
                <a:spcPct val="79800"/>
              </a:lnSpc>
            </a:pP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information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make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two 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poles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modern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technology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human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society—— 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information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5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05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brain,and</a:t>
            </a:r>
            <a:r>
              <a:rPr sz="20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50" spc="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10" dirty="0">
                <a:solidFill>
                  <a:srgbClr val="000066"/>
                </a:solidFill>
                <a:latin typeface="Arial MT"/>
                <a:cs typeface="Arial MT"/>
              </a:rPr>
              <a:t>is </a:t>
            </a:r>
            <a:r>
              <a:rPr sz="2050" spc="-5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50" spc="-5" dirty="0">
                <a:solidFill>
                  <a:srgbClr val="000066"/>
                </a:solidFill>
                <a:latin typeface="Arial MT"/>
                <a:cs typeface="Arial MT"/>
              </a:rPr>
              <a:t>the </a:t>
            </a:r>
            <a:r>
              <a:rPr sz="2050" dirty="0">
                <a:solidFill>
                  <a:srgbClr val="000066"/>
                </a:solidFill>
                <a:latin typeface="Arial MT"/>
                <a:cs typeface="Arial MT"/>
              </a:rPr>
              <a:t>muscle.</a:t>
            </a:r>
            <a:endParaRPr sz="205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12</a:t>
            </a:fld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673100"/>
            <a:ext cx="3027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z="3200" spc="-5" dirty="0"/>
              <a:t>II.	The</a:t>
            </a:r>
            <a:r>
              <a:rPr sz="3200" spc="-75" dirty="0"/>
              <a:t> </a:t>
            </a:r>
            <a:r>
              <a:rPr sz="3200" spc="-5" dirty="0"/>
              <a:t>history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69" y="5369559"/>
            <a:ext cx="219709" cy="21970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43989" y="5334000"/>
            <a:ext cx="7299325" cy="53340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12700" marR="5080">
              <a:lnSpc>
                <a:spcPts val="1900"/>
              </a:lnSpc>
              <a:spcBef>
                <a:spcPts val="330"/>
              </a:spcBef>
            </a:pP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The thread of the power electronics history precisely </a:t>
            </a:r>
            <a:r>
              <a:rPr sz="1750" dirty="0">
                <a:solidFill>
                  <a:srgbClr val="000066"/>
                </a:solidFill>
                <a:latin typeface="Arial MT"/>
                <a:cs typeface="Arial MT"/>
              </a:rPr>
              <a:t>follows 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and matches </a:t>
            </a:r>
            <a:r>
              <a:rPr sz="1750" spc="-47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17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break-through and</a:t>
            </a:r>
            <a:r>
              <a:rPr sz="17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evolution</a:t>
            </a:r>
            <a:r>
              <a:rPr sz="17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50" dirty="0">
                <a:solidFill>
                  <a:srgbClr val="000066"/>
                </a:solidFill>
                <a:latin typeface="Arial MT"/>
                <a:cs typeface="Arial MT"/>
              </a:rPr>
              <a:t>of power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 electronic</a:t>
            </a:r>
            <a:r>
              <a:rPr sz="17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750" spc="5" dirty="0">
                <a:solidFill>
                  <a:srgbClr val="000066"/>
                </a:solidFill>
                <a:latin typeface="Arial MT"/>
                <a:cs typeface="Arial MT"/>
              </a:rPr>
              <a:t>devices</a:t>
            </a:r>
            <a:endParaRPr sz="1750">
              <a:latin typeface="Arial MT"/>
              <a:cs typeface="Arial M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062037" y="3881437"/>
            <a:ext cx="8086725" cy="847725"/>
            <a:chOff x="1062037" y="3881437"/>
            <a:chExt cx="8086725" cy="847725"/>
          </a:xfrm>
        </p:grpSpPr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6800" y="3886200"/>
              <a:ext cx="8077200" cy="83820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066800" y="4046220"/>
              <a:ext cx="0" cy="519430"/>
            </a:xfrm>
            <a:custGeom>
              <a:avLst/>
              <a:gdLst/>
              <a:ahLst/>
              <a:cxnLst/>
              <a:rect l="l" t="t" r="r" b="b"/>
              <a:pathLst>
                <a:path h="519429">
                  <a:moveTo>
                    <a:pt x="0" y="0"/>
                  </a:moveTo>
                  <a:lnTo>
                    <a:pt x="0" y="519429"/>
                  </a:lnTo>
                </a:path>
              </a:pathLst>
            </a:custGeom>
            <a:ln w="3175">
              <a:solidFill>
                <a:srgbClr val="0033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66800" y="3886200"/>
              <a:ext cx="8077200" cy="838200"/>
            </a:xfrm>
            <a:custGeom>
              <a:avLst/>
              <a:gdLst/>
              <a:ahLst/>
              <a:cxnLst/>
              <a:rect l="l" t="t" r="r" b="b"/>
              <a:pathLst>
                <a:path w="8077200" h="838200">
                  <a:moveTo>
                    <a:pt x="0" y="160019"/>
                  </a:moveTo>
                  <a:lnTo>
                    <a:pt x="7067550" y="160019"/>
                  </a:lnTo>
                  <a:lnTo>
                    <a:pt x="7067550" y="0"/>
                  </a:lnTo>
                  <a:lnTo>
                    <a:pt x="8077200" y="419100"/>
                  </a:lnTo>
                  <a:lnTo>
                    <a:pt x="7067550" y="838200"/>
                  </a:lnTo>
                  <a:lnTo>
                    <a:pt x="7067550" y="678180"/>
                  </a:lnTo>
                  <a:lnTo>
                    <a:pt x="0" y="678180"/>
                  </a:lnTo>
                  <a:lnTo>
                    <a:pt x="0" y="160019"/>
                  </a:lnTo>
                  <a:close/>
                </a:path>
                <a:path w="8077200" h="838200">
                  <a:moveTo>
                    <a:pt x="0" y="0"/>
                  </a:moveTo>
                  <a:lnTo>
                    <a:pt x="0" y="0"/>
                  </a:lnTo>
                </a:path>
                <a:path w="8077200" h="838200">
                  <a:moveTo>
                    <a:pt x="8077200" y="838200"/>
                  </a:moveTo>
                  <a:lnTo>
                    <a:pt x="8077200" y="838200"/>
                  </a:lnTo>
                </a:path>
                <a:path w="8077200" h="838200">
                  <a:moveTo>
                    <a:pt x="2057400" y="152400"/>
                  </a:moveTo>
                  <a:lnTo>
                    <a:pt x="2057400" y="0"/>
                  </a:lnTo>
                </a:path>
                <a:path w="8077200" h="838200">
                  <a:moveTo>
                    <a:pt x="4038600" y="152400"/>
                  </a:moveTo>
                  <a:lnTo>
                    <a:pt x="403860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086600" y="3886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114300"/>
                  </a:lnTo>
                </a:path>
                <a:path h="152400">
                  <a:moveTo>
                    <a:pt x="0" y="85089"/>
                  </a:moveTo>
                  <a:lnTo>
                    <a:pt x="0" y="48260"/>
                  </a:lnTo>
                </a:path>
                <a:path h="152400">
                  <a:moveTo>
                    <a:pt x="0" y="1905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295400" y="3886200"/>
              <a:ext cx="0" cy="152400"/>
            </a:xfrm>
            <a:custGeom>
              <a:avLst/>
              <a:gdLst/>
              <a:ahLst/>
              <a:cxnLst/>
              <a:rect l="l" t="t" r="r" b="b"/>
              <a:pathLst>
                <a:path h="152400">
                  <a:moveTo>
                    <a:pt x="0" y="152400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06869" y="3615690"/>
            <a:ext cx="84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late</a:t>
            </a:r>
            <a:r>
              <a:rPr sz="1400" spc="-6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1980s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649470" y="3691890"/>
            <a:ext cx="847090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mid</a:t>
            </a:r>
            <a:r>
              <a:rPr sz="1400" spc="-6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1970s</a:t>
            </a:r>
            <a:endParaRPr sz="14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067300" y="2743200"/>
            <a:ext cx="76200" cy="914400"/>
            <a:chOff x="5067300" y="2743200"/>
            <a:chExt cx="76200" cy="914400"/>
          </a:xfrm>
        </p:grpSpPr>
        <p:sp>
          <p:nvSpPr>
            <p:cNvPr id="17" name="object 17"/>
            <p:cNvSpPr/>
            <p:nvPr/>
          </p:nvSpPr>
          <p:spPr>
            <a:xfrm>
              <a:off x="5105400" y="2814319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84327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067300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3086100" y="2743200"/>
            <a:ext cx="76200" cy="914400"/>
            <a:chOff x="3086100" y="2743200"/>
            <a:chExt cx="76200" cy="914400"/>
          </a:xfrm>
        </p:grpSpPr>
        <p:sp>
          <p:nvSpPr>
            <p:cNvPr id="20" name="object 20"/>
            <p:cNvSpPr/>
            <p:nvPr/>
          </p:nvSpPr>
          <p:spPr>
            <a:xfrm>
              <a:off x="3124200" y="2814319"/>
              <a:ext cx="0" cy="843280"/>
            </a:xfrm>
            <a:custGeom>
              <a:avLst/>
              <a:gdLst/>
              <a:ahLst/>
              <a:cxnLst/>
              <a:rect l="l" t="t" r="r" b="b"/>
              <a:pathLst>
                <a:path h="843279">
                  <a:moveTo>
                    <a:pt x="0" y="843279"/>
                  </a:moveTo>
                  <a:lnTo>
                    <a:pt x="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086100" y="2743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1068069" y="2788920"/>
            <a:ext cx="224980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910" marR="286385" indent="56515" algn="ctr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Mercury arc </a:t>
            </a:r>
            <a:r>
              <a:rPr sz="1600" spc="-5" dirty="0">
                <a:latin typeface="Arial MT"/>
                <a:cs typeface="Arial MT"/>
              </a:rPr>
              <a:t>rectifier </a:t>
            </a:r>
            <a:r>
              <a:rPr sz="1600" dirty="0">
                <a:latin typeface="Arial MT"/>
                <a:cs typeface="Arial MT"/>
              </a:rPr>
              <a:t> </a:t>
            </a:r>
            <a:r>
              <a:rPr sz="1600" spc="-15" dirty="0">
                <a:latin typeface="Arial MT"/>
                <a:cs typeface="Arial MT"/>
              </a:rPr>
              <a:t>Vacuum-tube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rectifier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Thyratron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50"/>
              </a:spcBef>
              <a:tabLst>
                <a:tab pos="1840864" algn="l"/>
              </a:tabLst>
            </a:pP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190</a:t>
            </a:r>
            <a:r>
              <a:rPr sz="1400" dirty="0">
                <a:solidFill>
                  <a:srgbClr val="000066"/>
                </a:solidFill>
                <a:latin typeface="Arial MT"/>
                <a:cs typeface="Arial MT"/>
              </a:rPr>
              <a:t>0	</a:t>
            </a:r>
            <a:r>
              <a:rPr sz="1400" spc="-5" dirty="0">
                <a:solidFill>
                  <a:srgbClr val="000066"/>
                </a:solidFill>
                <a:latin typeface="Arial MT"/>
                <a:cs typeface="Arial MT"/>
              </a:rPr>
              <a:t>1957</a:t>
            </a:r>
            <a:endParaRPr sz="14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92070" y="1738629"/>
            <a:ext cx="10750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Invention</a:t>
            </a:r>
            <a:r>
              <a:rPr sz="1600" spc="-9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1600" spc="-4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Thyristor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653790" y="2881629"/>
            <a:ext cx="114998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891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90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diode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Thyristor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420870" y="1328420"/>
            <a:ext cx="1347470" cy="124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Application of 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fast-switching 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fully-controlled </a:t>
            </a:r>
            <a:r>
              <a:rPr sz="1600" spc="-4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se</a:t>
            </a:r>
            <a:r>
              <a:rPr sz="1600" spc="5" dirty="0">
                <a:solidFill>
                  <a:srgbClr val="000066"/>
                </a:solidFill>
                <a:latin typeface="Arial MT"/>
                <a:cs typeface="Arial MT"/>
              </a:rPr>
              <a:t>m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1600" spc="5" dirty="0">
                <a:solidFill>
                  <a:srgbClr val="000066"/>
                </a:solidFill>
                <a:latin typeface="Arial MT"/>
                <a:cs typeface="Arial MT"/>
              </a:rPr>
              <a:t>c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o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nduc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o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r 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devices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828029" y="2471420"/>
            <a:ext cx="461645" cy="518159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6510" marR="5080" indent="-3810">
              <a:lnSpc>
                <a:spcPct val="102099"/>
              </a:lnSpc>
              <a:spcBef>
                <a:spcPts val="60"/>
              </a:spcBef>
            </a:pPr>
            <a:r>
              <a:rPr sz="1600" spc="-15" dirty="0">
                <a:latin typeface="Arial MT"/>
                <a:cs typeface="Arial MT"/>
              </a:rPr>
              <a:t>G</a:t>
            </a:r>
            <a:r>
              <a:rPr sz="1600" spc="-20" dirty="0">
                <a:latin typeface="Arial MT"/>
                <a:cs typeface="Arial MT"/>
              </a:rPr>
              <a:t>T</a:t>
            </a:r>
            <a:r>
              <a:rPr sz="1600" dirty="0">
                <a:latin typeface="Arial MT"/>
                <a:cs typeface="Arial MT"/>
              </a:rPr>
              <a:t>O  </a:t>
            </a:r>
            <a:r>
              <a:rPr sz="1600" spc="-15" dirty="0">
                <a:latin typeface="Arial MT"/>
                <a:cs typeface="Arial MT"/>
              </a:rPr>
              <a:t>G</a:t>
            </a:r>
            <a:r>
              <a:rPr sz="1600" dirty="0">
                <a:latin typeface="Arial MT"/>
                <a:cs typeface="Arial MT"/>
              </a:rPr>
              <a:t>TR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283200" y="2969259"/>
            <a:ext cx="1495425" cy="5168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0" marR="5080" indent="-368300">
              <a:lnSpc>
                <a:spcPct val="101600"/>
              </a:lnSpc>
              <a:spcBef>
                <a:spcPts val="70"/>
              </a:spcBef>
            </a:pP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8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MOSFET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Thyristor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283200" y="3465829"/>
            <a:ext cx="15487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(microprocessor)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176769" y="2776220"/>
            <a:ext cx="1496695" cy="76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IGBT</a:t>
            </a:r>
            <a:endParaRPr sz="1600">
              <a:latin typeface="Arial MT"/>
              <a:cs typeface="Arial MT"/>
            </a:endParaRPr>
          </a:p>
          <a:p>
            <a:pPr marL="12700" marR="5080" algn="ctr">
              <a:lnSpc>
                <a:spcPct val="102099"/>
              </a:lnSpc>
            </a:pP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7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MOSFET </a:t>
            </a:r>
            <a:r>
              <a:rPr sz="1600" spc="-430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Thyristor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636509" y="3521709"/>
            <a:ext cx="5765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5" dirty="0">
                <a:latin typeface="Arial MT"/>
                <a:cs typeface="Arial MT"/>
              </a:rPr>
              <a:t>(</a:t>
            </a:r>
            <a:r>
              <a:rPr sz="1600" dirty="0">
                <a:latin typeface="Arial MT"/>
                <a:cs typeface="Arial MT"/>
              </a:rPr>
              <a:t>D</a:t>
            </a:r>
            <a:r>
              <a:rPr sz="1600" spc="-10" dirty="0">
                <a:latin typeface="Arial MT"/>
                <a:cs typeface="Arial MT"/>
              </a:rPr>
              <a:t>S</a:t>
            </a:r>
            <a:r>
              <a:rPr sz="1600" dirty="0">
                <a:latin typeface="Arial MT"/>
                <a:cs typeface="Arial MT"/>
              </a:rPr>
              <a:t>P)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1143000" y="4567237"/>
            <a:ext cx="5948680" cy="466725"/>
            <a:chOff x="1143000" y="4567237"/>
            <a:chExt cx="5948680" cy="466725"/>
          </a:xfrm>
        </p:grpSpPr>
        <p:sp>
          <p:nvSpPr>
            <p:cNvPr id="32" name="object 32"/>
            <p:cNvSpPr/>
            <p:nvPr/>
          </p:nvSpPr>
          <p:spPr>
            <a:xfrm>
              <a:off x="3124200" y="4572000"/>
              <a:ext cx="1981200" cy="457200"/>
            </a:xfrm>
            <a:custGeom>
              <a:avLst/>
              <a:gdLst/>
              <a:ahLst/>
              <a:cxnLst/>
              <a:rect l="l" t="t" r="r" b="b"/>
              <a:pathLst>
                <a:path w="1981200" h="457200">
                  <a:moveTo>
                    <a:pt x="0" y="0"/>
                  </a:moveTo>
                  <a:lnTo>
                    <a:pt x="0" y="457200"/>
                  </a:lnTo>
                </a:path>
                <a:path w="1981200" h="457200">
                  <a:moveTo>
                    <a:pt x="1981200" y="0"/>
                  </a:moveTo>
                  <a:lnTo>
                    <a:pt x="1981200" y="45720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7086600" y="4572000"/>
              <a:ext cx="0" cy="435609"/>
            </a:xfrm>
            <a:custGeom>
              <a:avLst/>
              <a:gdLst/>
              <a:ahLst/>
              <a:cxnLst/>
              <a:rect l="l" t="t" r="r" b="b"/>
              <a:pathLst>
                <a:path h="435610">
                  <a:moveTo>
                    <a:pt x="0" y="0"/>
                  </a:moveTo>
                  <a:lnTo>
                    <a:pt x="0" y="38100"/>
                  </a:lnTo>
                </a:path>
                <a:path h="435610">
                  <a:moveTo>
                    <a:pt x="0" y="66039"/>
                  </a:moveTo>
                  <a:lnTo>
                    <a:pt x="0" y="104139"/>
                  </a:lnTo>
                </a:path>
                <a:path h="435610">
                  <a:moveTo>
                    <a:pt x="0" y="132080"/>
                  </a:moveTo>
                  <a:lnTo>
                    <a:pt x="0" y="170180"/>
                  </a:lnTo>
                </a:path>
                <a:path h="435610">
                  <a:moveTo>
                    <a:pt x="0" y="198119"/>
                  </a:moveTo>
                  <a:lnTo>
                    <a:pt x="0" y="236219"/>
                  </a:lnTo>
                </a:path>
                <a:path h="435610">
                  <a:moveTo>
                    <a:pt x="0" y="265430"/>
                  </a:moveTo>
                  <a:lnTo>
                    <a:pt x="0" y="302260"/>
                  </a:lnTo>
                </a:path>
                <a:path h="435610">
                  <a:moveTo>
                    <a:pt x="0" y="331469"/>
                  </a:moveTo>
                  <a:lnTo>
                    <a:pt x="0" y="369569"/>
                  </a:lnTo>
                </a:path>
                <a:path h="435610">
                  <a:moveTo>
                    <a:pt x="0" y="397510"/>
                  </a:moveTo>
                  <a:lnTo>
                    <a:pt x="0" y="43561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1143000" y="4838699"/>
              <a:ext cx="1981200" cy="76200"/>
            </a:xfrm>
            <a:custGeom>
              <a:avLst/>
              <a:gdLst/>
              <a:ahLst/>
              <a:cxnLst/>
              <a:rect l="l" t="t" r="r" b="b"/>
              <a:pathLst>
                <a:path w="1981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981200" h="76200">
                  <a:moveTo>
                    <a:pt x="1981200" y="38100"/>
                  </a:moveTo>
                  <a:lnTo>
                    <a:pt x="1905000" y="0"/>
                  </a:lnTo>
                  <a:lnTo>
                    <a:pt x="1905000" y="76200"/>
                  </a:lnTo>
                  <a:lnTo>
                    <a:pt x="1981200" y="3810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201419" y="4605020"/>
            <a:ext cx="1864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0695" algn="l"/>
                <a:tab pos="1851025" algn="l"/>
              </a:tabLst>
            </a:pPr>
            <a:r>
              <a:rPr sz="1600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Pre-history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3124200" y="48387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74930" y="0"/>
                </a:moveTo>
                <a:lnTo>
                  <a:pt x="0" y="38100"/>
                </a:lnTo>
                <a:lnTo>
                  <a:pt x="74930" y="76200"/>
                </a:lnTo>
                <a:lnTo>
                  <a:pt x="74930" y="0"/>
                </a:lnTo>
                <a:close/>
              </a:path>
              <a:path w="1981200" h="76200">
                <a:moveTo>
                  <a:pt x="1981200" y="38100"/>
                </a:moveTo>
                <a:lnTo>
                  <a:pt x="1906270" y="0"/>
                </a:lnTo>
                <a:lnTo>
                  <a:pt x="1906270" y="76200"/>
                </a:lnTo>
                <a:lnTo>
                  <a:pt x="1981200" y="381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3181350" y="4605020"/>
            <a:ext cx="18669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2125" algn="l"/>
                <a:tab pos="1853564" algn="l"/>
              </a:tabLst>
            </a:pPr>
            <a:r>
              <a:rPr sz="1600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1st</a:t>
            </a:r>
            <a:r>
              <a:rPr sz="1600" u="sng" spc="-5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phase	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105400" y="4838700"/>
            <a:ext cx="1981200" cy="76200"/>
          </a:xfrm>
          <a:custGeom>
            <a:avLst/>
            <a:gdLst/>
            <a:ahLst/>
            <a:cxnLst/>
            <a:rect l="l" t="t" r="r" b="b"/>
            <a:pathLst>
              <a:path w="1981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  <a:path w="1981200" h="76200">
                <a:moveTo>
                  <a:pt x="1981200" y="38100"/>
                </a:moveTo>
                <a:lnTo>
                  <a:pt x="1905000" y="0"/>
                </a:lnTo>
                <a:lnTo>
                  <a:pt x="1905000" y="76200"/>
                </a:lnTo>
                <a:lnTo>
                  <a:pt x="1981200" y="38100"/>
                </a:lnTo>
                <a:close/>
              </a:path>
            </a:pathLst>
          </a:custGeom>
          <a:solidFill>
            <a:srgbClr val="0000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5163820" y="4605020"/>
            <a:ext cx="18643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8625" algn="l"/>
                <a:tab pos="1851025" algn="l"/>
              </a:tabLst>
            </a:pPr>
            <a:r>
              <a:rPr sz="1600" u="sng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600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2nd</a:t>
            </a:r>
            <a:r>
              <a:rPr sz="1600" u="sng" spc="38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 </a:t>
            </a:r>
            <a:r>
              <a:rPr sz="1600" u="sng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phase	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7086600" y="4838700"/>
            <a:ext cx="1143000" cy="76200"/>
            <a:chOff x="7086600" y="4838700"/>
            <a:chExt cx="1143000" cy="76200"/>
          </a:xfrm>
        </p:grpSpPr>
        <p:sp>
          <p:nvSpPr>
            <p:cNvPr id="41" name="object 41"/>
            <p:cNvSpPr/>
            <p:nvPr/>
          </p:nvSpPr>
          <p:spPr>
            <a:xfrm>
              <a:off x="8150860" y="4876800"/>
              <a:ext cx="7620" cy="0"/>
            </a:xfrm>
            <a:custGeom>
              <a:avLst/>
              <a:gdLst/>
              <a:ahLst/>
              <a:cxnLst/>
              <a:rect l="l" t="t" r="r" b="b"/>
              <a:pathLst>
                <a:path w="7620">
                  <a:moveTo>
                    <a:pt x="0" y="0"/>
                  </a:moveTo>
                  <a:lnTo>
                    <a:pt x="7620" y="0"/>
                  </a:lnTo>
                </a:path>
              </a:pathLst>
            </a:custGeom>
            <a:ln w="9344">
              <a:solidFill>
                <a:srgbClr val="0000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7086600" y="4838699"/>
              <a:ext cx="1143000" cy="76200"/>
            </a:xfrm>
            <a:custGeom>
              <a:avLst/>
              <a:gdLst/>
              <a:ahLst/>
              <a:cxnLst/>
              <a:rect l="l" t="t" r="r" b="b"/>
              <a:pathLst>
                <a:path w="11430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  <a:path w="1143000" h="76200">
                  <a:moveTo>
                    <a:pt x="1143000" y="38100"/>
                  </a:moveTo>
                  <a:lnTo>
                    <a:pt x="1066800" y="0"/>
                  </a:lnTo>
                  <a:lnTo>
                    <a:pt x="1066800" y="76200"/>
                  </a:lnTo>
                  <a:lnTo>
                    <a:pt x="1143000" y="38100"/>
                  </a:lnTo>
                  <a:close/>
                </a:path>
              </a:pathLst>
            </a:custGeom>
            <a:solidFill>
              <a:srgbClr val="0000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7156450" y="4605020"/>
            <a:ext cx="9271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u="dash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3rd</a:t>
            </a:r>
            <a:r>
              <a:rPr sz="1600" u="dash" spc="-8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 </a:t>
            </a:r>
            <a:r>
              <a:rPr sz="1600" u="dash" spc="-5" dirty="0">
                <a:solidFill>
                  <a:srgbClr val="000066"/>
                </a:solidFill>
                <a:uFill>
                  <a:solidFill>
                    <a:srgbClr val="000066"/>
                  </a:solidFill>
                </a:uFill>
                <a:latin typeface="Arial MT"/>
                <a:cs typeface="Arial MT"/>
              </a:rPr>
              <a:t>phase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13</a:t>
            </a:fld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673100"/>
            <a:ext cx="3275329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3594" algn="l"/>
              </a:tabLst>
            </a:pPr>
            <a:r>
              <a:rPr sz="3200" spc="-5" dirty="0"/>
              <a:t>III.	Applications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64211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232660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823210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413759"/>
            <a:ext cx="219709" cy="21970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004309"/>
            <a:ext cx="219709" cy="219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594859"/>
            <a:ext cx="219709" cy="2197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185409"/>
            <a:ext cx="219709" cy="2197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4639" y="1558290"/>
            <a:ext cx="6948170" cy="3933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Industrial</a:t>
            </a:r>
            <a:endParaRPr sz="2400">
              <a:latin typeface="Arial MT"/>
              <a:cs typeface="Arial MT"/>
            </a:endParaRPr>
          </a:p>
          <a:p>
            <a:pPr marL="12700" marR="4974590">
              <a:lnSpc>
                <a:spcPts val="4650"/>
              </a:lnSpc>
              <a:spcBef>
                <a:spcPts val="450"/>
              </a:spcBef>
            </a:pPr>
            <a:r>
              <a:rPr sz="2400" spc="-40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2400" spc="-55" dirty="0">
                <a:solidFill>
                  <a:srgbClr val="000066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ns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r</a:t>
            </a:r>
            <a:r>
              <a:rPr sz="2400" spc="10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o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n 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Utility</a:t>
            </a:r>
            <a:r>
              <a:rPr sz="2400" spc="-6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1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supplies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for</a:t>
            </a:r>
            <a:r>
              <a:rPr sz="24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all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kinds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electronic equipment</a:t>
            </a:r>
            <a:endParaRPr sz="2400">
              <a:latin typeface="Arial MT"/>
              <a:cs typeface="Arial MT"/>
            </a:endParaRPr>
          </a:p>
          <a:p>
            <a:pPr marL="12700" marR="2443480">
              <a:lnSpc>
                <a:spcPts val="4650"/>
              </a:lnSpc>
              <a:spcBef>
                <a:spcPts val="45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Residential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and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home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appliances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Space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technology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Other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applications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14</a:t>
            </a:fld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37947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Industrial</a:t>
            </a:r>
            <a:r>
              <a:rPr spc="-90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9098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081529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672079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261359"/>
            <a:ext cx="219709" cy="219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851909"/>
            <a:ext cx="219709" cy="219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442459"/>
            <a:ext cx="219709" cy="2197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033009"/>
            <a:ext cx="219709" cy="2197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4639" y="1405890"/>
            <a:ext cx="3223260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Motor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drives</a:t>
            </a:r>
            <a:endParaRPr sz="2400">
              <a:latin typeface="Arial MT"/>
              <a:cs typeface="Arial MT"/>
            </a:endParaRPr>
          </a:p>
          <a:p>
            <a:pPr marL="12700" marR="885190">
              <a:lnSpc>
                <a:spcPts val="4650"/>
              </a:lnSpc>
              <a:spcBef>
                <a:spcPts val="45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Electrolysis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Electroplating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Induction</a:t>
            </a:r>
            <a:r>
              <a:rPr sz="2400" spc="-9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heating </a:t>
            </a:r>
            <a:r>
              <a:rPr sz="2400" spc="-6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Welding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4650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Arc furnaces and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ovens </a:t>
            </a:r>
            <a:r>
              <a:rPr sz="2400" spc="-66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Lighting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334000" y="1296669"/>
            <a:ext cx="3505200" cy="4599940"/>
            <a:chOff x="5334000" y="1296669"/>
            <a:chExt cx="3505200" cy="459994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1296669"/>
              <a:ext cx="3429000" cy="151765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2815589"/>
              <a:ext cx="3429000" cy="156083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00" y="4375149"/>
              <a:ext cx="3429000" cy="15214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10200" y="3837940"/>
              <a:ext cx="3429000" cy="205740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334000" y="1551939"/>
              <a:ext cx="3505200" cy="182880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15</a:t>
            </a:fld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46780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Transportation</a:t>
            </a:r>
            <a:r>
              <a:rPr spc="-60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8971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080260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670810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261359"/>
            <a:ext cx="219709" cy="219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851909"/>
            <a:ext cx="219709" cy="219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442459"/>
            <a:ext cx="219709" cy="2197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033009"/>
            <a:ext cx="219709" cy="21971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623559"/>
            <a:ext cx="219709" cy="21970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564639" y="1405890"/>
            <a:ext cx="3111500" cy="4523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Trains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&amp;</a:t>
            </a:r>
            <a:r>
              <a:rPr sz="24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locomotives</a:t>
            </a:r>
            <a:endParaRPr sz="2400">
              <a:latin typeface="Arial MT"/>
              <a:cs typeface="Arial MT"/>
            </a:endParaRPr>
          </a:p>
          <a:p>
            <a:pPr marL="12700" marR="1291590">
              <a:lnSpc>
                <a:spcPts val="4650"/>
              </a:lnSpc>
              <a:spcBef>
                <a:spcPts val="45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Subways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Trolley</a:t>
            </a:r>
            <a:r>
              <a:rPr sz="2400" spc="-7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buses</a:t>
            </a:r>
            <a:endParaRPr sz="2400">
              <a:latin typeface="Arial MT"/>
              <a:cs typeface="Arial MT"/>
            </a:endParaRPr>
          </a:p>
          <a:p>
            <a:pPr marL="12700" marR="572135">
              <a:lnSpc>
                <a:spcPts val="4640"/>
              </a:lnSpc>
              <a:spcBef>
                <a:spcPts val="5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Magnetic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levitation </a:t>
            </a:r>
            <a:r>
              <a:rPr sz="2400" spc="-66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vehicles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4650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Automotive electronics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Ship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 </a:t>
            </a:r>
            <a:r>
              <a:rPr sz="24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Aircraft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334000" y="1295400"/>
            <a:ext cx="3200400" cy="5256530"/>
            <a:chOff x="5334000" y="1295400"/>
            <a:chExt cx="3200400" cy="525653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34000" y="1295400"/>
              <a:ext cx="3200400" cy="375539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0" y="4630420"/>
              <a:ext cx="3200400" cy="192151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4697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Utility</a:t>
            </a:r>
            <a:r>
              <a:rPr spc="-60" dirty="0"/>
              <a:t> </a:t>
            </a:r>
            <a:r>
              <a:rPr spc="-10" dirty="0"/>
              <a:t>systems</a:t>
            </a:r>
            <a:r>
              <a:rPr spc="-35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550669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2287270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2691129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3761740"/>
            <a:ext cx="219709" cy="219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4499609"/>
            <a:ext cx="219709" cy="219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5306059"/>
            <a:ext cx="219709" cy="21970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81760" y="1480819"/>
            <a:ext cx="4399280" cy="4114800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1835785">
              <a:lnSpc>
                <a:spcPts val="2630"/>
              </a:lnSpc>
              <a:spcBef>
                <a:spcPts val="185"/>
              </a:spcBef>
            </a:pP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High-voltage 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dc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tra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s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m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200" spc="5" dirty="0">
                <a:solidFill>
                  <a:srgbClr val="000066"/>
                </a:solidFill>
                <a:latin typeface="Arial MT"/>
                <a:cs typeface="Arial MT"/>
              </a:rPr>
              <a:t>s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o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n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(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H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V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D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C)</a:t>
            </a:r>
            <a:endParaRPr sz="22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455"/>
              </a:spcBef>
            </a:pP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Flexible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ac 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transmission(FACTS)</a:t>
            </a:r>
            <a:endParaRPr sz="2200">
              <a:latin typeface="Arial MT"/>
              <a:cs typeface="Arial MT"/>
            </a:endParaRPr>
          </a:p>
          <a:p>
            <a:pPr marL="12700" marR="5080">
              <a:lnSpc>
                <a:spcPts val="2630"/>
              </a:lnSpc>
              <a:spcBef>
                <a:spcPts val="625"/>
              </a:spcBef>
            </a:pP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Static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var</a:t>
            </a:r>
            <a:r>
              <a:rPr sz="22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compensation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 &amp;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 harmonics suppression: 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TCR, </a:t>
            </a:r>
            <a:r>
              <a:rPr sz="2200" spc="-20" dirty="0">
                <a:solidFill>
                  <a:srgbClr val="000066"/>
                </a:solidFill>
                <a:latin typeface="Arial MT"/>
                <a:cs typeface="Arial MT"/>
              </a:rPr>
              <a:t>TSC, </a:t>
            </a:r>
            <a:r>
              <a:rPr sz="2200" spc="-6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SVG,</a:t>
            </a:r>
            <a:r>
              <a:rPr sz="2200" spc="-7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30" dirty="0">
                <a:solidFill>
                  <a:srgbClr val="000066"/>
                </a:solidFill>
                <a:latin typeface="Arial MT"/>
                <a:cs typeface="Arial MT"/>
              </a:rPr>
              <a:t>APF</a:t>
            </a:r>
            <a:endParaRPr sz="2200">
              <a:latin typeface="Arial MT"/>
              <a:cs typeface="Arial MT"/>
            </a:endParaRPr>
          </a:p>
          <a:p>
            <a:pPr marL="12700" marR="599440">
              <a:lnSpc>
                <a:spcPct val="100000"/>
              </a:lnSpc>
              <a:spcBef>
                <a:spcPts val="455"/>
              </a:spcBef>
            </a:pP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Custom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&amp;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2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quality </a:t>
            </a:r>
            <a:r>
              <a:rPr sz="2200" spc="-59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control</a:t>
            </a:r>
            <a:endParaRPr sz="2200">
              <a:latin typeface="Arial MT"/>
              <a:cs typeface="Arial MT"/>
            </a:endParaRPr>
          </a:p>
          <a:p>
            <a:pPr marL="166370" indent="-153670">
              <a:lnSpc>
                <a:spcPct val="100000"/>
              </a:lnSpc>
              <a:spcBef>
                <a:spcPts val="520"/>
              </a:spcBef>
            </a:pP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Supplemental</a:t>
            </a:r>
            <a:r>
              <a:rPr sz="22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energy</a:t>
            </a:r>
            <a:r>
              <a:rPr sz="22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sources</a:t>
            </a:r>
            <a:r>
              <a:rPr sz="22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:</a:t>
            </a:r>
            <a:endParaRPr sz="2200">
              <a:latin typeface="Arial MT"/>
              <a:cs typeface="Arial MT"/>
            </a:endParaRPr>
          </a:p>
          <a:p>
            <a:pPr marL="12700" marR="765175" indent="153670">
              <a:lnSpc>
                <a:spcPct val="120100"/>
              </a:lnSpc>
              <a:spcBef>
                <a:spcPts val="10"/>
              </a:spcBef>
            </a:pP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wind,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photovoltaic, fuel cells </a:t>
            </a:r>
            <a:r>
              <a:rPr sz="2200" spc="-6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Energy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 storage</a:t>
            </a:r>
            <a:r>
              <a:rPr sz="22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200" spc="-5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2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867400" y="1341119"/>
            <a:ext cx="3048000" cy="5030470"/>
            <a:chOff x="5867400" y="1341119"/>
            <a:chExt cx="3048000" cy="5030470"/>
          </a:xfrm>
        </p:grpSpPr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67400" y="1341119"/>
              <a:ext cx="2233929" cy="266699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67400" y="3933190"/>
              <a:ext cx="3048000" cy="2438400"/>
            </a:xfrm>
            <a:prstGeom prst="rect">
              <a:avLst/>
            </a:prstGeom>
          </p:spPr>
        </p:pic>
      </p:grp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17</a:t>
            </a:fld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68726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Power</a:t>
            </a:r>
            <a:r>
              <a:rPr spc="-5" dirty="0"/>
              <a:t> supplies</a:t>
            </a:r>
            <a:r>
              <a:rPr spc="-10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spc="-5" dirty="0"/>
              <a:t>electronic</a:t>
            </a:r>
            <a:r>
              <a:rPr spc="-10" dirty="0"/>
              <a:t> equipment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56718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453639"/>
            <a:ext cx="219709" cy="2197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564639" y="1482090"/>
            <a:ext cx="2790190" cy="127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Telecommunications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Computers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340100"/>
            <a:ext cx="219709" cy="2197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564639" y="3256279"/>
            <a:ext cx="232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Office</a:t>
            </a:r>
            <a:r>
              <a:rPr sz="2400" spc="-7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equipment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227829"/>
            <a:ext cx="219709" cy="2197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114290"/>
            <a:ext cx="219709" cy="2197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4639" y="4142740"/>
            <a:ext cx="3024505" cy="1645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instruments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50">
              <a:latin typeface="Arial MT"/>
              <a:cs typeface="Arial MT"/>
            </a:endParaRPr>
          </a:p>
          <a:p>
            <a:pPr marL="12700" marR="531495">
              <a:lnSpc>
                <a:spcPct val="100299"/>
              </a:lnSpc>
              <a:spcBef>
                <a:spcPts val="5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Portable</a:t>
            </a:r>
            <a:r>
              <a:rPr sz="2400" spc="-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or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mobile </a:t>
            </a:r>
            <a:r>
              <a:rPr sz="2400" spc="-6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962400" y="1295400"/>
            <a:ext cx="5029200" cy="5181600"/>
            <a:chOff x="3962400" y="1295400"/>
            <a:chExt cx="5029200" cy="51816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0" y="1295400"/>
              <a:ext cx="4419600" cy="2489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1544320"/>
              <a:ext cx="4419600" cy="15608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3105150"/>
              <a:ext cx="4419600" cy="15608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2000" y="4665979"/>
              <a:ext cx="4419600" cy="15608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72000" y="6226809"/>
              <a:ext cx="4419600" cy="2501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62400" y="1905000"/>
              <a:ext cx="2819400" cy="173608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239000" y="1371600"/>
              <a:ext cx="1752600" cy="175387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249670" y="3310890"/>
            <a:ext cx="6591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 MT"/>
                <a:cs typeface="Arial MT"/>
              </a:rPr>
              <a:t>ser</a:t>
            </a:r>
            <a:r>
              <a:rPr sz="1800" spc="-15" dirty="0">
                <a:latin typeface="Arial MT"/>
                <a:cs typeface="Arial MT"/>
              </a:rPr>
              <a:t>v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772400" y="3157220"/>
            <a:ext cx="9766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dirty="0">
                <a:latin typeface="Arial MT"/>
                <a:cs typeface="Arial MT"/>
              </a:rPr>
              <a:t>mp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15" dirty="0">
                <a:latin typeface="Arial MT"/>
                <a:cs typeface="Arial MT"/>
              </a:rPr>
              <a:t>e</a:t>
            </a:r>
            <a:r>
              <a:rPr sz="1800" dirty="0">
                <a:latin typeface="Arial MT"/>
                <a:cs typeface="Arial MT"/>
              </a:rPr>
              <a:t>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648200" y="3733800"/>
            <a:ext cx="3989070" cy="2877820"/>
            <a:chOff x="4648200" y="3733800"/>
            <a:chExt cx="3989070" cy="2877820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24800" y="3733800"/>
              <a:ext cx="712470" cy="838200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48200" y="4267200"/>
              <a:ext cx="3581400" cy="234442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7071359" y="6206490"/>
            <a:ext cx="168084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Arial"/>
                <a:cs typeface="Arial"/>
              </a:rPr>
              <a:t>Telecommunication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18</a:t>
            </a:fld>
            <a:endParaRPr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562864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Residential</a:t>
            </a:r>
            <a:r>
              <a:rPr spc="-35" dirty="0"/>
              <a:t> </a:t>
            </a:r>
            <a:r>
              <a:rPr spc="-5" dirty="0"/>
              <a:t>and</a:t>
            </a:r>
            <a:r>
              <a:rPr spc="-30" dirty="0"/>
              <a:t> </a:t>
            </a:r>
            <a:r>
              <a:rPr spc="-10" dirty="0"/>
              <a:t>home</a:t>
            </a:r>
            <a:r>
              <a:rPr spc="-35" dirty="0"/>
              <a:t> </a:t>
            </a:r>
            <a:r>
              <a:rPr spc="-5" dirty="0"/>
              <a:t>appliances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9098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081529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672079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261359"/>
            <a:ext cx="219709" cy="21971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851909"/>
            <a:ext cx="219709" cy="219710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4442459"/>
            <a:ext cx="219709" cy="21971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5033009"/>
            <a:ext cx="219709" cy="21971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564639" y="1405890"/>
            <a:ext cx="3240405" cy="393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Lighting</a:t>
            </a: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7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Heating</a:t>
            </a:r>
            <a:endParaRPr sz="2400">
              <a:latin typeface="Arial MT"/>
              <a:cs typeface="Arial MT"/>
            </a:endParaRPr>
          </a:p>
          <a:p>
            <a:pPr marL="12700" marR="5080">
              <a:lnSpc>
                <a:spcPts val="4650"/>
              </a:lnSpc>
              <a:spcBef>
                <a:spcPts val="45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Air</a:t>
            </a:r>
            <a:r>
              <a:rPr sz="24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conditioning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Refrigeration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&amp;</a:t>
            </a:r>
            <a:r>
              <a:rPr sz="2400" spc="-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freezers </a:t>
            </a:r>
            <a:r>
              <a:rPr sz="2400" spc="-6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Cooking</a:t>
            </a:r>
            <a:endParaRPr sz="2400">
              <a:latin typeface="Arial MT"/>
              <a:cs typeface="Arial MT"/>
            </a:endParaRPr>
          </a:p>
          <a:p>
            <a:pPr marL="12700" marR="1596390">
              <a:lnSpc>
                <a:spcPts val="4650"/>
              </a:lnSpc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Cleaning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n</a:t>
            </a:r>
            <a:r>
              <a:rPr sz="2400" spc="10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rta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n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ng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57800" y="1447800"/>
            <a:ext cx="3810000" cy="5054600"/>
            <a:chOff x="5257800" y="1447800"/>
            <a:chExt cx="3810000" cy="5054600"/>
          </a:xfrm>
        </p:grpSpPr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57800" y="1447800"/>
              <a:ext cx="3810000" cy="17272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1620520"/>
              <a:ext cx="3810000" cy="156082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3181350"/>
              <a:ext cx="3810000" cy="156083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257800" y="4742179"/>
              <a:ext cx="3810000" cy="156083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257800" y="6303009"/>
              <a:ext cx="3810000" cy="173990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257800" y="1524000"/>
              <a:ext cx="1752600" cy="1136650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57800" y="3962400"/>
              <a:ext cx="1257300" cy="2540000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91400" y="5410200"/>
              <a:ext cx="1066800" cy="652780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15200" y="2438400"/>
              <a:ext cx="1498600" cy="2209800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19</a:t>
            </a:fld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50339" y="490220"/>
            <a:ext cx="177165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/>
              <a:t>Outline</a:t>
            </a:r>
            <a:endParaRPr sz="4000"/>
          </a:p>
        </p:txBody>
      </p:sp>
      <p:sp>
        <p:nvSpPr>
          <p:cNvPr id="7" name="object 7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2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50339" y="1405890"/>
            <a:ext cx="4883785" cy="4584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2300" indent="-609600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What</a:t>
            </a:r>
            <a:r>
              <a:rPr sz="28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8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electronics?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lr>
                <a:srgbClr val="000066"/>
              </a:buClr>
              <a:buFont typeface="Arial MT"/>
              <a:buAutoNum type="romanUcPeriod"/>
            </a:pPr>
            <a:endParaRPr sz="410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buAutoNum type="romanUcPeriod"/>
              <a:tabLst>
                <a:tab pos="621665" algn="l"/>
                <a:tab pos="622300" algn="l"/>
              </a:tabLst>
            </a:pPr>
            <a:r>
              <a:rPr sz="2800" spc="-1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8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history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66"/>
              </a:buClr>
              <a:buFont typeface="Arial MT"/>
              <a:buAutoNum type="romanUcPeriod"/>
            </a:pPr>
            <a:endParaRPr sz="41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buAutoNum type="romanUcPeriod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Applications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buClr>
                <a:srgbClr val="000066"/>
              </a:buClr>
              <a:buFont typeface="Arial MT"/>
              <a:buAutoNum type="romanUcPeriod"/>
            </a:pPr>
            <a:endParaRPr sz="41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buAutoNum type="romanUcPeriod"/>
              <a:tabLst>
                <a:tab pos="621665" algn="l"/>
                <a:tab pos="622300" algn="l"/>
              </a:tabLst>
            </a:pPr>
            <a:r>
              <a:rPr sz="2800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800" spc="-18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6"/>
                </a:solidFill>
                <a:latin typeface="Arial MT"/>
                <a:cs typeface="Arial MT"/>
              </a:rPr>
              <a:t>s</a:t>
            </a:r>
            <a:r>
              <a:rPr sz="2800" spc="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800" spc="10" dirty="0">
                <a:solidFill>
                  <a:srgbClr val="000066"/>
                </a:solidFill>
                <a:latin typeface="Arial MT"/>
                <a:cs typeface="Arial MT"/>
              </a:rPr>
              <a:t>m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pl</a:t>
            </a:r>
            <a:r>
              <a:rPr sz="2800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 e</a:t>
            </a:r>
            <a:r>
              <a:rPr sz="2800" spc="-20" dirty="0">
                <a:solidFill>
                  <a:srgbClr val="000066"/>
                </a:solidFill>
                <a:latin typeface="Arial MT"/>
                <a:cs typeface="Arial MT"/>
              </a:rPr>
              <a:t>x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800" spc="10" dirty="0">
                <a:solidFill>
                  <a:srgbClr val="000066"/>
                </a:solidFill>
                <a:latin typeface="Arial MT"/>
                <a:cs typeface="Arial MT"/>
              </a:rPr>
              <a:t>m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p</a:t>
            </a:r>
            <a:r>
              <a:rPr sz="2800" spc="5" dirty="0">
                <a:solidFill>
                  <a:srgbClr val="000066"/>
                </a:solidFill>
                <a:latin typeface="Arial MT"/>
                <a:cs typeface="Arial MT"/>
              </a:rPr>
              <a:t>l</a:t>
            </a:r>
            <a:r>
              <a:rPr sz="2800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endParaRPr sz="2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000066"/>
              </a:buClr>
              <a:buFont typeface="Arial MT"/>
              <a:buAutoNum type="romanUcPeriod"/>
            </a:pPr>
            <a:endParaRPr sz="4150">
              <a:latin typeface="Arial MT"/>
              <a:cs typeface="Arial MT"/>
            </a:endParaRPr>
          </a:p>
          <a:p>
            <a:pPr marL="622300" indent="-609600">
              <a:lnSpc>
                <a:spcPct val="100000"/>
              </a:lnSpc>
              <a:spcBef>
                <a:spcPts val="5"/>
              </a:spcBef>
              <a:buAutoNum type="romanUcPeriod"/>
              <a:tabLst>
                <a:tab pos="621665" algn="l"/>
                <a:tab pos="622300" algn="l"/>
              </a:tabLst>
            </a:pP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About</a:t>
            </a:r>
            <a:r>
              <a:rPr sz="28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spc="-5" dirty="0">
                <a:solidFill>
                  <a:srgbClr val="000066"/>
                </a:solidFill>
                <a:latin typeface="Arial MT"/>
                <a:cs typeface="Arial MT"/>
              </a:rPr>
              <a:t>this</a:t>
            </a:r>
            <a:r>
              <a:rPr sz="28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800" dirty="0">
                <a:solidFill>
                  <a:srgbClr val="000066"/>
                </a:solidFill>
                <a:latin typeface="Arial MT"/>
                <a:cs typeface="Arial MT"/>
              </a:rPr>
              <a:t>course</a:t>
            </a:r>
            <a:endParaRPr sz="28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5665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Applications</a:t>
            </a:r>
            <a:r>
              <a:rPr spc="-5" dirty="0"/>
              <a:t> </a:t>
            </a:r>
            <a:r>
              <a:rPr dirty="0"/>
              <a:t>in</a:t>
            </a:r>
            <a:r>
              <a:rPr spc="-15" dirty="0"/>
              <a:t> </a:t>
            </a:r>
            <a:r>
              <a:rPr spc="-5" dirty="0"/>
              <a:t>space</a:t>
            </a:r>
            <a:r>
              <a:rPr dirty="0"/>
              <a:t> </a:t>
            </a:r>
            <a:r>
              <a:rPr spc="-10" dirty="0"/>
              <a:t>technology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9098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377439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265170"/>
            <a:ext cx="219709" cy="2197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4639" y="1405890"/>
            <a:ext cx="3566795" cy="2533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Spaceship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Satellite</a:t>
            </a:r>
            <a:r>
              <a:rPr sz="24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3550">
              <a:latin typeface="Arial MT"/>
              <a:cs typeface="Arial MT"/>
            </a:endParaRPr>
          </a:p>
          <a:p>
            <a:pPr marL="12700" marR="739775">
              <a:lnSpc>
                <a:spcPct val="100699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Space</a:t>
            </a:r>
            <a:r>
              <a:rPr sz="2400" spc="-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vehicle</a:t>
            </a:r>
            <a:r>
              <a:rPr sz="24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400" spc="-6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410200" y="1447800"/>
            <a:ext cx="3581400" cy="5036820"/>
            <a:chOff x="5410200" y="1447800"/>
            <a:chExt cx="3581400" cy="5036820"/>
          </a:xfrm>
        </p:grpSpPr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1447800"/>
              <a:ext cx="3581400" cy="172720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1620520"/>
              <a:ext cx="3581400" cy="156082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3181350"/>
              <a:ext cx="3581400" cy="1560830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10200" y="4742179"/>
              <a:ext cx="3581400" cy="1560830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00" y="6303009"/>
              <a:ext cx="3581400" cy="17399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477000" y="4419600"/>
              <a:ext cx="2514600" cy="206502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0200" y="1447800"/>
              <a:ext cx="2082800" cy="2984500"/>
            </a:xfrm>
            <a:prstGeom prst="rect">
              <a:avLst/>
            </a:prstGeom>
          </p:spPr>
        </p:pic>
      </p:grp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20</a:t>
            </a:fld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314134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Other</a:t>
            </a:r>
            <a:r>
              <a:rPr spc="-95" dirty="0"/>
              <a:t> </a:t>
            </a:r>
            <a:r>
              <a:rPr spc="-5" dirty="0"/>
              <a:t>applications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9098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2377439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3632200"/>
            <a:ext cx="219709" cy="21971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564639" y="1405890"/>
            <a:ext cx="3107055" cy="290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Nuclear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reactor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control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550">
              <a:latin typeface="Arial MT"/>
              <a:cs typeface="Arial MT"/>
            </a:endParaRPr>
          </a:p>
          <a:p>
            <a:pPr marL="12700" marR="361315">
              <a:lnSpc>
                <a:spcPct val="100000"/>
              </a:lnSpc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systems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for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particle</a:t>
            </a:r>
            <a:r>
              <a:rPr sz="2400" spc="-7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accelerators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550">
              <a:latin typeface="Arial MT"/>
              <a:cs typeface="Arial MT"/>
            </a:endParaRPr>
          </a:p>
          <a:p>
            <a:pPr marL="12700" marR="1139190">
              <a:lnSpc>
                <a:spcPct val="100299"/>
              </a:lnSpc>
            </a:pP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n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v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2400" spc="5" dirty="0">
                <a:solidFill>
                  <a:srgbClr val="000066"/>
                </a:solidFill>
                <a:latin typeface="Arial MT"/>
                <a:cs typeface="Arial MT"/>
              </a:rPr>
              <a:t>r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on</a:t>
            </a:r>
            <a:r>
              <a:rPr sz="2400" spc="25" dirty="0">
                <a:solidFill>
                  <a:srgbClr val="000066"/>
                </a:solidFill>
                <a:latin typeface="Arial MT"/>
                <a:cs typeface="Arial MT"/>
              </a:rPr>
              <a:t>m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en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tal 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engineering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1100" y="1371600"/>
            <a:ext cx="4076700" cy="3657600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21</a:t>
            </a:fld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03579"/>
            <a:ext cx="118618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Trends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85900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5170" y="5040629"/>
            <a:ext cx="165100" cy="16510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5170" y="5426709"/>
            <a:ext cx="165100" cy="16510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95170" y="5812790"/>
            <a:ext cx="165100" cy="16510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6969" y="2786379"/>
            <a:ext cx="219709" cy="21971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534160" y="1404620"/>
            <a:ext cx="7016750" cy="464058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4925" marR="5080">
              <a:lnSpc>
                <a:spcPct val="100000"/>
              </a:lnSpc>
              <a:spcBef>
                <a:spcPts val="110"/>
              </a:spcBef>
            </a:pP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It is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estimated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 that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developed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countries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now</a:t>
            </a:r>
            <a:r>
              <a:rPr sz="235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60% 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electric energy</a:t>
            </a:r>
            <a:r>
              <a:rPr sz="235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goes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through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some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kind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electronics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converters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before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it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finally 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used.</a:t>
            </a:r>
            <a:endParaRPr sz="2350">
              <a:latin typeface="Arial MT"/>
              <a:cs typeface="Arial MT"/>
            </a:endParaRPr>
          </a:p>
          <a:p>
            <a:pPr marL="49530" marR="1337310" indent="-36830">
              <a:lnSpc>
                <a:spcPct val="120800"/>
              </a:lnSpc>
              <a:spcBef>
                <a:spcPts val="114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electronics has been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making major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contributions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to:</a:t>
            </a:r>
            <a:endParaRPr sz="2400">
              <a:latin typeface="Arial MT"/>
              <a:cs typeface="Arial MT"/>
            </a:endParaRPr>
          </a:p>
          <a:p>
            <a:pPr marL="182245" marR="267335" indent="-139700">
              <a:lnSpc>
                <a:spcPts val="2420"/>
              </a:lnSpc>
              <a:spcBef>
                <a:spcPts val="75"/>
              </a:spcBef>
            </a:pP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--better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performance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of power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supplies and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better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control of </a:t>
            </a:r>
            <a:r>
              <a:rPr sz="2000" spc="-54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electric</a:t>
            </a:r>
            <a:r>
              <a:rPr sz="2000" spc="-1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equipment</a:t>
            </a:r>
            <a:endParaRPr sz="2000">
              <a:latin typeface="Arial MT"/>
              <a:cs typeface="Arial MT"/>
            </a:endParaRPr>
          </a:p>
          <a:p>
            <a:pPr marL="43180">
              <a:lnSpc>
                <a:spcPct val="100000"/>
              </a:lnSpc>
              <a:spcBef>
                <a:spcPts val="1135"/>
              </a:spcBef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--energy</a:t>
            </a:r>
            <a:r>
              <a:rPr sz="2000" spc="-5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saving</a:t>
            </a:r>
            <a:endParaRPr sz="2000">
              <a:latin typeface="Arial MT"/>
              <a:cs typeface="Arial MT"/>
            </a:endParaRPr>
          </a:p>
          <a:p>
            <a:pPr marL="43180">
              <a:lnSpc>
                <a:spcPts val="2135"/>
              </a:lnSpc>
              <a:spcBef>
                <a:spcPts val="1220"/>
              </a:spcBef>
            </a:pPr>
            <a:r>
              <a:rPr sz="2000" dirty="0">
                <a:solidFill>
                  <a:srgbClr val="3333CC"/>
                </a:solidFill>
                <a:latin typeface="Arial MT"/>
                <a:cs typeface="Arial MT"/>
              </a:rPr>
              <a:t>--environment</a:t>
            </a:r>
            <a:r>
              <a:rPr sz="2000" spc="-45" dirty="0">
                <a:solidFill>
                  <a:srgbClr val="3333CC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3333CC"/>
                </a:solidFill>
                <a:latin typeface="Arial MT"/>
                <a:cs typeface="Arial MT"/>
              </a:rPr>
              <a:t>protection</a:t>
            </a:r>
            <a:endParaRPr sz="2000">
              <a:latin typeface="Arial MT"/>
              <a:cs typeface="Arial MT"/>
            </a:endParaRPr>
          </a:p>
          <a:p>
            <a:pPr marL="753110">
              <a:lnSpc>
                <a:spcPts val="1895"/>
              </a:lnSpc>
            </a:pP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reduction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 of</a:t>
            </a:r>
            <a:r>
              <a:rPr sz="1800" spc="1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energy</a:t>
            </a:r>
            <a:r>
              <a:rPr sz="1800" spc="-2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consumption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leads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to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less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pollution</a:t>
            </a:r>
            <a:endParaRPr sz="1800">
              <a:latin typeface="Arial MT"/>
              <a:cs typeface="Arial MT"/>
            </a:endParaRPr>
          </a:p>
          <a:p>
            <a:pPr marL="753110" marR="630555">
              <a:lnSpc>
                <a:spcPts val="3040"/>
              </a:lnSpc>
              <a:spcBef>
                <a:spcPts val="90"/>
              </a:spcBef>
            </a:pP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reduction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 of</a:t>
            </a:r>
            <a:r>
              <a:rPr sz="1800" spc="1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pollution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produced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by</a:t>
            </a:r>
            <a:r>
              <a:rPr sz="1800" spc="-2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66CC"/>
                </a:solidFill>
                <a:latin typeface="Arial MT"/>
                <a:cs typeface="Arial MT"/>
              </a:rPr>
              <a:t>power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 converters 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direct</a:t>
            </a:r>
            <a:r>
              <a:rPr sz="180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applications</a:t>
            </a:r>
            <a:r>
              <a:rPr sz="1800" spc="1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to</a:t>
            </a:r>
            <a:r>
              <a:rPr sz="1800" spc="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environment</a:t>
            </a:r>
            <a:r>
              <a:rPr sz="1800" spc="1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66CC"/>
                </a:solidFill>
                <a:latin typeface="Arial MT"/>
                <a:cs typeface="Arial MT"/>
              </a:rPr>
              <a:t>protection</a:t>
            </a:r>
            <a:r>
              <a:rPr sz="1800" spc="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66CC"/>
                </a:solidFill>
                <a:latin typeface="Arial MT"/>
                <a:cs typeface="Arial MT"/>
              </a:rPr>
              <a:t>technology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22</a:t>
            </a:fld>
            <a:endParaRPr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14400" y="1490980"/>
            <a:ext cx="6096000" cy="2799080"/>
            <a:chOff x="914400" y="1490980"/>
            <a:chExt cx="6096000" cy="2799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4400" y="1675130"/>
              <a:ext cx="6096000" cy="26149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5569" y="1490980"/>
              <a:ext cx="219709" cy="219710"/>
            </a:xfrm>
            <a:prstGeom prst="rect">
              <a:avLst/>
            </a:prstGeom>
          </p:spPr>
        </p:pic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21739" y="673100"/>
            <a:ext cx="425450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sz="3200" spc="-50" dirty="0"/>
              <a:t>IV.	</a:t>
            </a:r>
            <a:r>
              <a:rPr sz="3200" dirty="0"/>
              <a:t>A</a:t>
            </a:r>
            <a:r>
              <a:rPr sz="3200" spc="-170" dirty="0"/>
              <a:t> </a:t>
            </a:r>
            <a:r>
              <a:rPr sz="3200" spc="-5" dirty="0"/>
              <a:t>simple</a:t>
            </a:r>
            <a:r>
              <a:rPr sz="3200" spc="-35" dirty="0"/>
              <a:t> </a:t>
            </a:r>
            <a:r>
              <a:rPr sz="3200" spc="-5" dirty="0"/>
              <a:t>example</a:t>
            </a:r>
            <a:endParaRPr sz="320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23</a:t>
            </a:fld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677670" y="1405890"/>
            <a:ext cx="45974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400" spc="-16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simple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dc-dc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converter example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39670" y="4371340"/>
            <a:ext cx="4067175" cy="1416050"/>
          </a:xfrm>
          <a:prstGeom prst="rect">
            <a:avLst/>
          </a:prstGeom>
        </p:spPr>
        <p:txBody>
          <a:bodyPr vert="horz" wrap="square" lIns="0" tIns="1714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0"/>
              </a:spcBef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Input</a:t>
            </a:r>
            <a:r>
              <a:rPr sz="2000" spc="-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source:100V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Output</a:t>
            </a:r>
            <a:r>
              <a:rPr sz="20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load:50V,</a:t>
            </a:r>
            <a:r>
              <a:rPr sz="2000" spc="-1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10A,</a:t>
            </a:r>
            <a:r>
              <a:rPr sz="20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500W</a:t>
            </a:r>
            <a:endParaRPr sz="2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50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0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can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this converter be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realized?</a:t>
            </a:r>
            <a:endParaRPr sz="20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21739" y="703579"/>
            <a:ext cx="376047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5" dirty="0">
                <a:latin typeface="Arial"/>
                <a:cs typeface="Arial"/>
              </a:rPr>
              <a:t>Dissipative</a:t>
            </a:r>
            <a:r>
              <a:rPr sz="2800" b="1" spc="-40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realization</a:t>
            </a:r>
            <a:endParaRPr sz="28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39" y="1567180"/>
            <a:ext cx="219709" cy="219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93239" y="1482090"/>
            <a:ext cx="33020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Resistive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voltage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divider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" y="1979929"/>
            <a:ext cx="7162800" cy="303403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24</a:t>
            </a:fld>
            <a:endParaRPr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2362200"/>
            <a:ext cx="7239000" cy="2990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375856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Dissipative</a:t>
            </a:r>
            <a:r>
              <a:rPr spc="-65" dirty="0"/>
              <a:t> </a:t>
            </a:r>
            <a:r>
              <a:rPr spc="-5" dirty="0"/>
              <a:t>realization</a:t>
            </a: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67839" y="1489710"/>
            <a:ext cx="219710" cy="21971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2098039" y="1328420"/>
            <a:ext cx="5615940" cy="9118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Series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pass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regulator:</a:t>
            </a:r>
            <a:endParaRPr sz="2400">
              <a:latin typeface="Arial MT"/>
              <a:cs typeface="Arial MT"/>
            </a:endParaRPr>
          </a:p>
          <a:p>
            <a:pPr marL="949960">
              <a:lnSpc>
                <a:spcPct val="100000"/>
              </a:lnSpc>
              <a:spcBef>
                <a:spcPts val="61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transistor operates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active</a:t>
            </a:r>
            <a:r>
              <a:rPr sz="24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region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25</a:t>
            </a:fld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365506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Use</a:t>
            </a:r>
            <a:r>
              <a:rPr spc="-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-20" dirty="0"/>
              <a:t> </a:t>
            </a:r>
            <a:r>
              <a:rPr spc="-10" dirty="0"/>
              <a:t>SPDT</a:t>
            </a:r>
            <a:r>
              <a:rPr spc="-30" dirty="0"/>
              <a:t> </a:t>
            </a:r>
            <a:r>
              <a:rPr spc="-5" dirty="0"/>
              <a:t>switch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76400" y="1248410"/>
            <a:ext cx="6629400" cy="46189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8670" y="6130290"/>
            <a:ext cx="35966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SP</a:t>
            </a:r>
            <a:r>
              <a:rPr sz="2000" dirty="0">
                <a:latin typeface="Arial MT"/>
                <a:cs typeface="Arial MT"/>
              </a:rPr>
              <a:t>D</a:t>
            </a:r>
            <a:r>
              <a:rPr sz="2000" spc="-114" dirty="0">
                <a:latin typeface="Arial MT"/>
                <a:cs typeface="Arial MT"/>
              </a:rPr>
              <a:t>T</a:t>
            </a:r>
            <a:r>
              <a:rPr sz="2000" dirty="0">
                <a:latin typeface="Arial MT"/>
                <a:cs typeface="Arial MT"/>
              </a:rPr>
              <a:t>:</a:t>
            </a:r>
            <a:r>
              <a:rPr sz="2000" spc="-135" dirty="0">
                <a:latin typeface="Arial MT"/>
                <a:cs typeface="Arial MT"/>
              </a:rPr>
              <a:t> </a:t>
            </a:r>
            <a:r>
              <a:rPr sz="2000" dirty="0">
                <a:latin typeface="Arial MT"/>
                <a:cs typeface="Arial MT"/>
              </a:rPr>
              <a:t>S</a:t>
            </a:r>
            <a:r>
              <a:rPr sz="2000" spc="-5" dirty="0">
                <a:latin typeface="Arial MT"/>
                <a:cs typeface="Arial MT"/>
              </a:rPr>
              <a:t>in</a:t>
            </a:r>
            <a:r>
              <a:rPr sz="2000" spc="5" dirty="0">
                <a:latin typeface="Arial MT"/>
                <a:cs typeface="Arial MT"/>
              </a:rPr>
              <a:t>g</a:t>
            </a: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dirty="0">
                <a:latin typeface="Arial MT"/>
                <a:cs typeface="Arial MT"/>
              </a:rPr>
              <a:t>e </a:t>
            </a:r>
            <a:r>
              <a:rPr sz="2000" spc="5" dirty="0">
                <a:latin typeface="Arial MT"/>
                <a:cs typeface="Arial MT"/>
              </a:rPr>
              <a:t>p</a:t>
            </a:r>
            <a:r>
              <a:rPr sz="2000" spc="-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le </a:t>
            </a:r>
            <a:r>
              <a:rPr sz="2000" spc="-5" dirty="0">
                <a:latin typeface="Arial MT"/>
                <a:cs typeface="Arial MT"/>
              </a:rPr>
              <a:t>d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u</a:t>
            </a:r>
            <a:r>
              <a:rPr sz="2000" spc="5" dirty="0">
                <a:latin typeface="Arial MT"/>
                <a:cs typeface="Arial MT"/>
              </a:rPr>
              <a:t>b</a:t>
            </a:r>
            <a:r>
              <a:rPr sz="2000" dirty="0">
                <a:latin typeface="Arial MT"/>
                <a:cs typeface="Arial MT"/>
              </a:rPr>
              <a:t>le</a:t>
            </a:r>
            <a:r>
              <a:rPr sz="2000" spc="-10" dirty="0">
                <a:latin typeface="Arial MT"/>
                <a:cs typeface="Arial MT"/>
              </a:rPr>
              <a:t> t</a:t>
            </a:r>
            <a:r>
              <a:rPr sz="2000" spc="5" dirty="0">
                <a:latin typeface="Arial MT"/>
                <a:cs typeface="Arial MT"/>
              </a:rPr>
              <a:t>h</a:t>
            </a:r>
            <a:r>
              <a:rPr sz="2000" dirty="0">
                <a:latin typeface="Arial MT"/>
                <a:cs typeface="Arial MT"/>
              </a:rPr>
              <a:t>r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dirty="0">
                <a:latin typeface="Arial MT"/>
                <a:cs typeface="Arial MT"/>
              </a:rPr>
              <a:t>w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26</a:t>
            </a:fld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447800"/>
            <a:ext cx="7543800" cy="426085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5539" y="734059"/>
            <a:ext cx="6776084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/>
              <a:t>The</a:t>
            </a:r>
            <a:r>
              <a:rPr dirty="0"/>
              <a:t> </a:t>
            </a:r>
            <a:r>
              <a:rPr spc="-5" dirty="0"/>
              <a:t>switch </a:t>
            </a:r>
            <a:r>
              <a:rPr spc="-10" dirty="0"/>
              <a:t>changes</a:t>
            </a:r>
            <a:r>
              <a:rPr spc="-5" dirty="0"/>
              <a:t> the </a:t>
            </a:r>
            <a:r>
              <a:rPr spc="-10" dirty="0"/>
              <a:t>dc</a:t>
            </a:r>
            <a:r>
              <a:rPr spc="5" dirty="0"/>
              <a:t> </a:t>
            </a:r>
            <a:r>
              <a:rPr spc="-5" dirty="0"/>
              <a:t>voltage level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27</a:t>
            </a:fld>
            <a:endParaRPr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436372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Addition</a:t>
            </a:r>
            <a:r>
              <a:rPr spc="-25" dirty="0"/>
              <a:t> </a:t>
            </a:r>
            <a:r>
              <a:rPr spc="-5" dirty="0"/>
              <a:t>of low</a:t>
            </a:r>
            <a:r>
              <a:rPr spc="-10" dirty="0"/>
              <a:t> </a:t>
            </a:r>
            <a:r>
              <a:rPr spc="-5" dirty="0"/>
              <a:t>pass filter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490980"/>
            <a:ext cx="219709" cy="219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564639" y="1405890"/>
            <a:ext cx="6808470" cy="7594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699"/>
              </a:lnSpc>
              <a:spcBef>
                <a:spcPts val="80"/>
              </a:spcBef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Addition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of (ideally lossless) L-C low-pass 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filter,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for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removal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4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switching harmonics:</a:t>
            </a:r>
            <a:endParaRPr sz="24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43000" y="2286000"/>
            <a:ext cx="7010400" cy="264922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7969" y="5289550"/>
            <a:ext cx="182880" cy="182880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37969" y="6123940"/>
            <a:ext cx="182880" cy="18287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778000" y="5185409"/>
            <a:ext cx="5826125" cy="119634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8735" marR="5080" indent="-26670">
              <a:lnSpc>
                <a:spcPts val="2690"/>
              </a:lnSpc>
              <a:spcBef>
                <a:spcPts val="345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Choose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filter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cutoff</a:t>
            </a:r>
            <a:r>
              <a:rPr sz="2000" spc="-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frequency</a:t>
            </a:r>
            <a:r>
              <a:rPr sz="20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Verdana"/>
                <a:cs typeface="Verdana"/>
              </a:rPr>
              <a:t>f</a:t>
            </a:r>
            <a:r>
              <a:rPr sz="2000" spc="-10" dirty="0">
                <a:solidFill>
                  <a:srgbClr val="000066"/>
                </a:solidFill>
                <a:latin typeface="Verdana"/>
                <a:cs typeface="Verdana"/>
              </a:rPr>
              <a:t>0</a:t>
            </a:r>
            <a:r>
              <a:rPr sz="2000" spc="-80" dirty="0">
                <a:solidFill>
                  <a:srgbClr val="000066"/>
                </a:solidFill>
                <a:latin typeface="Verdana"/>
                <a:cs typeface="Verdana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much</a:t>
            </a:r>
            <a:r>
              <a:rPr sz="20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smaller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than </a:t>
            </a:r>
            <a:r>
              <a:rPr sz="2000" spc="-5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switching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frequency</a:t>
            </a:r>
            <a:r>
              <a:rPr sz="20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Verdana"/>
                <a:cs typeface="Verdana"/>
              </a:rPr>
              <a:t>f</a:t>
            </a:r>
            <a:r>
              <a:rPr sz="2000" spc="-5" dirty="0">
                <a:solidFill>
                  <a:srgbClr val="000066"/>
                </a:solidFill>
                <a:latin typeface="Verdana"/>
                <a:cs typeface="Verdana"/>
              </a:rPr>
              <a:t>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95"/>
              </a:spcBef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This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circuit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is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known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as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“buck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converter”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28</a:t>
            </a:fld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307340"/>
            <a:ext cx="509143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Addition</a:t>
            </a:r>
            <a:r>
              <a:rPr spc="-20" dirty="0"/>
              <a:t> </a:t>
            </a:r>
            <a:r>
              <a:rPr spc="-5" dirty="0"/>
              <a:t>of</a:t>
            </a:r>
            <a:r>
              <a:rPr spc="5" dirty="0"/>
              <a:t> </a:t>
            </a:r>
            <a:r>
              <a:rPr spc="-10" dirty="0"/>
              <a:t>control</a:t>
            </a:r>
            <a:r>
              <a:rPr dirty="0"/>
              <a:t> </a:t>
            </a:r>
            <a:r>
              <a:rPr spc="-10" dirty="0"/>
              <a:t>system</a:t>
            </a:r>
            <a:r>
              <a:rPr spc="-5" dirty="0"/>
              <a:t> for </a:t>
            </a:r>
            <a:r>
              <a:rPr spc="-765" dirty="0"/>
              <a:t> </a:t>
            </a:r>
            <a:r>
              <a:rPr spc="-5" dirty="0"/>
              <a:t>regulation</a:t>
            </a:r>
            <a:r>
              <a:rPr spc="-20" dirty="0"/>
              <a:t> </a:t>
            </a:r>
            <a:r>
              <a:rPr spc="-10" dirty="0"/>
              <a:t>of</a:t>
            </a:r>
            <a:r>
              <a:rPr spc="-5" dirty="0"/>
              <a:t> </a:t>
            </a:r>
            <a:r>
              <a:rPr spc="-10" dirty="0"/>
              <a:t>output</a:t>
            </a:r>
            <a:r>
              <a:rPr spc="-5" dirty="0"/>
              <a:t> voltage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1524000"/>
            <a:ext cx="6477000" cy="396875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29</a:t>
            </a:fld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673100"/>
            <a:ext cx="610425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24865" algn="l"/>
              </a:tabLst>
            </a:pPr>
            <a:r>
              <a:rPr sz="3200" spc="-5" dirty="0"/>
              <a:t>I.	</a:t>
            </a:r>
            <a:r>
              <a:rPr sz="3200" dirty="0"/>
              <a:t>What</a:t>
            </a:r>
            <a:r>
              <a:rPr sz="3200" spc="-25" dirty="0"/>
              <a:t> </a:t>
            </a:r>
            <a:r>
              <a:rPr sz="3200" spc="-5" dirty="0"/>
              <a:t>is</a:t>
            </a:r>
            <a:r>
              <a:rPr sz="3200" spc="-10" dirty="0"/>
              <a:t> </a:t>
            </a:r>
            <a:r>
              <a:rPr sz="3200" dirty="0"/>
              <a:t>power</a:t>
            </a:r>
            <a:r>
              <a:rPr sz="3200" spc="-20" dirty="0"/>
              <a:t> </a:t>
            </a:r>
            <a:r>
              <a:rPr sz="3200" spc="-5" dirty="0"/>
              <a:t>electronics?</a:t>
            </a:r>
            <a:endParaRPr sz="3200"/>
          </a:p>
        </p:txBody>
      </p:sp>
      <p:sp>
        <p:nvSpPr>
          <p:cNvPr id="7" name="object 7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3</a:t>
            </a:fld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1739" y="1405890"/>
            <a:ext cx="6709409" cy="305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AutoNum type="arabicParenR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Definition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66"/>
              </a:buClr>
              <a:buFont typeface="Arial MT"/>
              <a:buAutoNum type="arabicParenR"/>
            </a:pPr>
            <a:endParaRPr sz="35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Relation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with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information electronics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000066"/>
              </a:buClr>
              <a:buFont typeface="Arial MT"/>
              <a:buAutoNum type="arabicParenR"/>
            </a:pPr>
            <a:endParaRPr sz="35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4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interdisciplinary</a:t>
            </a:r>
            <a:r>
              <a:rPr sz="24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nature</a:t>
            </a:r>
            <a:endParaRPr sz="24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Clr>
                <a:srgbClr val="000066"/>
              </a:buClr>
              <a:buFont typeface="Arial MT"/>
              <a:buAutoNum type="arabicParenR"/>
            </a:pPr>
            <a:endParaRPr sz="3550">
              <a:latin typeface="Arial MT"/>
              <a:cs typeface="Arial MT"/>
            </a:endParaRPr>
          </a:p>
          <a:p>
            <a:pPr marL="469900" indent="-457200">
              <a:lnSpc>
                <a:spcPct val="100000"/>
              </a:lnSpc>
              <a:buAutoNum type="arabicParenR"/>
              <a:tabLst>
                <a:tab pos="469265" algn="l"/>
                <a:tab pos="469900" algn="l"/>
              </a:tabLst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Position</a:t>
            </a:r>
            <a:r>
              <a:rPr sz="24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significance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in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human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society</a:t>
            </a:r>
            <a:endParaRPr sz="24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571182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Major</a:t>
            </a:r>
            <a:r>
              <a:rPr spc="-25" dirty="0"/>
              <a:t> </a:t>
            </a:r>
            <a:r>
              <a:rPr spc="-5" dirty="0"/>
              <a:t>issues</a:t>
            </a:r>
            <a:r>
              <a:rPr spc="-20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spc="-5" dirty="0"/>
              <a:t>power</a:t>
            </a:r>
            <a:r>
              <a:rPr spc="-20" dirty="0"/>
              <a:t> </a:t>
            </a:r>
            <a:r>
              <a:rPr spc="-5" dirty="0"/>
              <a:t>electronics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1405889"/>
            <a:ext cx="219709" cy="21971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2429510"/>
            <a:ext cx="219709" cy="21971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4159250"/>
            <a:ext cx="219709" cy="21971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2039" y="5182870"/>
            <a:ext cx="219709" cy="21971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398269" y="1328420"/>
            <a:ext cx="7200265" cy="47885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2700" marR="132715">
              <a:lnSpc>
                <a:spcPts val="2500"/>
              </a:lnSpc>
              <a:spcBef>
                <a:spcPts val="409"/>
              </a:spcBef>
            </a:pP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3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meet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the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requirement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the load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or gain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better </a:t>
            </a:r>
            <a:r>
              <a:rPr sz="2300" spc="-6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control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the load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</a:pPr>
            <a:endParaRPr sz="24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3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to improve</a:t>
            </a:r>
            <a:r>
              <a:rPr sz="23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3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efficiency</a:t>
            </a:r>
            <a:endParaRPr sz="2300">
              <a:latin typeface="Arial MT"/>
              <a:cs typeface="Arial MT"/>
            </a:endParaRPr>
          </a:p>
          <a:p>
            <a:pPr marL="12700" marR="454025" indent="659130">
              <a:lnSpc>
                <a:spcPts val="2500"/>
              </a:lnSpc>
              <a:spcBef>
                <a:spcPts val="320"/>
              </a:spcBef>
            </a:pP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--for</a:t>
            </a:r>
            <a:r>
              <a:rPr sz="2300" spc="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reliable</a:t>
            </a:r>
            <a:r>
              <a:rPr sz="2300" spc="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operation</a:t>
            </a:r>
            <a:r>
              <a:rPr sz="2300" spc="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of</a:t>
            </a:r>
            <a:r>
              <a:rPr sz="2300" spc="1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power</a:t>
            </a:r>
            <a:r>
              <a:rPr sz="2300" spc="1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semiconductor </a:t>
            </a:r>
            <a:r>
              <a:rPr sz="2300" spc="-625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devices</a:t>
            </a:r>
            <a:endParaRPr sz="2300">
              <a:latin typeface="Arial MT"/>
              <a:cs typeface="Arial MT"/>
            </a:endParaRPr>
          </a:p>
          <a:p>
            <a:pPr marL="671830">
              <a:lnSpc>
                <a:spcPts val="2740"/>
              </a:lnSpc>
            </a:pP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--for</a:t>
            </a:r>
            <a:r>
              <a:rPr sz="2300" spc="-2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energy</a:t>
            </a:r>
            <a:r>
              <a:rPr sz="2300" spc="-20" dirty="0">
                <a:solidFill>
                  <a:srgbClr val="0066CC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66CC"/>
                </a:solidFill>
                <a:latin typeface="Arial MT"/>
                <a:cs typeface="Arial MT"/>
              </a:rPr>
              <a:t>saving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650">
              <a:latin typeface="Arial MT"/>
              <a:cs typeface="Arial MT"/>
            </a:endParaRPr>
          </a:p>
          <a:p>
            <a:pPr marL="12700" marR="20320">
              <a:lnSpc>
                <a:spcPts val="2500"/>
              </a:lnSpc>
            </a:pP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realize power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conversion with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less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volume,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less </a:t>
            </a:r>
            <a:r>
              <a:rPr sz="2300" spc="-6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weight,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and less</a:t>
            </a:r>
            <a:r>
              <a:rPr sz="23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cost</a:t>
            </a:r>
            <a:endParaRPr sz="23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00">
              <a:latin typeface="Arial MT"/>
              <a:cs typeface="Arial MT"/>
            </a:endParaRPr>
          </a:p>
          <a:p>
            <a:pPr marL="12700" marR="5080">
              <a:lnSpc>
                <a:spcPct val="90400"/>
              </a:lnSpc>
            </a:pP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How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3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reduce negative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influence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3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other</a:t>
            </a:r>
            <a:r>
              <a:rPr sz="23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equipment</a:t>
            </a:r>
            <a:r>
              <a:rPr sz="23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in </a:t>
            </a:r>
            <a:r>
              <a:rPr sz="2300" spc="-6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the electric</a:t>
            </a:r>
            <a:r>
              <a:rPr sz="230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system</a:t>
            </a:r>
            <a:r>
              <a:rPr sz="23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to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electromagnetic </a:t>
            </a:r>
            <a:r>
              <a:rPr sz="23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00" dirty="0">
                <a:solidFill>
                  <a:srgbClr val="000066"/>
                </a:solidFill>
                <a:latin typeface="Arial MT"/>
                <a:cs typeface="Arial MT"/>
              </a:rPr>
              <a:t>environment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dirty="0"/>
              <a:pPr marL="38100">
                <a:lnSpc>
                  <a:spcPts val="2065"/>
                </a:lnSpc>
              </a:pPr>
              <a:t>30</a:t>
            </a:fld>
            <a:endParaRPr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1524000"/>
            <a:ext cx="7696200" cy="2215991"/>
          </a:xfrm>
        </p:spPr>
        <p:txBody>
          <a:bodyPr/>
          <a:lstStyle/>
          <a:p>
            <a:pPr algn="ctr"/>
            <a:endParaRPr lang="en-US" sz="7200" dirty="0" smtClean="0">
              <a:latin typeface="Arial Rounded MT Bold" pitchFamily="34" charset="0"/>
            </a:endParaRPr>
          </a:p>
          <a:p>
            <a:pPr algn="ctr"/>
            <a:r>
              <a:rPr lang="en-US" sz="7200" dirty="0" smtClean="0">
                <a:latin typeface="Arial Rounded MT Bold" pitchFamily="34" charset="0"/>
              </a:rPr>
              <a:t>    THANK YOU</a:t>
            </a:r>
            <a:endParaRPr lang="en-US" sz="7200" dirty="0">
              <a:latin typeface="Arial Rounded MT Bold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39" y="1414780"/>
            <a:ext cx="219709" cy="21971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6839" y="4075429"/>
            <a:ext cx="219709" cy="21971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pc="-10" dirty="0"/>
              <a:t>1</a:t>
            </a:r>
            <a:r>
              <a:rPr dirty="0"/>
              <a:t>)	</a:t>
            </a:r>
            <a:r>
              <a:rPr spc="-15" dirty="0"/>
              <a:t>D</a:t>
            </a:r>
            <a:r>
              <a:rPr spc="-5" dirty="0"/>
              <a:t>e</a:t>
            </a:r>
            <a:r>
              <a:rPr spc="5" dirty="0"/>
              <a:t>f</a:t>
            </a:r>
            <a:r>
              <a:rPr dirty="0"/>
              <a:t>i</a:t>
            </a:r>
            <a:r>
              <a:rPr spc="-15" dirty="0"/>
              <a:t>n</a:t>
            </a:r>
            <a:r>
              <a:rPr dirty="0"/>
              <a:t>i</a:t>
            </a:r>
            <a:r>
              <a:rPr spc="5" dirty="0"/>
              <a:t>t</a:t>
            </a:r>
            <a:r>
              <a:rPr dirty="0"/>
              <a:t>i</a:t>
            </a:r>
            <a:r>
              <a:rPr spc="-15" dirty="0"/>
              <a:t>o</a:t>
            </a:r>
            <a:r>
              <a:rPr dirty="0"/>
              <a:t>n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733800" y="3462020"/>
            <a:ext cx="457200" cy="76200"/>
            <a:chOff x="3733800" y="3462020"/>
            <a:chExt cx="457200" cy="76200"/>
          </a:xfrm>
        </p:grpSpPr>
        <p:sp>
          <p:nvSpPr>
            <p:cNvPr id="9" name="object 9"/>
            <p:cNvSpPr/>
            <p:nvPr/>
          </p:nvSpPr>
          <p:spPr>
            <a:xfrm>
              <a:off x="3733800" y="3500120"/>
              <a:ext cx="387350" cy="0"/>
            </a:xfrm>
            <a:custGeom>
              <a:avLst/>
              <a:gdLst/>
              <a:ahLst/>
              <a:cxnLst/>
              <a:rect l="l" t="t" r="r" b="b"/>
              <a:pathLst>
                <a:path w="387350">
                  <a:moveTo>
                    <a:pt x="0" y="0"/>
                  </a:moveTo>
                  <a:lnTo>
                    <a:pt x="387350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116070" y="346202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717039" y="1155954"/>
            <a:ext cx="6650990" cy="4657090"/>
          </a:xfrm>
          <a:prstGeom prst="rect">
            <a:avLst/>
          </a:prstGeom>
        </p:spPr>
        <p:txBody>
          <a:bodyPr vert="horz" wrap="square" lIns="0" tIns="1860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65"/>
              </a:spcBef>
            </a:pP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Power</a:t>
            </a:r>
            <a:r>
              <a:rPr sz="2400" b="1" spc="-2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Electronics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293370" marR="299085">
              <a:lnSpc>
                <a:spcPct val="120800"/>
              </a:lnSpc>
              <a:spcBef>
                <a:spcPts val="640"/>
              </a:spcBef>
              <a:tabLst>
                <a:tab pos="5296535" algn="l"/>
              </a:tabLst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is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r>
              <a:rPr sz="20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applied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conversion</a:t>
            </a:r>
            <a:r>
              <a:rPr sz="200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and	control</a:t>
            </a:r>
            <a:r>
              <a:rPr sz="2000" spc="-9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2000" spc="-5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electric 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power.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500">
              <a:latin typeface="Arial MT"/>
              <a:cs typeface="Arial MT"/>
            </a:endParaRPr>
          </a:p>
          <a:p>
            <a:pPr marL="22352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solidFill>
                  <a:srgbClr val="0E4CA6"/>
                </a:solidFill>
                <a:latin typeface="Arial"/>
                <a:cs typeface="Arial"/>
              </a:rPr>
              <a:t>Range</a:t>
            </a:r>
            <a:r>
              <a:rPr sz="2000" b="1" spc="-25" dirty="0">
                <a:solidFill>
                  <a:srgbClr val="0E4CA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E4CA6"/>
                </a:solidFill>
                <a:latin typeface="Arial"/>
                <a:cs typeface="Arial"/>
              </a:rPr>
              <a:t>of</a:t>
            </a:r>
            <a:r>
              <a:rPr sz="2000" b="1" spc="-15" dirty="0">
                <a:solidFill>
                  <a:srgbClr val="0E4CA6"/>
                </a:solidFill>
                <a:latin typeface="Arial"/>
                <a:cs typeface="Arial"/>
              </a:rPr>
              <a:t> </a:t>
            </a:r>
            <a:r>
              <a:rPr sz="2000" b="1" spc="10" dirty="0">
                <a:solidFill>
                  <a:srgbClr val="0E4CA6"/>
                </a:solidFill>
                <a:latin typeface="Arial"/>
                <a:cs typeface="Arial"/>
              </a:rPr>
              <a:t>power</a:t>
            </a:r>
            <a:r>
              <a:rPr sz="2000" b="1" spc="-15" dirty="0">
                <a:solidFill>
                  <a:srgbClr val="0E4CA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E4CA6"/>
                </a:solidFill>
                <a:latin typeface="Arial"/>
                <a:cs typeface="Arial"/>
              </a:rPr>
              <a:t>scale</a:t>
            </a:r>
            <a:r>
              <a:rPr sz="2000" b="1" spc="-10" dirty="0">
                <a:solidFill>
                  <a:srgbClr val="0E4CA6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E4CA6"/>
                </a:solidFill>
                <a:latin typeface="Arial"/>
                <a:cs typeface="Arial"/>
              </a:rPr>
              <a:t>:</a:t>
            </a:r>
            <a:endParaRPr sz="2000">
              <a:latin typeface="Arial"/>
              <a:cs typeface="Arial"/>
            </a:endParaRPr>
          </a:p>
          <a:p>
            <a:pPr marL="275590">
              <a:lnSpc>
                <a:spcPct val="100000"/>
              </a:lnSpc>
              <a:spcBef>
                <a:spcPts val="900"/>
              </a:spcBef>
              <a:tabLst>
                <a:tab pos="2553970" algn="l"/>
                <a:tab pos="4959985" algn="l"/>
              </a:tabLst>
            </a:pPr>
            <a:r>
              <a:rPr sz="2000" spc="-5" dirty="0">
                <a:solidFill>
                  <a:srgbClr val="0E4CA6"/>
                </a:solidFill>
                <a:latin typeface="Arial MT"/>
                <a:cs typeface="Arial MT"/>
              </a:rPr>
              <a:t>milliwatts(mW)	megawatts(MW)	gigawatts(GW)</a:t>
            </a:r>
            <a:endParaRPr sz="20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400" b="1" spc="-10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more</a:t>
            </a:r>
            <a:r>
              <a:rPr sz="2400" b="1" spc="-10" dirty="0">
                <a:solidFill>
                  <a:srgbClr val="000066"/>
                </a:solidFill>
                <a:latin typeface="Arial"/>
                <a:cs typeface="Arial"/>
              </a:rPr>
              <a:t> exact</a:t>
            </a:r>
            <a:r>
              <a:rPr sz="24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0066"/>
                </a:solidFill>
                <a:latin typeface="Arial"/>
                <a:cs typeface="Arial"/>
              </a:rPr>
              <a:t>explanation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:</a:t>
            </a:r>
            <a:endParaRPr sz="2400">
              <a:latin typeface="Arial MT"/>
              <a:cs typeface="Arial MT"/>
            </a:endParaRPr>
          </a:p>
          <a:p>
            <a:pPr marL="146050">
              <a:lnSpc>
                <a:spcPct val="100000"/>
              </a:lnSpc>
              <a:spcBef>
                <a:spcPts val="160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primary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task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electronics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is to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process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endParaRPr sz="2000">
              <a:latin typeface="Arial MT"/>
              <a:cs typeface="Arial MT"/>
            </a:endParaRPr>
          </a:p>
          <a:p>
            <a:pPr marL="146050" marR="284480">
              <a:lnSpc>
                <a:spcPct val="120800"/>
              </a:lnSpc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control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the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flow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energy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by supplying voltages </a:t>
            </a:r>
            <a:r>
              <a:rPr sz="2000" spc="-5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and currents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in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a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form that is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optimally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suited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for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user </a:t>
            </a:r>
            <a:r>
              <a:rPr sz="200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loads.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72200" y="3462020"/>
            <a:ext cx="457200" cy="76200"/>
            <a:chOff x="6172200" y="3462020"/>
            <a:chExt cx="457200" cy="76200"/>
          </a:xfrm>
        </p:grpSpPr>
        <p:sp>
          <p:nvSpPr>
            <p:cNvPr id="13" name="object 13"/>
            <p:cNvSpPr/>
            <p:nvPr/>
          </p:nvSpPr>
          <p:spPr>
            <a:xfrm>
              <a:off x="6172200" y="3500120"/>
              <a:ext cx="386080" cy="0"/>
            </a:xfrm>
            <a:custGeom>
              <a:avLst/>
              <a:gdLst/>
              <a:ahLst/>
              <a:cxnLst/>
              <a:rect l="l" t="t" r="r" b="b"/>
              <a:pathLst>
                <a:path w="386079">
                  <a:moveTo>
                    <a:pt x="0" y="0"/>
                  </a:moveTo>
                  <a:lnTo>
                    <a:pt x="386079" y="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53200" y="346202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0" y="0"/>
                  </a:moveTo>
                  <a:lnTo>
                    <a:pt x="0" y="76200"/>
                  </a:lnTo>
                  <a:lnTo>
                    <a:pt x="76200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4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734059"/>
            <a:ext cx="49002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Conversion</a:t>
            </a:r>
            <a:r>
              <a:rPr spc="-15" dirty="0"/>
              <a:t> </a:t>
            </a:r>
            <a:r>
              <a:rPr spc="-10" dirty="0"/>
              <a:t>of</a:t>
            </a:r>
            <a:r>
              <a:rPr dirty="0"/>
              <a:t> </a:t>
            </a:r>
            <a:r>
              <a:rPr spc="-5" dirty="0"/>
              <a:t>electric </a:t>
            </a:r>
            <a:r>
              <a:rPr spc="-10" dirty="0"/>
              <a:t>power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92040" y="1413510"/>
            <a:ext cx="219710" cy="219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5222240" y="1289050"/>
            <a:ext cx="3279775" cy="2391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1610" marR="5080" indent="-168910">
              <a:lnSpc>
                <a:spcPct val="111100"/>
              </a:lnSpc>
              <a:spcBef>
                <a:spcPts val="100"/>
              </a:spcBef>
            </a:pP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Other names for electric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converter:</a:t>
            </a:r>
            <a:endParaRPr sz="2400">
              <a:latin typeface="Arial MT"/>
              <a:cs typeface="Arial MT"/>
            </a:endParaRPr>
          </a:p>
          <a:p>
            <a:pPr marL="160020">
              <a:lnSpc>
                <a:spcPct val="100000"/>
              </a:lnSpc>
              <a:spcBef>
                <a:spcPts val="42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-Power</a:t>
            </a:r>
            <a:r>
              <a:rPr sz="1800" spc="-4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endParaRPr sz="18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  <a:spcBef>
                <a:spcPts val="280"/>
              </a:spcBef>
            </a:pP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-Converter</a:t>
            </a:r>
            <a:endParaRPr sz="18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-Switching</a:t>
            </a: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endParaRPr sz="18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-Power</a:t>
            </a:r>
            <a:r>
              <a:rPr sz="18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circuit</a:t>
            </a:r>
            <a:endParaRPr sz="1800">
              <a:latin typeface="Arial MT"/>
              <a:cs typeface="Arial MT"/>
            </a:endParaRPr>
          </a:p>
          <a:p>
            <a:pPr marL="181610">
              <a:lnSpc>
                <a:spcPct val="100000"/>
              </a:lnSpc>
              <a:spcBef>
                <a:spcPts val="24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-Power</a:t>
            </a:r>
            <a:r>
              <a:rPr sz="1800" spc="-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057400" y="1295400"/>
            <a:ext cx="1371600" cy="1247140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46990" rIns="0" bIns="0" rtlCol="0">
            <a:spAutoFit/>
          </a:bodyPr>
          <a:lstStyle/>
          <a:p>
            <a:pPr marL="216535">
              <a:lnSpc>
                <a:spcPct val="100000"/>
              </a:lnSpc>
              <a:spcBef>
                <a:spcPts val="370"/>
              </a:spcBef>
            </a:pPr>
            <a:r>
              <a:rPr sz="2200" spc="-5" dirty="0">
                <a:latin typeface="Times New Roman"/>
                <a:cs typeface="Times New Roman"/>
              </a:rPr>
              <a:t>Electric</a:t>
            </a:r>
            <a:endParaRPr sz="2200">
              <a:latin typeface="Times New Roman"/>
              <a:cs typeface="Times New Roman"/>
            </a:endParaRPr>
          </a:p>
          <a:p>
            <a:pPr marL="127000" marR="119380" indent="201930">
              <a:lnSpc>
                <a:spcPct val="122000"/>
              </a:lnSpc>
            </a:pPr>
            <a:r>
              <a:rPr sz="2200" spc="-5" dirty="0">
                <a:latin typeface="Times New Roman"/>
                <a:cs typeface="Times New Roman"/>
              </a:rPr>
              <a:t>Power </a:t>
            </a:r>
            <a:r>
              <a:rPr sz="2200" dirty="0">
                <a:latin typeface="Times New Roman"/>
                <a:cs typeface="Times New Roman"/>
              </a:rPr>
              <a:t> Con</a:t>
            </a:r>
            <a:r>
              <a:rPr sz="2200" spc="5" dirty="0">
                <a:latin typeface="Times New Roman"/>
                <a:cs typeface="Times New Roman"/>
              </a:rPr>
              <a:t>v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spc="-5" dirty="0">
                <a:latin typeface="Times New Roman"/>
                <a:cs typeface="Times New Roman"/>
              </a:rPr>
              <a:t>r</a:t>
            </a:r>
            <a:r>
              <a:rPr sz="2200" spc="5" dirty="0">
                <a:latin typeface="Times New Roman"/>
                <a:cs typeface="Times New Roman"/>
              </a:rPr>
              <a:t>t</a:t>
            </a:r>
            <a:r>
              <a:rPr sz="2200" spc="-10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r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429000" y="1537969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219200" y="1537969"/>
            <a:ext cx="838200" cy="0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838200" y="0"/>
                </a:moveTo>
                <a:lnTo>
                  <a:pt x="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3735070" y="1751329"/>
            <a:ext cx="6667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Po</a:t>
            </a:r>
            <a:r>
              <a:rPr sz="1800" spc="-5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300" y="2032000"/>
            <a:ext cx="9785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0835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800" u="heavy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outpu</a:t>
            </a:r>
            <a:r>
              <a:rPr sz="1800" spc="-10" dirty="0">
                <a:latin typeface="Arial MT"/>
                <a:cs typeface="Arial MT"/>
              </a:rPr>
              <a:t>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43000" y="1751329"/>
            <a:ext cx="6680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Po</a:t>
            </a:r>
            <a:r>
              <a:rPr sz="1800" spc="-45" dirty="0">
                <a:latin typeface="Arial MT"/>
                <a:cs typeface="Arial MT"/>
              </a:rPr>
              <a:t>w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705100" y="2514600"/>
            <a:ext cx="76200" cy="914400"/>
            <a:chOff x="2705100" y="2514600"/>
            <a:chExt cx="76200" cy="914400"/>
          </a:xfrm>
        </p:grpSpPr>
        <p:sp>
          <p:nvSpPr>
            <p:cNvPr id="15" name="object 15"/>
            <p:cNvSpPr/>
            <p:nvPr/>
          </p:nvSpPr>
          <p:spPr>
            <a:xfrm>
              <a:off x="2743200" y="2635250"/>
              <a:ext cx="0" cy="793750"/>
            </a:xfrm>
            <a:custGeom>
              <a:avLst/>
              <a:gdLst/>
              <a:ahLst/>
              <a:cxnLst/>
              <a:rect l="l" t="t" r="r" b="b"/>
              <a:pathLst>
                <a:path h="793750">
                  <a:moveTo>
                    <a:pt x="0" y="79375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5100" y="2514600"/>
              <a:ext cx="76200" cy="125730"/>
            </a:xfrm>
            <a:custGeom>
              <a:avLst/>
              <a:gdLst/>
              <a:ahLst/>
              <a:cxnLst/>
              <a:rect l="l" t="t" r="r" b="b"/>
              <a:pathLst>
                <a:path w="76200" h="125730">
                  <a:moveTo>
                    <a:pt x="38100" y="0"/>
                  </a:moveTo>
                  <a:lnTo>
                    <a:pt x="0" y="125729"/>
                  </a:lnTo>
                  <a:lnTo>
                    <a:pt x="76200" y="1257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271269" y="2032000"/>
            <a:ext cx="7988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85495" algn="l"/>
              </a:tabLst>
            </a:pPr>
            <a:r>
              <a:rPr sz="1800" strike="sngStrike" spc="-10" dirty="0">
                <a:latin typeface="Arial MT"/>
                <a:cs typeface="Arial MT"/>
              </a:rPr>
              <a:t>input	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51000" y="2745740"/>
            <a:ext cx="7607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850" marR="5080" indent="-18415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ntrol  </a:t>
            </a:r>
            <a:r>
              <a:rPr sz="1800" spc="-10" dirty="0">
                <a:latin typeface="Arial MT"/>
                <a:cs typeface="Arial MT"/>
              </a:rPr>
              <a:t>input</a:t>
            </a:r>
            <a:endParaRPr sz="1800">
              <a:latin typeface="Arial MT"/>
              <a:cs typeface="Arial MT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1362075" y="3879910"/>
          <a:ext cx="7543800" cy="22098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0"/>
                <a:gridCol w="3733800"/>
              </a:tblGrid>
              <a:tr h="1447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Two</a:t>
                      </a:r>
                      <a:r>
                        <a:rPr sz="1800" spc="-2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types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of </a:t>
                      </a:r>
                      <a:r>
                        <a:rPr sz="1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electric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power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1240"/>
                        </a:spcBef>
                      </a:pP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DC(Direct</a:t>
                      </a:r>
                      <a:r>
                        <a:rPr sz="1800" spc="-4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Current)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3399"/>
                      </a:solidFill>
                      <a:prstDash val="solid"/>
                    </a:lnT>
                    <a:lnB w="12700">
                      <a:solidFill>
                        <a:srgbClr val="00339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94360" marR="586105" algn="ctr">
                        <a:lnSpc>
                          <a:spcPct val="100000"/>
                        </a:lnSpc>
                        <a:spcBef>
                          <a:spcPts val="1140"/>
                        </a:spcBef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Changeable properties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 </a:t>
                      </a:r>
                      <a:r>
                        <a:rPr sz="1800" spc="-49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conversion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Magnitude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144780" marB="0">
                    <a:lnL w="952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3399"/>
                      </a:solidFill>
                      <a:prstDash val="solid"/>
                    </a:lnT>
                    <a:lnB w="12700">
                      <a:solidFill>
                        <a:srgbClr val="003399"/>
                      </a:solidFill>
                      <a:prstDash val="solid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1650">
                        <a:latin typeface="Times New Roman"/>
                        <a:cs typeface="Times New Roman"/>
                      </a:endParaRPr>
                    </a:p>
                    <a:p>
                      <a:pPr marL="680085">
                        <a:lnSpc>
                          <a:spcPct val="100000"/>
                        </a:lnSpc>
                      </a:pP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2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(Alternating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Current)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66"/>
                      </a:solidFill>
                      <a:prstDash val="solid"/>
                    </a:lnR>
                    <a:lnT w="12700">
                      <a:solidFill>
                        <a:srgbClr val="00339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85519" marR="703580" indent="-274320">
                        <a:lnSpc>
                          <a:spcPct val="120400"/>
                        </a:lnSpc>
                        <a:spcBef>
                          <a:spcPts val="180"/>
                        </a:spcBef>
                      </a:pP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Fre</a:t>
                      </a:r>
                      <a:r>
                        <a:rPr sz="1800" spc="-1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q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ue</a:t>
                      </a:r>
                      <a:r>
                        <a:rPr sz="1800" spc="-1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c</a:t>
                      </a:r>
                      <a:r>
                        <a:rPr sz="1800" spc="-9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y</a:t>
                      </a:r>
                      <a:r>
                        <a:rPr sz="180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,</a:t>
                      </a:r>
                      <a:r>
                        <a:rPr sz="1800" spc="-7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ma</a:t>
                      </a:r>
                      <a:r>
                        <a:rPr sz="1800" spc="-1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g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n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i</a:t>
                      </a:r>
                      <a:r>
                        <a:rPr sz="1800" spc="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1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de,  </a:t>
                      </a:r>
                      <a:r>
                        <a:rPr sz="1800" spc="-1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number</a:t>
                      </a:r>
                      <a:r>
                        <a:rPr sz="1800" spc="-20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1800" spc="-1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0099"/>
                          </a:solidFill>
                          <a:latin typeface="Arial MT"/>
                          <a:cs typeface="Arial MT"/>
                        </a:rPr>
                        <a:t>phases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22860" marB="0">
                    <a:lnL w="9525">
                      <a:solidFill>
                        <a:srgbClr val="000066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3399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pic>
        <p:nvPicPr>
          <p:cNvPr id="20" name="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3886200"/>
            <a:ext cx="7543800" cy="838200"/>
          </a:xfrm>
          <a:prstGeom prst="rect">
            <a:avLst/>
          </a:prstGeom>
        </p:spPr>
      </p:pic>
      <p:sp>
        <p:nvSpPr>
          <p:cNvPr id="21" name="object 21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5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38327" y="1443127"/>
            <a:ext cx="7929880" cy="4196080"/>
            <a:chOff x="1138327" y="1443127"/>
            <a:chExt cx="7929880" cy="419608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514600"/>
              <a:ext cx="7899400" cy="31242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43000" y="1449070"/>
              <a:ext cx="1600200" cy="108203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743200" y="1449070"/>
              <a:ext cx="2209800" cy="108203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52999" y="1449070"/>
              <a:ext cx="4114800" cy="108203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143000" y="1447800"/>
              <a:ext cx="1600200" cy="1066800"/>
            </a:xfrm>
            <a:custGeom>
              <a:avLst/>
              <a:gdLst/>
              <a:ahLst/>
              <a:cxnLst/>
              <a:rect l="l" t="t" r="r" b="b"/>
              <a:pathLst>
                <a:path w="1600200" h="1066800">
                  <a:moveTo>
                    <a:pt x="0" y="0"/>
                  </a:moveTo>
                  <a:lnTo>
                    <a:pt x="1600200" y="10668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145539" y="734059"/>
            <a:ext cx="583120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Classification</a:t>
            </a:r>
            <a:r>
              <a:rPr spc="-30" dirty="0"/>
              <a:t> </a:t>
            </a:r>
            <a:r>
              <a:rPr spc="-5" dirty="0"/>
              <a:t>of</a:t>
            </a:r>
            <a:r>
              <a:rPr spc="-25" dirty="0"/>
              <a:t> </a:t>
            </a:r>
            <a:r>
              <a:rPr spc="-5" dirty="0"/>
              <a:t>power</a:t>
            </a:r>
            <a:r>
              <a:rPr spc="-10" dirty="0"/>
              <a:t> </a:t>
            </a:r>
            <a:r>
              <a:rPr spc="-5" dirty="0"/>
              <a:t>converters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6</a:t>
            </a:fld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1136650" y="1441450"/>
          <a:ext cx="7912734" cy="4190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0200"/>
                <a:gridCol w="2209800"/>
                <a:gridCol w="4102734"/>
              </a:tblGrid>
              <a:tr h="1073988">
                <a:tc>
                  <a:txBody>
                    <a:bodyPr/>
                    <a:lstStyle/>
                    <a:p>
                      <a:pPr marL="852169" marR="9906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</a:t>
                      </a:r>
                      <a:r>
                        <a:rPr sz="1800" spc="-4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w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e</a:t>
                      </a:r>
                      <a:r>
                        <a:rPr sz="18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r  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o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</a:t>
                      </a:r>
                      <a:r>
                        <a:rPr sz="1800" spc="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t</a:t>
                      </a: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</a:t>
                      </a:r>
                      <a:r>
                        <a:rPr sz="18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ut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ts val="1440"/>
                        </a:lnSpc>
                      </a:pPr>
                      <a:r>
                        <a:rPr sz="1800" spc="-1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Power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89535">
                        <a:lnSpc>
                          <a:spcPct val="100000"/>
                        </a:lnSpc>
                      </a:pPr>
                      <a:r>
                        <a:rPr sz="1800" spc="-1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input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4699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DC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10795"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FFFFFF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90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66"/>
                      </a:solidFill>
                      <a:prstDash val="solid"/>
                    </a:lnB>
                  </a:tcPr>
                </a:tc>
              </a:tr>
              <a:tr h="156570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25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6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0"/>
                        </a:spcBef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  <a:p>
                      <a:pPr marL="704850" marR="109220" indent="-589915">
                        <a:lnSpc>
                          <a:spcPts val="2010"/>
                        </a:lnSpc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 to DC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converter </a:t>
                      </a:r>
                      <a:r>
                        <a:rPr sz="1800" spc="-49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(Rectifier)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6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047750">
                        <a:lnSpc>
                          <a:spcPct val="100000"/>
                        </a:lnSpc>
                        <a:spcBef>
                          <a:spcPts val="270"/>
                        </a:spcBef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2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6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1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converter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90170">
                        <a:lnSpc>
                          <a:spcPct val="100000"/>
                        </a:lnSpc>
                        <a:spcBef>
                          <a:spcPts val="300"/>
                        </a:spcBef>
                        <a:tabLst>
                          <a:tab pos="420370" algn="l"/>
                        </a:tabLst>
                      </a:pPr>
                      <a:r>
                        <a:rPr sz="180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(	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Fixed</a:t>
                      </a:r>
                      <a:r>
                        <a:rPr sz="1800" spc="-1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1800" spc="-3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:</a:t>
                      </a:r>
                      <a:r>
                        <a:rPr sz="1800" spc="-5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2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controller</a:t>
                      </a:r>
                      <a:endParaRPr sz="1800">
                        <a:latin typeface="Arial MT"/>
                        <a:cs typeface="Arial MT"/>
                      </a:endParaRPr>
                    </a:p>
                    <a:p>
                      <a:pPr marL="153035" marR="86995" indent="64769">
                        <a:lnSpc>
                          <a:spcPts val="2020"/>
                        </a:lnSpc>
                        <a:spcBef>
                          <a:spcPts val="484"/>
                        </a:spcBef>
                      </a:pPr>
                      <a:r>
                        <a:rPr sz="1800" spc="-2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Variable</a:t>
                      </a:r>
                      <a:r>
                        <a:rPr sz="1800" spc="-1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frequency: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Cycloconverter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or </a:t>
                      </a:r>
                      <a:r>
                        <a:rPr sz="1800" spc="-484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frequency</a:t>
                      </a:r>
                      <a:r>
                        <a:rPr sz="1800" spc="-4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converter)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42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66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55130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00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DC</a:t>
                      </a:r>
                      <a:endParaRPr sz="2000">
                        <a:latin typeface="Arial MT"/>
                        <a:cs typeface="Arial MT"/>
                      </a:endParaRPr>
                    </a:p>
                  </a:txBody>
                  <a:tcPr marL="0" marR="0" marT="12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91820" marR="102870" indent="-482600">
                        <a:lnSpc>
                          <a:spcPts val="2020"/>
                        </a:lnSpc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DC</a:t>
                      </a:r>
                      <a:r>
                        <a:rPr sz="1800" spc="-4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3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DC</a:t>
                      </a:r>
                      <a:r>
                        <a:rPr sz="1800" spc="-3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converter </a:t>
                      </a:r>
                      <a:r>
                        <a:rPr sz="1800" spc="-484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1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(Chopper)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38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2250">
                        <a:latin typeface="Times New Roman"/>
                        <a:cs typeface="Times New Roman"/>
                      </a:endParaRPr>
                    </a:p>
                    <a:p>
                      <a:pPr marL="1625600" marR="1054100" indent="-552450">
                        <a:lnSpc>
                          <a:spcPct val="114399"/>
                        </a:lnSpc>
                      </a:pP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DC</a:t>
                      </a:r>
                      <a:r>
                        <a:rPr sz="1800" spc="-2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1800" spc="-6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3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AC</a:t>
                      </a:r>
                      <a:r>
                        <a:rPr sz="1800" spc="-20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converter </a:t>
                      </a:r>
                      <a:r>
                        <a:rPr sz="1800" spc="-484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1800" spc="-5" dirty="0">
                          <a:solidFill>
                            <a:srgbClr val="003399"/>
                          </a:solidFill>
                          <a:latin typeface="Arial MT"/>
                          <a:cs typeface="Arial MT"/>
                        </a:rPr>
                        <a:t>(Inverter)</a:t>
                      </a:r>
                      <a:endParaRPr sz="1800">
                        <a:latin typeface="Arial MT"/>
                        <a:cs typeface="Arial MT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66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734059"/>
            <a:ext cx="4189095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Power</a:t>
            </a:r>
            <a:r>
              <a:rPr spc="-30" dirty="0"/>
              <a:t> </a:t>
            </a:r>
            <a:r>
              <a:rPr spc="-5" dirty="0"/>
              <a:t>electronic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1739" y="1405889"/>
            <a:ext cx="6271895" cy="3886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Generic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structure of 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a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23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10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2350" spc="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350" spc="15" dirty="0">
                <a:solidFill>
                  <a:srgbClr val="000066"/>
                </a:solidFill>
                <a:latin typeface="Arial MT"/>
                <a:cs typeface="Arial MT"/>
              </a:rPr>
              <a:t>system</a:t>
            </a:r>
            <a:endParaRPr sz="235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4128770" y="2082800"/>
            <a:ext cx="1205230" cy="791210"/>
          </a:xfrm>
          <a:custGeom>
            <a:avLst/>
            <a:gdLst/>
            <a:ahLst/>
            <a:cxnLst/>
            <a:rect l="l" t="t" r="r" b="b"/>
            <a:pathLst>
              <a:path w="1205229" h="791210">
                <a:moveTo>
                  <a:pt x="0" y="0"/>
                </a:moveTo>
                <a:lnTo>
                  <a:pt x="1205229" y="0"/>
                </a:lnTo>
                <a:lnTo>
                  <a:pt x="1205229" y="791210"/>
                </a:lnTo>
                <a:lnTo>
                  <a:pt x="0" y="791210"/>
                </a:lnTo>
                <a:lnTo>
                  <a:pt x="0" y="0"/>
                </a:lnTo>
                <a:close/>
              </a:path>
              <a:path w="1205229" h="791210">
                <a:moveTo>
                  <a:pt x="0" y="0"/>
                </a:moveTo>
                <a:lnTo>
                  <a:pt x="0" y="0"/>
                </a:lnTo>
              </a:path>
              <a:path w="1205229" h="791210">
                <a:moveTo>
                  <a:pt x="1205229" y="791210"/>
                </a:moveTo>
                <a:lnTo>
                  <a:pt x="1205229" y="79121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4260850" y="1969770"/>
            <a:ext cx="939165" cy="868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6370">
              <a:lnSpc>
                <a:spcPct val="1537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Power 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Conver</a:t>
            </a:r>
            <a:r>
              <a:rPr sz="1800" spc="5" dirty="0">
                <a:latin typeface="Times New Roman"/>
                <a:cs typeface="Times New Roman"/>
              </a:rPr>
              <a:t>t</a:t>
            </a:r>
            <a:r>
              <a:rPr sz="1800" spc="-5" dirty="0">
                <a:latin typeface="Times New Roman"/>
                <a:cs typeface="Times New Roman"/>
              </a:rPr>
              <a:t>er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57400" y="2209800"/>
            <a:ext cx="5486400" cy="609600"/>
          </a:xfrm>
          <a:custGeom>
            <a:avLst/>
            <a:gdLst/>
            <a:ahLst/>
            <a:cxnLst/>
            <a:rect l="l" t="t" r="r" b="b"/>
            <a:pathLst>
              <a:path w="5486400" h="609600">
                <a:moveTo>
                  <a:pt x="3276600" y="0"/>
                </a:moveTo>
                <a:lnTo>
                  <a:pt x="5486400" y="0"/>
                </a:lnTo>
              </a:path>
              <a:path w="5486400" h="609600">
                <a:moveTo>
                  <a:pt x="3276600" y="609600"/>
                </a:moveTo>
                <a:lnTo>
                  <a:pt x="5486400" y="609600"/>
                </a:lnTo>
              </a:path>
              <a:path w="5486400" h="609600">
                <a:moveTo>
                  <a:pt x="0" y="76200"/>
                </a:moveTo>
                <a:lnTo>
                  <a:pt x="2057400" y="7620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7240269" y="2242820"/>
            <a:ext cx="59880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P</a:t>
            </a:r>
            <a:r>
              <a:rPr sz="1600" spc="-10" dirty="0">
                <a:latin typeface="Arial MT"/>
                <a:cs typeface="Arial MT"/>
              </a:rPr>
              <a:t>o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5" dirty="0">
                <a:latin typeface="Arial MT"/>
                <a:cs typeface="Arial MT"/>
              </a:rPr>
              <a:t>er  </a:t>
            </a:r>
            <a:r>
              <a:rPr sz="1600" spc="-10" dirty="0">
                <a:latin typeface="Arial MT"/>
                <a:cs typeface="Arial MT"/>
              </a:rPr>
              <a:t>o</a:t>
            </a:r>
            <a:r>
              <a:rPr sz="1600" spc="-5" dirty="0">
                <a:latin typeface="Arial MT"/>
                <a:cs typeface="Arial MT"/>
              </a:rPr>
              <a:t>u</a:t>
            </a:r>
            <a:r>
              <a:rPr sz="1600" dirty="0">
                <a:latin typeface="Arial MT"/>
                <a:cs typeface="Arial MT"/>
              </a:rPr>
              <a:t>t</a:t>
            </a:r>
            <a:r>
              <a:rPr sz="1600" spc="-10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ut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07210" y="2299970"/>
            <a:ext cx="59880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P</a:t>
            </a:r>
            <a:r>
              <a:rPr sz="1600" spc="-5" dirty="0">
                <a:latin typeface="Arial MT"/>
                <a:cs typeface="Arial MT"/>
              </a:rPr>
              <a:t>o</a:t>
            </a:r>
            <a:r>
              <a:rPr sz="1600" spc="-20" dirty="0">
                <a:latin typeface="Arial MT"/>
                <a:cs typeface="Arial MT"/>
              </a:rPr>
              <a:t>w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dirty="0">
                <a:latin typeface="Arial MT"/>
                <a:cs typeface="Arial MT"/>
              </a:rPr>
              <a:t>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014220" y="2543809"/>
            <a:ext cx="211328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99945" algn="l"/>
              </a:tabLst>
            </a:pPr>
            <a:r>
              <a:rPr sz="1600" spc="-5" dirty="0">
                <a:latin typeface="Arial MT"/>
                <a:cs typeface="Arial MT"/>
              </a:rPr>
              <a:t>i</a:t>
            </a:r>
            <a:r>
              <a:rPr sz="1600" u="heavy" spc="-5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nput	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686300" y="3886200"/>
            <a:ext cx="76200" cy="457200"/>
            <a:chOff x="4686300" y="3886200"/>
            <a:chExt cx="76200" cy="457200"/>
          </a:xfrm>
        </p:grpSpPr>
        <p:sp>
          <p:nvSpPr>
            <p:cNvPr id="14" name="object 14"/>
            <p:cNvSpPr/>
            <p:nvPr/>
          </p:nvSpPr>
          <p:spPr>
            <a:xfrm>
              <a:off x="4724400" y="3957319"/>
              <a:ext cx="0" cy="386080"/>
            </a:xfrm>
            <a:custGeom>
              <a:avLst/>
              <a:gdLst/>
              <a:ahLst/>
              <a:cxnLst/>
              <a:rect l="l" t="t" r="r" b="b"/>
              <a:pathLst>
                <a:path h="386079">
                  <a:moveTo>
                    <a:pt x="0" y="386079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686300" y="38862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194685" y="2209800"/>
            <a:ext cx="3444240" cy="1485900"/>
            <a:chOff x="3194685" y="2209800"/>
            <a:chExt cx="3444240" cy="1485900"/>
          </a:xfrm>
        </p:grpSpPr>
        <p:sp>
          <p:nvSpPr>
            <p:cNvPr id="17" name="object 17"/>
            <p:cNvSpPr/>
            <p:nvPr/>
          </p:nvSpPr>
          <p:spPr>
            <a:xfrm>
              <a:off x="3204209" y="2284730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0" y="486410"/>
                  </a:lnTo>
                </a:path>
                <a:path h="1371600">
                  <a:moveTo>
                    <a:pt x="0" y="567690"/>
                  </a:moveTo>
                  <a:lnTo>
                    <a:pt x="0" y="137160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204209" y="3644900"/>
              <a:ext cx="866140" cy="0"/>
            </a:xfrm>
            <a:custGeom>
              <a:avLst/>
              <a:gdLst/>
              <a:ahLst/>
              <a:cxnLst/>
              <a:rect l="l" t="t" r="r" b="b"/>
              <a:pathLst>
                <a:path w="866139">
                  <a:moveTo>
                    <a:pt x="0" y="0"/>
                  </a:moveTo>
                  <a:lnTo>
                    <a:pt x="866139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065269" y="3606800"/>
              <a:ext cx="74930" cy="76200"/>
            </a:xfrm>
            <a:custGeom>
              <a:avLst/>
              <a:gdLst/>
              <a:ahLst/>
              <a:cxnLst/>
              <a:rect l="l" t="t" r="r" b="b"/>
              <a:pathLst>
                <a:path w="74929" h="76200">
                  <a:moveTo>
                    <a:pt x="0" y="0"/>
                  </a:moveTo>
                  <a:lnTo>
                    <a:pt x="0" y="76200"/>
                  </a:lnTo>
                  <a:lnTo>
                    <a:pt x="74929" y="381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194685" y="2761615"/>
              <a:ext cx="110488" cy="10032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4686300" y="30480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38100" y="0"/>
                  </a:moveTo>
                  <a:lnTo>
                    <a:pt x="0" y="76200"/>
                  </a:lnTo>
                  <a:lnTo>
                    <a:pt x="76200" y="762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29400" y="2209800"/>
              <a:ext cx="0" cy="1447800"/>
            </a:xfrm>
            <a:custGeom>
              <a:avLst/>
              <a:gdLst/>
              <a:ahLst/>
              <a:cxnLst/>
              <a:rect l="l" t="t" r="r" b="b"/>
              <a:pathLst>
                <a:path h="1447800">
                  <a:moveTo>
                    <a:pt x="0" y="0"/>
                  </a:moveTo>
                  <a:lnTo>
                    <a:pt x="0" y="533400"/>
                  </a:lnTo>
                </a:path>
                <a:path h="1447800">
                  <a:moveTo>
                    <a:pt x="0" y="685800"/>
                  </a:moveTo>
                  <a:lnTo>
                    <a:pt x="0" y="144780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5405120" y="3657600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1224279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334000" y="36195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43675" y="2733675"/>
              <a:ext cx="95248" cy="171448"/>
            </a:xfrm>
            <a:prstGeom prst="rect">
              <a:avLst/>
            </a:prstGeom>
          </p:spPr>
        </p:pic>
      </p:grpSp>
      <p:sp>
        <p:nvSpPr>
          <p:cNvPr id="26" name="object 26"/>
          <p:cNvSpPr txBox="1"/>
          <p:nvPr/>
        </p:nvSpPr>
        <p:spPr>
          <a:xfrm>
            <a:off x="1049019" y="3462020"/>
            <a:ext cx="21082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Feedforward/Feedback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737350" y="3390900"/>
            <a:ext cx="210756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Feedback/Feedforward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890259" y="3775709"/>
            <a:ext cx="239458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(</a:t>
            </a:r>
            <a:r>
              <a:rPr sz="16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measurements</a:t>
            </a:r>
            <a:r>
              <a:rPr sz="1600" spc="409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of</a:t>
            </a:r>
            <a:r>
              <a:rPr sz="16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output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776470" y="3870959"/>
            <a:ext cx="1857375" cy="764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>
              <a:lnSpc>
                <a:spcPct val="151600"/>
              </a:lnSpc>
              <a:spcBef>
                <a:spcPts val="100"/>
              </a:spcBef>
            </a:pPr>
            <a:r>
              <a:rPr sz="1600" spc="-5" dirty="0">
                <a:latin typeface="Arial MT"/>
                <a:cs typeface="Arial MT"/>
              </a:rPr>
              <a:t>Reference</a:t>
            </a:r>
            <a:r>
              <a:rPr sz="1600" spc="200" dirty="0">
                <a:latin typeface="Arial MT"/>
                <a:cs typeface="Arial MT"/>
              </a:rPr>
              <a:t> </a:t>
            </a:r>
            <a:r>
              <a:rPr sz="2400" spc="-7" baseline="12152" dirty="0">
                <a:solidFill>
                  <a:srgbClr val="000066"/>
                </a:solidFill>
                <a:latin typeface="Arial MT"/>
                <a:cs typeface="Arial MT"/>
              </a:rPr>
              <a:t>signals</a:t>
            </a:r>
            <a:r>
              <a:rPr sz="2400" spc="-44" baseline="12152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baseline="12152" dirty="0">
                <a:solidFill>
                  <a:srgbClr val="000066"/>
                </a:solidFill>
                <a:latin typeface="Arial MT"/>
                <a:cs typeface="Arial MT"/>
              </a:rPr>
              <a:t>) </a:t>
            </a:r>
            <a:r>
              <a:rPr sz="2400" spc="-644" baseline="12152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(commanding)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977900" y="3849370"/>
            <a:ext cx="2286635" cy="44450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 marR="5080" indent="63500">
              <a:lnSpc>
                <a:spcPct val="71900"/>
              </a:lnSpc>
              <a:spcBef>
                <a:spcPts val="640"/>
              </a:spcBef>
            </a:pP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(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measurements of input </a:t>
            </a:r>
            <a:r>
              <a:rPr sz="1600" spc="-4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signals 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)</a:t>
            </a:r>
            <a:endParaRPr sz="1600">
              <a:latin typeface="Arial MT"/>
              <a:cs typeface="Arial MT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0370" y="4785359"/>
            <a:ext cx="182880" cy="182880"/>
          </a:xfrm>
          <a:prstGeom prst="rect">
            <a:avLst/>
          </a:prstGeom>
        </p:spPr>
      </p:pic>
      <p:pic>
        <p:nvPicPr>
          <p:cNvPr id="32" name="object 3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0370" y="5187950"/>
            <a:ext cx="182880" cy="182880"/>
          </a:xfrm>
          <a:prstGeom prst="rect">
            <a:avLst/>
          </a:prstGeom>
        </p:spPr>
      </p:pic>
      <p:sp>
        <p:nvSpPr>
          <p:cNvPr id="33" name="object 33"/>
          <p:cNvSpPr txBox="1"/>
          <p:nvPr/>
        </p:nvSpPr>
        <p:spPr>
          <a:xfrm>
            <a:off x="1930400" y="4603241"/>
            <a:ext cx="6026150" cy="15843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Control is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invariably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required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.</a:t>
            </a:r>
            <a:endParaRPr sz="2400">
              <a:latin typeface="Arial MT"/>
              <a:cs typeface="Arial MT"/>
            </a:endParaRPr>
          </a:p>
          <a:p>
            <a:pPr marL="40005" indent="-27940">
              <a:lnSpc>
                <a:spcPct val="100000"/>
              </a:lnSpc>
              <a:spcBef>
                <a:spcPts val="520"/>
              </a:spcBef>
            </a:pP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along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with</a:t>
            </a:r>
            <a:r>
              <a:rPr sz="20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its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controller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including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endParaRPr sz="2000">
              <a:latin typeface="Arial MT"/>
              <a:cs typeface="Arial MT"/>
            </a:endParaRPr>
          </a:p>
          <a:p>
            <a:pPr marL="40005" marR="9525">
              <a:lnSpc>
                <a:spcPct val="121700"/>
              </a:lnSpc>
              <a:spcBef>
                <a:spcPts val="10"/>
              </a:spcBef>
            </a:pP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corresponding measurement and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interface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circuits, 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is </a:t>
            </a:r>
            <a:r>
              <a:rPr sz="2000" spc="-5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also</a:t>
            </a:r>
            <a:r>
              <a:rPr sz="20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called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power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20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000066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7</a:t>
            </a:fld>
            <a:endParaRPr sz="1800">
              <a:latin typeface="Times New Roman"/>
              <a:cs typeface="Times New Roman"/>
            </a:endParaRPr>
          </a:p>
        </p:txBody>
      </p:sp>
      <p:graphicFrame>
        <p:nvGraphicFramePr>
          <p:cNvPr id="34" name="object 34"/>
          <p:cNvGraphicFramePr>
            <a:graphicFrameLocks noGrp="1"/>
          </p:cNvGraphicFramePr>
          <p:nvPr/>
        </p:nvGraphicFramePr>
        <p:xfrm>
          <a:off x="4105275" y="3119120"/>
          <a:ext cx="1356360" cy="7543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/>
                <a:gridCol w="746760"/>
              </a:tblGrid>
              <a:tr h="38607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sz="1600" spc="-1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1600" spc="-5" dirty="0">
                          <a:latin typeface="Arial MT"/>
                          <a:cs typeface="Arial MT"/>
                        </a:rPr>
                        <a:t>ontrol</a:t>
                      </a:r>
                      <a:endParaRPr sz="1600">
                        <a:latin typeface="Arial MT"/>
                        <a:cs typeface="Arial MT"/>
                      </a:endParaRPr>
                    </a:p>
                  </a:txBody>
                  <a:tcPr marL="0" marR="0" marT="50800" marB="0">
                    <a:lnL w="19050">
                      <a:solidFill>
                        <a:srgbClr val="000000"/>
                      </a:solidFill>
                      <a:prstDash val="solid"/>
                    </a:lnL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68300">
                <a:tc gridSpan="2">
                  <a:txBody>
                    <a:bodyPr/>
                    <a:lstStyle/>
                    <a:p>
                      <a:pPr marL="137795" marR="130810">
                        <a:lnSpc>
                          <a:spcPct val="100000"/>
                        </a:lnSpc>
                        <a:spcBef>
                          <a:spcPts val="370"/>
                        </a:spcBef>
                      </a:pPr>
                      <a:r>
                        <a:rPr sz="1800" spc="-5" dirty="0">
                          <a:latin typeface="Times New Roman"/>
                          <a:cs typeface="Times New Roman"/>
                        </a:rPr>
                        <a:t>Controller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4699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35" name="object 35"/>
          <p:cNvSpPr txBox="1"/>
          <p:nvPr/>
        </p:nvSpPr>
        <p:spPr>
          <a:xfrm>
            <a:off x="5511585" y="3157220"/>
            <a:ext cx="46672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 MT"/>
                <a:cs typeface="Arial MT"/>
              </a:rPr>
              <a:t>i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-10" dirty="0">
                <a:latin typeface="Arial MT"/>
                <a:cs typeface="Arial MT"/>
              </a:rPr>
              <a:t>p</a:t>
            </a:r>
            <a:r>
              <a:rPr sz="1600" spc="5" dirty="0">
                <a:latin typeface="Arial MT"/>
                <a:cs typeface="Arial MT"/>
              </a:rPr>
              <a:t>u</a:t>
            </a:r>
            <a:r>
              <a:rPr sz="1600" dirty="0">
                <a:latin typeface="Arial MT"/>
                <a:cs typeface="Arial MT"/>
              </a:rPr>
              <a:t>t</a:t>
            </a:r>
            <a:endParaRPr sz="1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145539" y="307340"/>
            <a:ext cx="557784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Typical </a:t>
            </a:r>
            <a:r>
              <a:rPr spc="-5" dirty="0"/>
              <a:t>power sources and loads </a:t>
            </a:r>
            <a:r>
              <a:rPr spc="-765" dirty="0"/>
              <a:t> </a:t>
            </a:r>
            <a:r>
              <a:rPr spc="-5" dirty="0"/>
              <a:t>for</a:t>
            </a:r>
            <a:r>
              <a:rPr spc="-10" dirty="0"/>
              <a:t> </a:t>
            </a:r>
            <a:r>
              <a:rPr dirty="0"/>
              <a:t>a</a:t>
            </a:r>
            <a:r>
              <a:rPr spc="-10" dirty="0"/>
              <a:t> </a:t>
            </a:r>
            <a:r>
              <a:rPr spc="-5" dirty="0"/>
              <a:t>power</a:t>
            </a:r>
            <a:r>
              <a:rPr spc="-10" dirty="0"/>
              <a:t> </a:t>
            </a:r>
            <a:r>
              <a:rPr spc="-5" dirty="0"/>
              <a:t>electronic</a:t>
            </a:r>
            <a:r>
              <a:rPr spc="-10" dirty="0"/>
              <a:t> system</a:t>
            </a: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639" y="4690109"/>
            <a:ext cx="219709" cy="21971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40839" y="4606290"/>
            <a:ext cx="6767195" cy="149352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5"/>
              </a:spcBef>
            </a:pP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The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task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electronics has been recently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extended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to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also ensuring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the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currents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power </a:t>
            </a:r>
            <a:r>
              <a:rPr sz="2400" spc="-65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consumed by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power converters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and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 loads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5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meet </a:t>
            </a:r>
            <a:r>
              <a:rPr sz="2400" spc="-65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the requirement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of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10" dirty="0">
                <a:solidFill>
                  <a:srgbClr val="000066"/>
                </a:solidFill>
                <a:latin typeface="Arial MT"/>
                <a:cs typeface="Arial MT"/>
              </a:rPr>
              <a:t>energy</a:t>
            </a:r>
            <a:r>
              <a:rPr sz="24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2400" spc="-5" dirty="0">
                <a:solidFill>
                  <a:srgbClr val="000066"/>
                </a:solidFill>
                <a:latin typeface="Arial MT"/>
                <a:cs typeface="Arial MT"/>
              </a:rPr>
              <a:t>sources.</a:t>
            </a:r>
            <a:endParaRPr sz="24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170419" y="2424429"/>
            <a:ext cx="1956435" cy="1718310"/>
          </a:xfrm>
          <a:prstGeom prst="rect">
            <a:avLst/>
          </a:prstGeom>
        </p:spPr>
        <p:txBody>
          <a:bodyPr vert="horz" wrap="square" lIns="0" tIns="1143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-Electric</a:t>
            </a:r>
            <a:r>
              <a:rPr sz="1600" spc="-3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Motor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-light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820"/>
              </a:lnSpc>
              <a:spcBef>
                <a:spcPts val="8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-heating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725"/>
              </a:lnSpc>
            </a:pP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-power</a:t>
            </a:r>
            <a:r>
              <a:rPr sz="1600" spc="-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endParaRPr sz="1600">
              <a:latin typeface="Arial MT"/>
              <a:cs typeface="Arial MT"/>
            </a:endParaRPr>
          </a:p>
          <a:p>
            <a:pPr marL="238125" marR="5080" indent="-226060">
              <a:lnSpc>
                <a:spcPts val="1720"/>
              </a:lnSpc>
              <a:spcBef>
                <a:spcPts val="13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-other electric or </a:t>
            </a:r>
            <a:r>
              <a:rPr sz="16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r>
              <a:rPr sz="1600" spc="-6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equipme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177289" y="1776729"/>
            <a:ext cx="843280" cy="614680"/>
          </a:xfrm>
          <a:custGeom>
            <a:avLst/>
            <a:gdLst/>
            <a:ahLst/>
            <a:cxnLst/>
            <a:rect l="l" t="t" r="r" b="b"/>
            <a:pathLst>
              <a:path w="843280" h="614680">
                <a:moveTo>
                  <a:pt x="843279" y="308610"/>
                </a:moveTo>
                <a:lnTo>
                  <a:pt x="843279" y="290830"/>
                </a:lnTo>
                <a:lnTo>
                  <a:pt x="840740" y="274320"/>
                </a:lnTo>
                <a:lnTo>
                  <a:pt x="836929" y="261620"/>
                </a:lnTo>
                <a:lnTo>
                  <a:pt x="834390" y="246380"/>
                </a:lnTo>
                <a:lnTo>
                  <a:pt x="830579" y="229870"/>
                </a:lnTo>
                <a:lnTo>
                  <a:pt x="825499" y="217170"/>
                </a:lnTo>
                <a:lnTo>
                  <a:pt x="819149" y="200660"/>
                </a:lnTo>
                <a:lnTo>
                  <a:pt x="808990" y="187960"/>
                </a:lnTo>
                <a:lnTo>
                  <a:pt x="800099" y="173990"/>
                </a:lnTo>
                <a:lnTo>
                  <a:pt x="791210" y="161290"/>
                </a:lnTo>
                <a:lnTo>
                  <a:pt x="760729" y="123190"/>
                </a:lnTo>
                <a:lnTo>
                  <a:pt x="720090" y="88900"/>
                </a:lnTo>
                <a:lnTo>
                  <a:pt x="674370" y="60960"/>
                </a:lnTo>
                <a:lnTo>
                  <a:pt x="656590" y="53340"/>
                </a:lnTo>
                <a:lnTo>
                  <a:pt x="640079" y="44450"/>
                </a:lnTo>
                <a:lnTo>
                  <a:pt x="622299" y="38100"/>
                </a:lnTo>
                <a:lnTo>
                  <a:pt x="604520" y="31750"/>
                </a:lnTo>
                <a:lnTo>
                  <a:pt x="585470" y="24130"/>
                </a:lnTo>
                <a:lnTo>
                  <a:pt x="567690" y="17780"/>
                </a:lnTo>
                <a:lnTo>
                  <a:pt x="546099" y="13970"/>
                </a:lnTo>
                <a:lnTo>
                  <a:pt x="527049" y="8890"/>
                </a:lnTo>
                <a:lnTo>
                  <a:pt x="505459" y="7620"/>
                </a:lnTo>
                <a:lnTo>
                  <a:pt x="483870" y="5080"/>
                </a:lnTo>
                <a:lnTo>
                  <a:pt x="466090" y="2540"/>
                </a:lnTo>
                <a:lnTo>
                  <a:pt x="444500" y="0"/>
                </a:lnTo>
                <a:lnTo>
                  <a:pt x="422909" y="0"/>
                </a:lnTo>
                <a:lnTo>
                  <a:pt x="398779" y="0"/>
                </a:lnTo>
                <a:lnTo>
                  <a:pt x="377190" y="2540"/>
                </a:lnTo>
                <a:lnTo>
                  <a:pt x="358140" y="5080"/>
                </a:lnTo>
                <a:lnTo>
                  <a:pt x="337819" y="7620"/>
                </a:lnTo>
                <a:lnTo>
                  <a:pt x="316229" y="8890"/>
                </a:lnTo>
                <a:lnTo>
                  <a:pt x="297179" y="13970"/>
                </a:lnTo>
                <a:lnTo>
                  <a:pt x="275590" y="17780"/>
                </a:lnTo>
                <a:lnTo>
                  <a:pt x="257809" y="24130"/>
                </a:lnTo>
                <a:lnTo>
                  <a:pt x="238759" y="31750"/>
                </a:lnTo>
                <a:lnTo>
                  <a:pt x="219709" y="38100"/>
                </a:lnTo>
                <a:lnTo>
                  <a:pt x="201929" y="44450"/>
                </a:lnTo>
                <a:lnTo>
                  <a:pt x="186690" y="53340"/>
                </a:lnTo>
                <a:lnTo>
                  <a:pt x="168909" y="60960"/>
                </a:lnTo>
                <a:lnTo>
                  <a:pt x="121919" y="88900"/>
                </a:lnTo>
                <a:lnTo>
                  <a:pt x="82550" y="123190"/>
                </a:lnTo>
                <a:lnTo>
                  <a:pt x="72390" y="137160"/>
                </a:lnTo>
                <a:lnTo>
                  <a:pt x="60959" y="147320"/>
                </a:lnTo>
                <a:lnTo>
                  <a:pt x="52069" y="161290"/>
                </a:lnTo>
                <a:lnTo>
                  <a:pt x="41909" y="173990"/>
                </a:lnTo>
                <a:lnTo>
                  <a:pt x="33019" y="187960"/>
                </a:lnTo>
                <a:lnTo>
                  <a:pt x="24129" y="200660"/>
                </a:lnTo>
                <a:lnTo>
                  <a:pt x="17779" y="217170"/>
                </a:lnTo>
                <a:lnTo>
                  <a:pt x="11429" y="229870"/>
                </a:lnTo>
                <a:lnTo>
                  <a:pt x="8890" y="246380"/>
                </a:lnTo>
                <a:lnTo>
                  <a:pt x="5079" y="261620"/>
                </a:lnTo>
                <a:lnTo>
                  <a:pt x="2540" y="274320"/>
                </a:lnTo>
                <a:lnTo>
                  <a:pt x="0" y="290830"/>
                </a:lnTo>
                <a:lnTo>
                  <a:pt x="0" y="308610"/>
                </a:lnTo>
                <a:lnTo>
                  <a:pt x="0" y="323850"/>
                </a:lnTo>
                <a:lnTo>
                  <a:pt x="2540" y="339090"/>
                </a:lnTo>
                <a:lnTo>
                  <a:pt x="5079" y="353060"/>
                </a:lnTo>
                <a:lnTo>
                  <a:pt x="8890" y="368300"/>
                </a:lnTo>
                <a:lnTo>
                  <a:pt x="11429" y="384810"/>
                </a:lnTo>
                <a:lnTo>
                  <a:pt x="17779" y="397510"/>
                </a:lnTo>
                <a:lnTo>
                  <a:pt x="24129" y="414020"/>
                </a:lnTo>
                <a:lnTo>
                  <a:pt x="33019" y="426720"/>
                </a:lnTo>
                <a:lnTo>
                  <a:pt x="41909" y="440690"/>
                </a:lnTo>
                <a:lnTo>
                  <a:pt x="52069" y="453390"/>
                </a:lnTo>
                <a:lnTo>
                  <a:pt x="60959" y="467360"/>
                </a:lnTo>
                <a:lnTo>
                  <a:pt x="72390" y="477520"/>
                </a:lnTo>
                <a:lnTo>
                  <a:pt x="82550" y="491490"/>
                </a:lnTo>
                <a:lnTo>
                  <a:pt x="93979" y="502920"/>
                </a:lnTo>
                <a:lnTo>
                  <a:pt x="121919" y="524510"/>
                </a:lnTo>
                <a:lnTo>
                  <a:pt x="152400" y="544830"/>
                </a:lnTo>
                <a:lnTo>
                  <a:pt x="168909" y="553720"/>
                </a:lnTo>
                <a:lnTo>
                  <a:pt x="186690" y="562610"/>
                </a:lnTo>
                <a:lnTo>
                  <a:pt x="201929" y="570230"/>
                </a:lnTo>
                <a:lnTo>
                  <a:pt x="219709" y="576580"/>
                </a:lnTo>
                <a:lnTo>
                  <a:pt x="238759" y="582930"/>
                </a:lnTo>
                <a:lnTo>
                  <a:pt x="257809" y="589280"/>
                </a:lnTo>
                <a:lnTo>
                  <a:pt x="275590" y="596900"/>
                </a:lnTo>
                <a:lnTo>
                  <a:pt x="297179" y="600710"/>
                </a:lnTo>
                <a:lnTo>
                  <a:pt x="316229" y="605790"/>
                </a:lnTo>
                <a:lnTo>
                  <a:pt x="337819" y="607060"/>
                </a:lnTo>
                <a:lnTo>
                  <a:pt x="358140" y="609600"/>
                </a:lnTo>
                <a:lnTo>
                  <a:pt x="377190" y="612140"/>
                </a:lnTo>
                <a:lnTo>
                  <a:pt x="398779" y="614680"/>
                </a:lnTo>
                <a:lnTo>
                  <a:pt x="422909" y="614680"/>
                </a:lnTo>
                <a:lnTo>
                  <a:pt x="444500" y="614680"/>
                </a:lnTo>
                <a:lnTo>
                  <a:pt x="466090" y="612140"/>
                </a:lnTo>
                <a:lnTo>
                  <a:pt x="483870" y="609600"/>
                </a:lnTo>
                <a:lnTo>
                  <a:pt x="505459" y="607060"/>
                </a:lnTo>
                <a:lnTo>
                  <a:pt x="527049" y="605790"/>
                </a:lnTo>
                <a:lnTo>
                  <a:pt x="546099" y="600710"/>
                </a:lnTo>
                <a:lnTo>
                  <a:pt x="567690" y="596900"/>
                </a:lnTo>
                <a:lnTo>
                  <a:pt x="585470" y="589280"/>
                </a:lnTo>
                <a:lnTo>
                  <a:pt x="604520" y="582930"/>
                </a:lnTo>
                <a:lnTo>
                  <a:pt x="622299" y="576580"/>
                </a:lnTo>
                <a:lnTo>
                  <a:pt x="640079" y="570230"/>
                </a:lnTo>
                <a:lnTo>
                  <a:pt x="656590" y="562610"/>
                </a:lnTo>
                <a:lnTo>
                  <a:pt x="720090" y="524510"/>
                </a:lnTo>
                <a:lnTo>
                  <a:pt x="760729" y="491490"/>
                </a:lnTo>
                <a:lnTo>
                  <a:pt x="791210" y="453390"/>
                </a:lnTo>
                <a:lnTo>
                  <a:pt x="800099" y="440690"/>
                </a:lnTo>
                <a:lnTo>
                  <a:pt x="808990" y="426720"/>
                </a:lnTo>
                <a:lnTo>
                  <a:pt x="819149" y="414020"/>
                </a:lnTo>
                <a:lnTo>
                  <a:pt x="825499" y="397510"/>
                </a:lnTo>
                <a:lnTo>
                  <a:pt x="830579" y="384810"/>
                </a:lnTo>
                <a:lnTo>
                  <a:pt x="834390" y="368300"/>
                </a:lnTo>
                <a:lnTo>
                  <a:pt x="836929" y="353060"/>
                </a:lnTo>
                <a:lnTo>
                  <a:pt x="840740" y="339090"/>
                </a:lnTo>
                <a:lnTo>
                  <a:pt x="843279" y="323850"/>
                </a:lnTo>
                <a:lnTo>
                  <a:pt x="843279" y="308610"/>
                </a:lnTo>
                <a:close/>
              </a:path>
            </a:pathLst>
          </a:custGeom>
          <a:ln w="61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810000" y="1676400"/>
            <a:ext cx="1447800" cy="914400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82880" rIns="0" bIns="0" rtlCol="0">
            <a:spAutoFit/>
          </a:bodyPr>
          <a:lstStyle/>
          <a:p>
            <a:pPr marL="255270" marR="182880" indent="147320">
              <a:lnSpc>
                <a:spcPct val="100000"/>
              </a:lnSpc>
              <a:spcBef>
                <a:spcPts val="1440"/>
              </a:spcBef>
            </a:pPr>
            <a:r>
              <a:rPr sz="1800" spc="-15" dirty="0">
                <a:latin typeface="Arial MT"/>
                <a:cs typeface="Arial MT"/>
              </a:rPr>
              <a:t>Power 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C</a:t>
            </a:r>
            <a:r>
              <a:rPr sz="1800" spc="-15" dirty="0">
                <a:latin typeface="Arial MT"/>
                <a:cs typeface="Arial MT"/>
              </a:rPr>
              <a:t>o</a:t>
            </a:r>
            <a:r>
              <a:rPr sz="1800" spc="-5" dirty="0">
                <a:latin typeface="Arial MT"/>
                <a:cs typeface="Arial MT"/>
              </a:rPr>
              <a:t>nve</a:t>
            </a:r>
            <a:r>
              <a:rPr sz="1800" spc="-10" dirty="0">
                <a:latin typeface="Arial MT"/>
                <a:cs typeface="Arial MT"/>
              </a:rPr>
              <a:t>r</a:t>
            </a:r>
            <a:r>
              <a:rPr sz="1800" spc="5" dirty="0">
                <a:latin typeface="Arial MT"/>
                <a:cs typeface="Arial MT"/>
              </a:rPr>
              <a:t>t</a:t>
            </a:r>
            <a:r>
              <a:rPr sz="1800" spc="-5" dirty="0">
                <a:latin typeface="Arial MT"/>
                <a:cs typeface="Arial MT"/>
              </a:rPr>
              <a:t>er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044700" y="2082800"/>
            <a:ext cx="1765300" cy="0"/>
          </a:xfrm>
          <a:custGeom>
            <a:avLst/>
            <a:gdLst/>
            <a:ahLst/>
            <a:cxnLst/>
            <a:rect l="l" t="t" r="r" b="b"/>
            <a:pathLst>
              <a:path w="1765300">
                <a:moveTo>
                  <a:pt x="0" y="0"/>
                </a:moveTo>
                <a:lnTo>
                  <a:pt x="1765300" y="0"/>
                </a:lnTo>
              </a:path>
            </a:pathLst>
          </a:custGeom>
          <a:ln w="1904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220469" y="1953259"/>
            <a:ext cx="748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spc="-15" dirty="0">
                <a:latin typeface="Arial MT"/>
                <a:cs typeface="Arial MT"/>
              </a:rPr>
              <a:t>u</a:t>
            </a:r>
            <a:r>
              <a:rPr sz="1800" dirty="0">
                <a:latin typeface="Arial MT"/>
                <a:cs typeface="Arial MT"/>
              </a:rPr>
              <a:t>rce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11070" y="1785620"/>
            <a:ext cx="10947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input</a:t>
            </a:r>
            <a:endParaRPr sz="16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5248275" y="1747837"/>
            <a:ext cx="2834005" cy="619125"/>
            <a:chOff x="5248275" y="1747837"/>
            <a:chExt cx="2834005" cy="619125"/>
          </a:xfrm>
        </p:grpSpPr>
        <p:sp>
          <p:nvSpPr>
            <p:cNvPr id="15" name="object 15"/>
            <p:cNvSpPr/>
            <p:nvPr/>
          </p:nvSpPr>
          <p:spPr>
            <a:xfrm>
              <a:off x="5257800" y="2057400"/>
              <a:ext cx="2133600" cy="0"/>
            </a:xfrm>
            <a:custGeom>
              <a:avLst/>
              <a:gdLst/>
              <a:ahLst/>
              <a:cxnLst/>
              <a:rect l="l" t="t" r="r" b="b"/>
              <a:pathLst>
                <a:path w="2133600">
                  <a:moveTo>
                    <a:pt x="0" y="0"/>
                  </a:moveTo>
                  <a:lnTo>
                    <a:pt x="213360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7391400" y="1752600"/>
              <a:ext cx="685800" cy="609600"/>
            </a:xfrm>
            <a:custGeom>
              <a:avLst/>
              <a:gdLst/>
              <a:ahLst/>
              <a:cxnLst/>
              <a:rect l="l" t="t" r="r" b="b"/>
              <a:pathLst>
                <a:path w="685800" h="609600">
                  <a:moveTo>
                    <a:pt x="342900" y="0"/>
                  </a:moveTo>
                  <a:lnTo>
                    <a:pt x="394682" y="3206"/>
                  </a:lnTo>
                  <a:lnTo>
                    <a:pt x="443734" y="12549"/>
                  </a:lnTo>
                  <a:lnTo>
                    <a:pt x="489592" y="27617"/>
                  </a:lnTo>
                  <a:lnTo>
                    <a:pt x="531791" y="47998"/>
                  </a:lnTo>
                  <a:lnTo>
                    <a:pt x="569868" y="73280"/>
                  </a:lnTo>
                  <a:lnTo>
                    <a:pt x="603359" y="103050"/>
                  </a:lnTo>
                  <a:lnTo>
                    <a:pt x="631801" y="136896"/>
                  </a:lnTo>
                  <a:lnTo>
                    <a:pt x="654730" y="174406"/>
                  </a:lnTo>
                  <a:lnTo>
                    <a:pt x="671682" y="215169"/>
                  </a:lnTo>
                  <a:lnTo>
                    <a:pt x="682193" y="258770"/>
                  </a:lnTo>
                  <a:lnTo>
                    <a:pt x="685800" y="304800"/>
                  </a:lnTo>
                  <a:lnTo>
                    <a:pt x="682193" y="350829"/>
                  </a:lnTo>
                  <a:lnTo>
                    <a:pt x="671682" y="394430"/>
                  </a:lnTo>
                  <a:lnTo>
                    <a:pt x="654730" y="435193"/>
                  </a:lnTo>
                  <a:lnTo>
                    <a:pt x="631801" y="472703"/>
                  </a:lnTo>
                  <a:lnTo>
                    <a:pt x="603359" y="506549"/>
                  </a:lnTo>
                  <a:lnTo>
                    <a:pt x="569868" y="536319"/>
                  </a:lnTo>
                  <a:lnTo>
                    <a:pt x="531791" y="561601"/>
                  </a:lnTo>
                  <a:lnTo>
                    <a:pt x="489592" y="581982"/>
                  </a:lnTo>
                  <a:lnTo>
                    <a:pt x="443734" y="597050"/>
                  </a:lnTo>
                  <a:lnTo>
                    <a:pt x="394682" y="606393"/>
                  </a:lnTo>
                  <a:lnTo>
                    <a:pt x="342900" y="609600"/>
                  </a:lnTo>
                  <a:lnTo>
                    <a:pt x="291117" y="606393"/>
                  </a:lnTo>
                  <a:lnTo>
                    <a:pt x="242065" y="597050"/>
                  </a:lnTo>
                  <a:lnTo>
                    <a:pt x="196207" y="581982"/>
                  </a:lnTo>
                  <a:lnTo>
                    <a:pt x="154008" y="561601"/>
                  </a:lnTo>
                  <a:lnTo>
                    <a:pt x="115931" y="536319"/>
                  </a:lnTo>
                  <a:lnTo>
                    <a:pt x="82440" y="506549"/>
                  </a:lnTo>
                  <a:lnTo>
                    <a:pt x="53998" y="472703"/>
                  </a:lnTo>
                  <a:lnTo>
                    <a:pt x="31069" y="435193"/>
                  </a:lnTo>
                  <a:lnTo>
                    <a:pt x="14117" y="394430"/>
                  </a:lnTo>
                  <a:lnTo>
                    <a:pt x="3606" y="350829"/>
                  </a:lnTo>
                  <a:lnTo>
                    <a:pt x="0" y="304800"/>
                  </a:lnTo>
                  <a:lnTo>
                    <a:pt x="3606" y="258770"/>
                  </a:lnTo>
                  <a:lnTo>
                    <a:pt x="14117" y="215169"/>
                  </a:lnTo>
                  <a:lnTo>
                    <a:pt x="31069" y="174406"/>
                  </a:lnTo>
                  <a:lnTo>
                    <a:pt x="53998" y="136896"/>
                  </a:lnTo>
                  <a:lnTo>
                    <a:pt x="82440" y="103050"/>
                  </a:lnTo>
                  <a:lnTo>
                    <a:pt x="115931" y="73280"/>
                  </a:lnTo>
                  <a:lnTo>
                    <a:pt x="154008" y="47998"/>
                  </a:lnTo>
                  <a:lnTo>
                    <a:pt x="196207" y="27617"/>
                  </a:lnTo>
                  <a:lnTo>
                    <a:pt x="242065" y="12549"/>
                  </a:lnTo>
                  <a:lnTo>
                    <a:pt x="291117" y="3206"/>
                  </a:lnTo>
                  <a:lnTo>
                    <a:pt x="342900" y="0"/>
                  </a:lnTo>
                  <a:close/>
                </a:path>
                <a:path w="685800" h="609600">
                  <a:moveTo>
                    <a:pt x="0" y="0"/>
                  </a:moveTo>
                  <a:lnTo>
                    <a:pt x="0" y="0"/>
                  </a:lnTo>
                </a:path>
                <a:path w="685800" h="609600">
                  <a:moveTo>
                    <a:pt x="685800" y="609600"/>
                  </a:moveTo>
                  <a:lnTo>
                    <a:pt x="685800" y="609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7438390" y="1892300"/>
            <a:ext cx="5911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Arial MT"/>
                <a:cs typeface="Arial MT"/>
              </a:rPr>
              <a:t>L</a:t>
            </a:r>
            <a:r>
              <a:rPr sz="2000" spc="5" dirty="0">
                <a:latin typeface="Arial MT"/>
                <a:cs typeface="Arial MT"/>
              </a:rPr>
              <a:t>o</a:t>
            </a:r>
            <a:r>
              <a:rPr sz="2000" spc="-5" dirty="0">
                <a:latin typeface="Arial MT"/>
                <a:cs typeface="Arial MT"/>
              </a:rPr>
              <a:t>a</a:t>
            </a:r>
            <a:r>
              <a:rPr sz="2000" dirty="0">
                <a:latin typeface="Arial MT"/>
                <a:cs typeface="Arial MT"/>
              </a:rPr>
              <a:t>d</a:t>
            </a:r>
            <a:endParaRPr sz="2000">
              <a:latin typeface="Arial MT"/>
              <a:cs typeface="Arial MT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257800" y="3390900"/>
            <a:ext cx="1304925" cy="76200"/>
            <a:chOff x="5257800" y="3390900"/>
            <a:chExt cx="1304925" cy="76200"/>
          </a:xfrm>
        </p:grpSpPr>
        <p:sp>
          <p:nvSpPr>
            <p:cNvPr id="19" name="object 19"/>
            <p:cNvSpPr/>
            <p:nvPr/>
          </p:nvSpPr>
          <p:spPr>
            <a:xfrm>
              <a:off x="5328919" y="3429000"/>
              <a:ext cx="1224280" cy="0"/>
            </a:xfrm>
            <a:custGeom>
              <a:avLst/>
              <a:gdLst/>
              <a:ahLst/>
              <a:cxnLst/>
              <a:rect l="l" t="t" r="r" b="b"/>
              <a:pathLst>
                <a:path w="1224279">
                  <a:moveTo>
                    <a:pt x="1224279" y="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57800" y="3390900"/>
              <a:ext cx="76200" cy="76200"/>
            </a:xfrm>
            <a:custGeom>
              <a:avLst/>
              <a:gdLst/>
              <a:ahLst/>
              <a:cxnLst/>
              <a:rect l="l" t="t" r="r" b="b"/>
              <a:pathLst>
                <a:path w="76200" h="76200">
                  <a:moveTo>
                    <a:pt x="76200" y="0"/>
                  </a:moveTo>
                  <a:lnTo>
                    <a:pt x="0" y="38100"/>
                  </a:lnTo>
                  <a:lnTo>
                    <a:pt x="76200" y="762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3886200" y="3200400"/>
            <a:ext cx="1371600" cy="533400"/>
          </a:xfrm>
          <a:prstGeom prst="rect">
            <a:avLst/>
          </a:prstGeom>
          <a:ln w="19048">
            <a:solidFill>
              <a:srgbClr val="000000"/>
            </a:solidFill>
          </a:ln>
        </p:spPr>
        <p:txBody>
          <a:bodyPr vert="horz" wrap="square" lIns="0" tIns="129539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19"/>
              </a:spcBef>
            </a:pPr>
            <a:r>
              <a:rPr sz="1800" spc="-10" dirty="0">
                <a:latin typeface="Arial MT"/>
                <a:cs typeface="Arial MT"/>
              </a:rPr>
              <a:t>Controller</a:t>
            </a:r>
            <a:endParaRPr sz="1800">
              <a:latin typeface="Arial MT"/>
              <a:cs typeface="Arial MT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533900" y="2590800"/>
            <a:ext cx="76200" cy="609600"/>
            <a:chOff x="4533900" y="2590800"/>
            <a:chExt cx="76200" cy="609600"/>
          </a:xfrm>
        </p:grpSpPr>
        <p:sp>
          <p:nvSpPr>
            <p:cNvPr id="23" name="object 23"/>
            <p:cNvSpPr/>
            <p:nvPr/>
          </p:nvSpPr>
          <p:spPr>
            <a:xfrm>
              <a:off x="4572000" y="2660650"/>
              <a:ext cx="0" cy="539750"/>
            </a:xfrm>
            <a:custGeom>
              <a:avLst/>
              <a:gdLst/>
              <a:ahLst/>
              <a:cxnLst/>
              <a:rect l="l" t="t" r="r" b="b"/>
              <a:pathLst>
                <a:path h="539750">
                  <a:moveTo>
                    <a:pt x="0" y="539750"/>
                  </a:moveTo>
                  <a:lnTo>
                    <a:pt x="0" y="0"/>
                  </a:lnTo>
                </a:path>
              </a:pathLst>
            </a:custGeom>
            <a:ln w="190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533900" y="2590800"/>
              <a:ext cx="76200" cy="74930"/>
            </a:xfrm>
            <a:custGeom>
              <a:avLst/>
              <a:gdLst/>
              <a:ahLst/>
              <a:cxnLst/>
              <a:rect l="l" t="t" r="r" b="b"/>
              <a:pathLst>
                <a:path w="76200" h="74930">
                  <a:moveTo>
                    <a:pt x="38100" y="0"/>
                  </a:moveTo>
                  <a:lnTo>
                    <a:pt x="0" y="74929"/>
                  </a:lnTo>
                  <a:lnTo>
                    <a:pt x="76200" y="74929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/>
          <p:nvPr/>
        </p:nvSpPr>
        <p:spPr>
          <a:xfrm>
            <a:off x="5257800" y="3543300"/>
            <a:ext cx="76200" cy="76200"/>
          </a:xfrm>
          <a:custGeom>
            <a:avLst/>
            <a:gdLst/>
            <a:ahLst/>
            <a:cxnLst/>
            <a:rect l="l" t="t" r="r" b="b"/>
            <a:pathLst>
              <a:path w="76200" h="76200">
                <a:moveTo>
                  <a:pt x="76200" y="0"/>
                </a:moveTo>
                <a:lnTo>
                  <a:pt x="0" y="38100"/>
                </a:lnTo>
                <a:lnTo>
                  <a:pt x="762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5411470" y="3614420"/>
            <a:ext cx="96139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10" dirty="0">
                <a:latin typeface="Arial MT"/>
                <a:cs typeface="Arial MT"/>
              </a:rPr>
              <a:t>R</a:t>
            </a:r>
            <a:r>
              <a:rPr sz="1600" spc="-5" dirty="0">
                <a:latin typeface="Arial MT"/>
                <a:cs typeface="Arial MT"/>
              </a:rPr>
              <a:t>efer</a:t>
            </a:r>
            <a:r>
              <a:rPr sz="1600" spc="-10" dirty="0">
                <a:latin typeface="Arial MT"/>
                <a:cs typeface="Arial MT"/>
              </a:rPr>
              <a:t>e</a:t>
            </a:r>
            <a:r>
              <a:rPr sz="1600" spc="-5" dirty="0">
                <a:latin typeface="Arial MT"/>
                <a:cs typeface="Arial MT"/>
              </a:rPr>
              <a:t>n</a:t>
            </a:r>
            <a:r>
              <a:rPr sz="1600" spc="5" dirty="0">
                <a:latin typeface="Arial MT"/>
                <a:cs typeface="Arial MT"/>
              </a:rPr>
              <a:t>c</a:t>
            </a:r>
            <a:r>
              <a:rPr sz="1600" dirty="0">
                <a:latin typeface="Arial MT"/>
                <a:cs typeface="Arial MT"/>
              </a:rPr>
              <a:t>e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4269" y="2547620"/>
            <a:ext cx="2592705" cy="999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-Electric</a:t>
            </a:r>
            <a:r>
              <a:rPr sz="16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utility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-battery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14"/>
              </a:lnSpc>
            </a:pP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-other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 energy</a:t>
            </a:r>
            <a:r>
              <a:rPr sz="16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source</a:t>
            </a:r>
            <a:endParaRPr sz="1600">
              <a:latin typeface="Arial MT"/>
              <a:cs typeface="Arial MT"/>
            </a:endParaRPr>
          </a:p>
          <a:p>
            <a:pPr marL="12700">
              <a:lnSpc>
                <a:spcPts val="1914"/>
              </a:lnSpc>
            </a:pPr>
            <a:r>
              <a:rPr sz="1600" spc="-10" dirty="0">
                <a:solidFill>
                  <a:srgbClr val="000066"/>
                </a:solidFill>
                <a:latin typeface="Arial MT"/>
                <a:cs typeface="Arial MT"/>
              </a:rPr>
              <a:t>-power</a:t>
            </a:r>
            <a:r>
              <a:rPr sz="1600" spc="-4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600" spc="-5" dirty="0">
                <a:solidFill>
                  <a:srgbClr val="000066"/>
                </a:solidFill>
                <a:latin typeface="Arial MT"/>
                <a:cs typeface="Arial MT"/>
              </a:rPr>
              <a:t>converter</a:t>
            </a:r>
            <a:endParaRPr sz="1600">
              <a:latin typeface="Arial MT"/>
              <a:cs typeface="Arial MT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44370" y="2145030"/>
            <a:ext cx="85026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30"/>
              </a:spcBef>
              <a:tabLst>
                <a:tab pos="659765" algn="l"/>
              </a:tabLst>
            </a:pPr>
            <a:r>
              <a:rPr sz="1350" spc="-45" dirty="0">
                <a:latin typeface="SimSun"/>
                <a:cs typeface="SimSun"/>
              </a:rPr>
              <a:t>V</a:t>
            </a:r>
            <a:r>
              <a:rPr sz="1500" spc="-67" baseline="-11111" dirty="0">
                <a:latin typeface="SimSun"/>
                <a:cs typeface="SimSun"/>
              </a:rPr>
              <a:t>i	</a:t>
            </a:r>
            <a:r>
              <a:rPr sz="1350" spc="-45" dirty="0">
                <a:latin typeface="SimSun"/>
                <a:cs typeface="SimSun"/>
              </a:rPr>
              <a:t>i</a:t>
            </a:r>
            <a:r>
              <a:rPr sz="1500" spc="-67" baseline="-11111" dirty="0">
                <a:latin typeface="SimSun"/>
                <a:cs typeface="SimSun"/>
              </a:rPr>
              <a:t>i</a:t>
            </a:r>
            <a:endParaRPr sz="1500" baseline="-11111">
              <a:latin typeface="SimSun"/>
              <a:cs typeface="SimSu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07310" y="2147570"/>
            <a:ext cx="161290" cy="68580"/>
            <a:chOff x="2607310" y="2147570"/>
            <a:chExt cx="161290" cy="68580"/>
          </a:xfrm>
        </p:grpSpPr>
        <p:sp>
          <p:nvSpPr>
            <p:cNvPr id="30" name="object 30"/>
            <p:cNvSpPr/>
            <p:nvPr/>
          </p:nvSpPr>
          <p:spPr>
            <a:xfrm>
              <a:off x="2607310" y="218186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80">
                  <a:moveTo>
                    <a:pt x="0" y="0"/>
                  </a:moveTo>
                  <a:lnTo>
                    <a:pt x="106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98750" y="2147570"/>
              <a:ext cx="69850" cy="68580"/>
            </a:xfrm>
            <a:custGeom>
              <a:avLst/>
              <a:gdLst/>
              <a:ahLst/>
              <a:cxnLst/>
              <a:rect l="l" t="t" r="r" b="b"/>
              <a:pathLst>
                <a:path w="69850" h="68580">
                  <a:moveTo>
                    <a:pt x="0" y="0"/>
                  </a:moveTo>
                  <a:lnTo>
                    <a:pt x="2539" y="8889"/>
                  </a:lnTo>
                  <a:lnTo>
                    <a:pt x="5080" y="16509"/>
                  </a:lnTo>
                  <a:lnTo>
                    <a:pt x="7619" y="34289"/>
                  </a:lnTo>
                  <a:lnTo>
                    <a:pt x="5080" y="52069"/>
                  </a:lnTo>
                  <a:lnTo>
                    <a:pt x="2539" y="60959"/>
                  </a:lnTo>
                  <a:lnTo>
                    <a:pt x="0" y="68579"/>
                  </a:lnTo>
                  <a:lnTo>
                    <a:pt x="13969" y="54609"/>
                  </a:lnTo>
                  <a:lnTo>
                    <a:pt x="22860" y="49529"/>
                  </a:lnTo>
                  <a:lnTo>
                    <a:pt x="31750" y="43179"/>
                  </a:lnTo>
                  <a:lnTo>
                    <a:pt x="39369" y="40639"/>
                  </a:lnTo>
                  <a:lnTo>
                    <a:pt x="59689" y="35559"/>
                  </a:lnTo>
                  <a:lnTo>
                    <a:pt x="69850" y="34289"/>
                  </a:lnTo>
                  <a:lnTo>
                    <a:pt x="59689" y="34289"/>
                  </a:lnTo>
                  <a:lnTo>
                    <a:pt x="49530" y="31750"/>
                  </a:lnTo>
                  <a:lnTo>
                    <a:pt x="39369" y="27939"/>
                  </a:lnTo>
                  <a:lnTo>
                    <a:pt x="31750" y="24129"/>
                  </a:lnTo>
                  <a:lnTo>
                    <a:pt x="22860" y="20319"/>
                  </a:lnTo>
                  <a:lnTo>
                    <a:pt x="13969" y="13969"/>
                  </a:lnTo>
                  <a:lnTo>
                    <a:pt x="635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5807709" y="2057400"/>
            <a:ext cx="750570" cy="1371600"/>
            <a:chOff x="5807709" y="2057400"/>
            <a:chExt cx="750570" cy="1371600"/>
          </a:xfrm>
        </p:grpSpPr>
        <p:sp>
          <p:nvSpPr>
            <p:cNvPr id="33" name="object 33"/>
            <p:cNvSpPr/>
            <p:nvPr/>
          </p:nvSpPr>
          <p:spPr>
            <a:xfrm>
              <a:off x="5807709" y="2181860"/>
              <a:ext cx="106680" cy="0"/>
            </a:xfrm>
            <a:custGeom>
              <a:avLst/>
              <a:gdLst/>
              <a:ahLst/>
              <a:cxnLst/>
              <a:rect l="l" t="t" r="r" b="b"/>
              <a:pathLst>
                <a:path w="106679">
                  <a:moveTo>
                    <a:pt x="0" y="0"/>
                  </a:moveTo>
                  <a:lnTo>
                    <a:pt x="106679" y="0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899149" y="2147569"/>
              <a:ext cx="69850" cy="68580"/>
            </a:xfrm>
            <a:custGeom>
              <a:avLst/>
              <a:gdLst/>
              <a:ahLst/>
              <a:cxnLst/>
              <a:rect l="l" t="t" r="r" b="b"/>
              <a:pathLst>
                <a:path w="69850" h="68580">
                  <a:moveTo>
                    <a:pt x="0" y="0"/>
                  </a:moveTo>
                  <a:lnTo>
                    <a:pt x="2539" y="8889"/>
                  </a:lnTo>
                  <a:lnTo>
                    <a:pt x="5079" y="16509"/>
                  </a:lnTo>
                  <a:lnTo>
                    <a:pt x="7620" y="34289"/>
                  </a:lnTo>
                  <a:lnTo>
                    <a:pt x="5079" y="52069"/>
                  </a:lnTo>
                  <a:lnTo>
                    <a:pt x="2539" y="60959"/>
                  </a:lnTo>
                  <a:lnTo>
                    <a:pt x="0" y="68579"/>
                  </a:lnTo>
                  <a:lnTo>
                    <a:pt x="13970" y="54609"/>
                  </a:lnTo>
                  <a:lnTo>
                    <a:pt x="22860" y="49529"/>
                  </a:lnTo>
                  <a:lnTo>
                    <a:pt x="31750" y="43179"/>
                  </a:lnTo>
                  <a:lnTo>
                    <a:pt x="39370" y="40639"/>
                  </a:lnTo>
                  <a:lnTo>
                    <a:pt x="59689" y="35559"/>
                  </a:lnTo>
                  <a:lnTo>
                    <a:pt x="69850" y="34289"/>
                  </a:lnTo>
                  <a:lnTo>
                    <a:pt x="59689" y="34289"/>
                  </a:lnTo>
                  <a:lnTo>
                    <a:pt x="49529" y="31750"/>
                  </a:lnTo>
                  <a:lnTo>
                    <a:pt x="39370" y="27939"/>
                  </a:lnTo>
                  <a:lnTo>
                    <a:pt x="31750" y="24129"/>
                  </a:lnTo>
                  <a:lnTo>
                    <a:pt x="22860" y="20319"/>
                  </a:lnTo>
                  <a:lnTo>
                    <a:pt x="13970" y="13969"/>
                  </a:lnTo>
                  <a:lnTo>
                    <a:pt x="6350" y="761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553199" y="2057400"/>
              <a:ext cx="0" cy="1371600"/>
            </a:xfrm>
            <a:custGeom>
              <a:avLst/>
              <a:gdLst/>
              <a:ahLst/>
              <a:cxnLst/>
              <a:rect l="l" t="t" r="r" b="b"/>
              <a:pathLst>
                <a:path h="1371600">
                  <a:moveTo>
                    <a:pt x="0" y="0"/>
                  </a:moveTo>
                  <a:lnTo>
                    <a:pt x="0" y="1371600"/>
                  </a:lnTo>
                </a:path>
              </a:pathLst>
            </a:custGeom>
            <a:ln w="93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5236209" y="1651625"/>
            <a:ext cx="1736089" cy="1965960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492759">
              <a:lnSpc>
                <a:spcPct val="100000"/>
              </a:lnSpc>
              <a:spcBef>
                <a:spcPts val="1155"/>
              </a:spcBef>
            </a:pPr>
            <a:r>
              <a:rPr sz="1600" spc="-10" dirty="0">
                <a:latin typeface="Arial MT"/>
                <a:cs typeface="Arial MT"/>
              </a:rPr>
              <a:t>Power</a:t>
            </a:r>
            <a:r>
              <a:rPr sz="1600" spc="-55" dirty="0">
                <a:latin typeface="Arial MT"/>
                <a:cs typeface="Arial MT"/>
              </a:rPr>
              <a:t> </a:t>
            </a:r>
            <a:r>
              <a:rPr sz="1600" spc="-5" dirty="0">
                <a:latin typeface="Arial MT"/>
                <a:cs typeface="Arial MT"/>
              </a:rPr>
              <a:t>output</a:t>
            </a:r>
            <a:endParaRPr sz="1600">
              <a:latin typeface="Arial MT"/>
              <a:cs typeface="Arial MT"/>
            </a:endParaRPr>
          </a:p>
          <a:p>
            <a:pPr marL="568960">
              <a:lnSpc>
                <a:spcPct val="100000"/>
              </a:lnSpc>
              <a:spcBef>
                <a:spcPts val="940"/>
              </a:spcBef>
              <a:tabLst>
                <a:tab pos="1406525" algn="l"/>
              </a:tabLst>
            </a:pPr>
            <a:r>
              <a:rPr sz="1350" spc="-45" dirty="0">
                <a:latin typeface="SimSun"/>
                <a:cs typeface="SimSun"/>
              </a:rPr>
              <a:t>i</a:t>
            </a:r>
            <a:r>
              <a:rPr sz="1500" spc="-67" baseline="-11111" dirty="0">
                <a:latin typeface="SimSun"/>
                <a:cs typeface="SimSun"/>
              </a:rPr>
              <a:t>o	</a:t>
            </a:r>
            <a:r>
              <a:rPr sz="1350" spc="-45" dirty="0">
                <a:latin typeface="SimSun"/>
                <a:cs typeface="SimSun"/>
              </a:rPr>
              <a:t>V</a:t>
            </a:r>
            <a:r>
              <a:rPr sz="1500" spc="-67" baseline="-11111" dirty="0">
                <a:latin typeface="SimSun"/>
                <a:cs typeface="SimSun"/>
              </a:rPr>
              <a:t>o</a:t>
            </a:r>
            <a:endParaRPr sz="1500" baseline="-11111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00">
              <a:latin typeface="SimSun"/>
              <a:cs typeface="SimSun"/>
            </a:endParaRPr>
          </a:p>
          <a:p>
            <a:pPr marL="38100" marR="498475" indent="243840">
              <a:lnSpc>
                <a:spcPct val="115100"/>
              </a:lnSpc>
            </a:pPr>
            <a:r>
              <a:rPr sz="1600" spc="-10" dirty="0">
                <a:latin typeface="Arial MT"/>
                <a:cs typeface="Arial MT"/>
              </a:rPr>
              <a:t>F</a:t>
            </a:r>
            <a:r>
              <a:rPr sz="1600" spc="-5" dirty="0">
                <a:latin typeface="Arial MT"/>
                <a:cs typeface="Arial MT"/>
              </a:rPr>
              <a:t>eedb</a:t>
            </a:r>
            <a:r>
              <a:rPr sz="1600" spc="-10" dirty="0">
                <a:latin typeface="Arial MT"/>
                <a:cs typeface="Arial MT"/>
              </a:rPr>
              <a:t>a</a:t>
            </a:r>
            <a:r>
              <a:rPr sz="1600" spc="5" dirty="0">
                <a:latin typeface="Arial MT"/>
                <a:cs typeface="Arial MT"/>
              </a:rPr>
              <a:t>c</a:t>
            </a:r>
            <a:r>
              <a:rPr sz="1600" dirty="0">
                <a:latin typeface="Arial MT"/>
                <a:cs typeface="Arial MT"/>
              </a:rPr>
              <a:t>k/  </a:t>
            </a:r>
            <a:r>
              <a:rPr sz="1600" spc="-5" dirty="0">
                <a:latin typeface="Arial MT"/>
                <a:cs typeface="Arial MT"/>
              </a:rPr>
              <a:t>Feed</a:t>
            </a:r>
            <a:r>
              <a:rPr sz="1600" spc="-75" dirty="0">
                <a:latin typeface="Arial MT"/>
                <a:cs typeface="Arial MT"/>
              </a:rPr>
              <a:t> </a:t>
            </a:r>
            <a:r>
              <a:rPr sz="1600" spc="-10" dirty="0">
                <a:latin typeface="Arial MT"/>
                <a:cs typeface="Arial MT"/>
              </a:rPr>
              <a:t>forward</a:t>
            </a:r>
            <a:endParaRPr sz="1600">
              <a:latin typeface="Arial MT"/>
              <a:cs typeface="Arial MT"/>
            </a:endParaRPr>
          </a:p>
          <a:p>
            <a:pPr marL="92710">
              <a:lnSpc>
                <a:spcPct val="100000"/>
              </a:lnSpc>
              <a:spcBef>
                <a:spcPts val="960"/>
              </a:spcBef>
              <a:tabLst>
                <a:tab pos="913130" algn="l"/>
              </a:tabLst>
            </a:pPr>
            <a:r>
              <a:rPr sz="1800" u="heavy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8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6198" y="3783478"/>
            <a:ext cx="536575" cy="1320800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079"/>
              </a:lnSpc>
            </a:pPr>
            <a:r>
              <a:rPr sz="3600" spc="-5" dirty="0">
                <a:solidFill>
                  <a:srgbClr val="BFC8DB"/>
                </a:solidFill>
                <a:latin typeface="Arial MT"/>
                <a:cs typeface="Arial MT"/>
              </a:rPr>
              <a:t>Po</a:t>
            </a:r>
            <a:r>
              <a:rPr sz="3600" spc="-10" dirty="0">
                <a:solidFill>
                  <a:srgbClr val="BFC8DB"/>
                </a:solidFill>
                <a:latin typeface="Arial MT"/>
                <a:cs typeface="Arial MT"/>
              </a:rPr>
              <a:t>w</a:t>
            </a:r>
            <a:r>
              <a:rPr sz="3600" spc="5" dirty="0">
                <a:solidFill>
                  <a:srgbClr val="BFC8DB"/>
                </a:solidFill>
                <a:latin typeface="Arial MT"/>
                <a:cs typeface="Arial MT"/>
              </a:rPr>
              <a:t>e</a:t>
            </a:r>
            <a:r>
              <a:rPr sz="3600" dirty="0">
                <a:solidFill>
                  <a:srgbClr val="BFC8DB"/>
                </a:solidFill>
                <a:latin typeface="Arial MT"/>
                <a:cs typeface="Arial MT"/>
              </a:rPr>
              <a:t>r</a:t>
            </a:r>
            <a:endParaRPr sz="3600">
              <a:latin typeface="Arial M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1118" y="1163145"/>
            <a:ext cx="543560" cy="226377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4130"/>
              </a:lnSpc>
            </a:pPr>
            <a:r>
              <a:rPr sz="3600" spc="-15" dirty="0">
                <a:solidFill>
                  <a:srgbClr val="BFC8DB"/>
                </a:solidFill>
                <a:latin typeface="Arial MT"/>
                <a:cs typeface="Arial MT"/>
              </a:rPr>
              <a:t>Electronics</a:t>
            </a:r>
            <a:endParaRPr sz="36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439" y="1308100"/>
            <a:ext cx="219709" cy="21971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564639" y="1253490"/>
            <a:ext cx="62541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A</a:t>
            </a:r>
            <a:r>
              <a:rPr sz="2000" b="1" spc="-6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Classification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 of</a:t>
            </a:r>
            <a:r>
              <a:rPr sz="200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electronics</a:t>
            </a:r>
            <a:r>
              <a:rPr sz="2000" b="1" spc="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by</a:t>
            </a:r>
            <a:r>
              <a:rPr sz="2000" b="1" spc="-3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processing</a:t>
            </a:r>
            <a:r>
              <a:rPr sz="2000" b="1" spc="1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object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21739" y="734059"/>
            <a:ext cx="687070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1665" algn="l"/>
              </a:tabLst>
            </a:pPr>
            <a:r>
              <a:rPr spc="-5" dirty="0"/>
              <a:t>2)	Relation</a:t>
            </a:r>
            <a:r>
              <a:rPr spc="-30" dirty="0"/>
              <a:t> </a:t>
            </a:r>
            <a:r>
              <a:rPr dirty="0"/>
              <a:t>with</a:t>
            </a:r>
            <a:r>
              <a:rPr spc="-35" dirty="0"/>
              <a:t> </a:t>
            </a:r>
            <a:r>
              <a:rPr spc="-5" dirty="0"/>
              <a:t>information</a:t>
            </a:r>
            <a:r>
              <a:rPr spc="-30" dirty="0"/>
              <a:t> </a:t>
            </a:r>
            <a:r>
              <a:rPr spc="-5" dirty="0"/>
              <a:t>electronics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68069" y="1998979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438400" y="1920239"/>
            <a:ext cx="685800" cy="53340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228600"/>
                </a:moveTo>
                <a:lnTo>
                  <a:pt x="279400" y="228600"/>
                </a:lnTo>
                <a:lnTo>
                  <a:pt x="279400" y="0"/>
                </a:lnTo>
                <a:lnTo>
                  <a:pt x="685800" y="0"/>
                </a:lnTo>
              </a:path>
              <a:path w="685800" h="533400">
                <a:moveTo>
                  <a:pt x="0" y="228600"/>
                </a:moveTo>
                <a:lnTo>
                  <a:pt x="276860" y="228600"/>
                </a:lnTo>
                <a:lnTo>
                  <a:pt x="276860" y="533400"/>
                </a:lnTo>
                <a:lnTo>
                  <a:pt x="685800" y="533400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3201670" y="1770379"/>
            <a:ext cx="5039360" cy="8331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96820" algn="l"/>
              </a:tabLst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Information</a:t>
            </a:r>
            <a:r>
              <a:rPr sz="1800" spc="2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electronics:	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process</a:t>
            </a: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information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tabLst>
                <a:tab pos="2508885" algn="l"/>
              </a:tabLst>
            </a:pP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electronics:	to</a:t>
            </a:r>
            <a:r>
              <a:rPr sz="18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process</a:t>
            </a:r>
            <a:r>
              <a:rPr sz="1800" spc="-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electric</a:t>
            </a:r>
            <a:r>
              <a:rPr sz="1800" spc="-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power</a:t>
            </a:r>
            <a:endParaRPr sz="18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3169" y="3002279"/>
            <a:ext cx="182880" cy="18287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473200" y="2929890"/>
            <a:ext cx="424878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Other</a:t>
            </a:r>
            <a:r>
              <a:rPr sz="2000" b="1" spc="-10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classifications</a:t>
            </a:r>
            <a:r>
              <a:rPr sz="2000" b="1" spc="5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of</a:t>
            </a:r>
            <a:r>
              <a:rPr sz="2000" b="1" dirty="0">
                <a:solidFill>
                  <a:srgbClr val="000066"/>
                </a:solidFill>
                <a:latin typeface="Arial"/>
                <a:cs typeface="Arial"/>
              </a:rPr>
              <a:t> </a:t>
            </a:r>
            <a:r>
              <a:rPr sz="2000" b="1" spc="-5" dirty="0">
                <a:solidFill>
                  <a:srgbClr val="000066"/>
                </a:solidFill>
                <a:latin typeface="Arial"/>
                <a:cs typeface="Arial"/>
              </a:rPr>
              <a:t>electronics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019" y="3769359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c</a:t>
            </a:r>
            <a:r>
              <a:rPr sz="1800" spc="5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cs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71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59"/>
              </a:spcBef>
              <a:tabLst>
                <a:tab pos="2174875" algn="l"/>
              </a:tabLst>
            </a:pPr>
            <a:r>
              <a:rPr spc="-30" dirty="0"/>
              <a:t>Vacuum</a:t>
            </a:r>
            <a:r>
              <a:rPr spc="20" dirty="0"/>
              <a:t> </a:t>
            </a:r>
            <a:r>
              <a:rPr spc="-10" dirty="0"/>
              <a:t>electronics:	using </a:t>
            </a:r>
            <a:r>
              <a:rPr spc="-5" dirty="0"/>
              <a:t>vacuum</a:t>
            </a:r>
            <a:r>
              <a:rPr spc="-15" dirty="0"/>
              <a:t> </a:t>
            </a:r>
            <a:r>
              <a:rPr spc="-10" dirty="0"/>
              <a:t>devices,</a:t>
            </a:r>
          </a:p>
          <a:p>
            <a:pPr marL="2252980">
              <a:lnSpc>
                <a:spcPct val="100000"/>
              </a:lnSpc>
              <a:spcBef>
                <a:spcPts val="259"/>
              </a:spcBef>
            </a:pPr>
            <a:r>
              <a:rPr spc="-5" dirty="0"/>
              <a:t>e.g,</a:t>
            </a:r>
            <a:r>
              <a:rPr spc="-25" dirty="0"/>
              <a:t> </a:t>
            </a:r>
            <a:r>
              <a:rPr spc="-5" dirty="0"/>
              <a:t>vacuum</a:t>
            </a:r>
            <a:r>
              <a:rPr spc="-25" dirty="0"/>
              <a:t> </a:t>
            </a:r>
            <a:r>
              <a:rPr spc="-5" dirty="0"/>
              <a:t>tubes</a:t>
            </a:r>
            <a:r>
              <a:rPr spc="-25" dirty="0"/>
              <a:t> </a:t>
            </a:r>
            <a:r>
              <a:rPr spc="-5" dirty="0"/>
              <a:t>devices</a:t>
            </a:r>
          </a:p>
          <a:p>
            <a:pPr marL="12700">
              <a:lnSpc>
                <a:spcPct val="100000"/>
              </a:lnSpc>
              <a:spcBef>
                <a:spcPts val="1420"/>
              </a:spcBef>
              <a:tabLst>
                <a:tab pos="3142615" algn="l"/>
              </a:tabLst>
            </a:pPr>
            <a:r>
              <a:rPr spc="-10" dirty="0"/>
              <a:t>Solid</a:t>
            </a:r>
            <a:r>
              <a:rPr dirty="0"/>
              <a:t> </a:t>
            </a:r>
            <a:r>
              <a:rPr spc="-5" dirty="0"/>
              <a:t>(Solid</a:t>
            </a:r>
            <a:r>
              <a:rPr spc="10" dirty="0"/>
              <a:t> </a:t>
            </a:r>
            <a:r>
              <a:rPr spc="-5" dirty="0"/>
              <a:t>state)</a:t>
            </a:r>
            <a:r>
              <a:rPr spc="20" dirty="0"/>
              <a:t> </a:t>
            </a:r>
            <a:r>
              <a:rPr spc="-10" dirty="0"/>
              <a:t>electronics:	</a:t>
            </a:r>
            <a:r>
              <a:rPr spc="-5" dirty="0"/>
              <a:t>using</a:t>
            </a:r>
            <a:r>
              <a:rPr spc="-20" dirty="0"/>
              <a:t> </a:t>
            </a:r>
            <a:r>
              <a:rPr spc="-5" dirty="0"/>
              <a:t>solid</a:t>
            </a:r>
            <a:r>
              <a:rPr spc="-35" dirty="0"/>
              <a:t> </a:t>
            </a:r>
            <a:r>
              <a:rPr spc="-5" dirty="0"/>
              <a:t>state</a:t>
            </a:r>
            <a:r>
              <a:rPr spc="-20" dirty="0"/>
              <a:t> </a:t>
            </a:r>
            <a:r>
              <a:rPr spc="-10" dirty="0"/>
              <a:t>devices,</a:t>
            </a:r>
          </a:p>
          <a:p>
            <a:pPr marL="2252980">
              <a:lnSpc>
                <a:spcPct val="100000"/>
              </a:lnSpc>
              <a:spcBef>
                <a:spcPts val="259"/>
              </a:spcBef>
            </a:pPr>
            <a:r>
              <a:rPr spc="-5" dirty="0"/>
              <a:t>e.g,</a:t>
            </a:r>
            <a:r>
              <a:rPr spc="-25" dirty="0"/>
              <a:t> </a:t>
            </a:r>
            <a:r>
              <a:rPr spc="-5" dirty="0"/>
              <a:t>semiconductor</a:t>
            </a:r>
            <a:r>
              <a:rPr spc="-25" dirty="0"/>
              <a:t> </a:t>
            </a:r>
            <a:r>
              <a:rPr spc="-5" dirty="0"/>
              <a:t>devices</a:t>
            </a:r>
          </a:p>
        </p:txBody>
      </p:sp>
      <p:sp>
        <p:nvSpPr>
          <p:cNvPr id="15" name="object 15"/>
          <p:cNvSpPr/>
          <p:nvPr/>
        </p:nvSpPr>
        <p:spPr>
          <a:xfrm>
            <a:off x="2438400" y="3403600"/>
            <a:ext cx="685800" cy="763270"/>
          </a:xfrm>
          <a:custGeom>
            <a:avLst/>
            <a:gdLst/>
            <a:ahLst/>
            <a:cxnLst/>
            <a:rect l="l" t="t" r="r" b="b"/>
            <a:pathLst>
              <a:path w="685800" h="763270">
                <a:moveTo>
                  <a:pt x="0" y="515619"/>
                </a:moveTo>
                <a:lnTo>
                  <a:pt x="259080" y="515619"/>
                </a:lnTo>
                <a:lnTo>
                  <a:pt x="259080" y="0"/>
                </a:lnTo>
                <a:lnTo>
                  <a:pt x="685800" y="0"/>
                </a:lnTo>
              </a:path>
              <a:path w="685800" h="763270">
                <a:moveTo>
                  <a:pt x="0" y="515619"/>
                </a:moveTo>
                <a:lnTo>
                  <a:pt x="264160" y="515619"/>
                </a:lnTo>
                <a:lnTo>
                  <a:pt x="264160" y="763269"/>
                </a:lnTo>
                <a:lnTo>
                  <a:pt x="685800" y="76326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068069" y="5461000"/>
            <a:ext cx="11404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El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e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c</a:t>
            </a:r>
            <a:r>
              <a:rPr sz="1800" spc="5" dirty="0">
                <a:solidFill>
                  <a:srgbClr val="000066"/>
                </a:solidFill>
                <a:latin typeface="Arial MT"/>
                <a:cs typeface="Arial MT"/>
              </a:rPr>
              <a:t>t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r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on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i</a:t>
            </a:r>
            <a:r>
              <a:rPr sz="1800" dirty="0">
                <a:solidFill>
                  <a:srgbClr val="000066"/>
                </a:solidFill>
                <a:latin typeface="Arial MT"/>
                <a:cs typeface="Arial MT"/>
              </a:rPr>
              <a:t>cs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0400" y="4973320"/>
            <a:ext cx="5384800" cy="147828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Physical</a:t>
            </a:r>
            <a:r>
              <a:rPr sz="1800" spc="2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electronics:</a:t>
            </a:r>
            <a:r>
              <a:rPr sz="1800" spc="3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physics,material,fabrication,</a:t>
            </a:r>
            <a:endParaRPr sz="1800">
              <a:latin typeface="Arial MT"/>
              <a:cs typeface="Arial MT"/>
            </a:endParaRPr>
          </a:p>
          <a:p>
            <a:pPr marL="2188845" marR="5080">
              <a:lnSpc>
                <a:spcPct val="112000"/>
              </a:lnSpc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and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manufacturing of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 </a:t>
            </a:r>
            <a:r>
              <a:rPr sz="1800" spc="-490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devices</a:t>
            </a:r>
            <a:endParaRPr sz="1800">
              <a:latin typeface="Arial MT"/>
              <a:cs typeface="Arial MT"/>
            </a:endParaRPr>
          </a:p>
          <a:p>
            <a:pPr marL="13335">
              <a:lnSpc>
                <a:spcPts val="1760"/>
              </a:lnSpc>
              <a:tabLst>
                <a:tab pos="2115820" algn="l"/>
              </a:tabLst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Applied</a:t>
            </a:r>
            <a:r>
              <a:rPr sz="1800" spc="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electronics:	application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of 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electronic</a:t>
            </a:r>
            <a:endParaRPr sz="1800">
              <a:latin typeface="Arial MT"/>
              <a:cs typeface="Arial MT"/>
            </a:endParaRPr>
          </a:p>
          <a:p>
            <a:pPr marL="2125345">
              <a:lnSpc>
                <a:spcPct val="100000"/>
              </a:lnSpc>
              <a:spcBef>
                <a:spcPts val="260"/>
              </a:spcBef>
            </a:pP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devices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000066"/>
                </a:solidFill>
                <a:latin typeface="Arial MT"/>
                <a:cs typeface="Arial MT"/>
              </a:rPr>
              <a:t> </a:t>
            </a:r>
            <a:r>
              <a:rPr sz="1800" spc="-5" dirty="0">
                <a:solidFill>
                  <a:srgbClr val="000066"/>
                </a:solidFill>
                <a:latin typeface="Arial MT"/>
                <a:cs typeface="Arial MT"/>
              </a:rPr>
              <a:t>various</a:t>
            </a:r>
            <a:r>
              <a:rPr sz="1800" spc="-10" dirty="0">
                <a:solidFill>
                  <a:srgbClr val="000066"/>
                </a:solidFill>
                <a:latin typeface="Arial MT"/>
                <a:cs typeface="Arial MT"/>
              </a:rPr>
              <a:t> areas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362200" y="5309870"/>
            <a:ext cx="762000" cy="68580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0" y="302259"/>
                </a:moveTo>
                <a:lnTo>
                  <a:pt x="353060" y="302259"/>
                </a:lnTo>
                <a:lnTo>
                  <a:pt x="353060" y="0"/>
                </a:lnTo>
                <a:lnTo>
                  <a:pt x="762000" y="0"/>
                </a:lnTo>
              </a:path>
              <a:path w="762000" h="685800">
                <a:moveTo>
                  <a:pt x="0" y="302259"/>
                </a:moveTo>
                <a:lnTo>
                  <a:pt x="344169" y="302259"/>
                </a:lnTo>
                <a:lnTo>
                  <a:pt x="344169" y="685799"/>
                </a:lnTo>
                <a:lnTo>
                  <a:pt x="762000" y="685799"/>
                </a:lnTo>
              </a:path>
            </a:pathLst>
          </a:custGeom>
          <a:ln w="93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586469" y="6473951"/>
            <a:ext cx="190500" cy="2787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2065"/>
              </a:lnSpc>
            </a:pPr>
            <a:fld id="{81D60167-4931-47E6-BA6A-407CBD079E47}" type="slidenum">
              <a:rPr sz="1800" b="1" dirty="0">
                <a:latin typeface="Times New Roman"/>
                <a:cs typeface="Times New Roman"/>
              </a:rPr>
              <a:pPr marL="38100">
                <a:lnSpc>
                  <a:spcPts val="2065"/>
                </a:lnSpc>
              </a:pPr>
              <a:t>9</a:t>
            </a:fld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1092</Words>
  <Application>Microsoft Office PowerPoint</Application>
  <PresentationFormat>On-screen Show (4:3)</PresentationFormat>
  <Paragraphs>372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Outline</vt:lpstr>
      <vt:lpstr>I. What is power electronics?</vt:lpstr>
      <vt:lpstr>1) Definition</vt:lpstr>
      <vt:lpstr>Conversion of electric power</vt:lpstr>
      <vt:lpstr>Classification of power converters</vt:lpstr>
      <vt:lpstr>Power electronic system</vt:lpstr>
      <vt:lpstr>Typical power sources and loads  for a power electronic system</vt:lpstr>
      <vt:lpstr>2) Relation with information electronics</vt:lpstr>
      <vt:lpstr>3) The interdisciplinary nature</vt:lpstr>
      <vt:lpstr>Relation with multiple disciplines</vt:lpstr>
      <vt:lpstr>4) Position and significance  in the human society</vt:lpstr>
      <vt:lpstr>II. The history</vt:lpstr>
      <vt:lpstr>III. Applications</vt:lpstr>
      <vt:lpstr>Industrial applications</vt:lpstr>
      <vt:lpstr>Transportation applications</vt:lpstr>
      <vt:lpstr>Utility systems applications</vt:lpstr>
      <vt:lpstr>Power supplies for electronic equipment</vt:lpstr>
      <vt:lpstr>Residential and home appliances</vt:lpstr>
      <vt:lpstr>Applications in space technology</vt:lpstr>
      <vt:lpstr>Other applications</vt:lpstr>
      <vt:lpstr>Trends</vt:lpstr>
      <vt:lpstr>IV. A simple example</vt:lpstr>
      <vt:lpstr>Slide 24</vt:lpstr>
      <vt:lpstr>Dissipative realization</vt:lpstr>
      <vt:lpstr>Use of a SPDT switch</vt:lpstr>
      <vt:lpstr>The switch changes the dc voltage level</vt:lpstr>
      <vt:lpstr>Addition of low pass filter</vt:lpstr>
      <vt:lpstr>Addition of control system for  regulation of output voltage</vt:lpstr>
      <vt:lpstr>Major issues in power electronics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Bishnu</cp:lastModifiedBy>
  <cp:revision>2</cp:revision>
  <dcterms:created xsi:type="dcterms:W3CDTF">2022-01-31T04:40:51Z</dcterms:created>
  <dcterms:modified xsi:type="dcterms:W3CDTF">2022-05-02T09:22:54Z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2016-02-05T00:00:00Z</vt:filetime>
  </property>
  <property fmtid="{D5CDD505-2E9C-101B-9397-08002B2CF9AE}" pid="3" name="Creator">
    <vt:lpwstr>Impress</vt:lpwstr>
  </property>
  <property fmtid="{D5CDD505-2E9C-101B-9397-08002B2CF9AE}" pid="4" name="LastSaved">
    <vt:filetime>2022-01-31T00:00:00Z</vt:filetime>
  </property>
</Properties>
</file>