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9"/>
  </p:notesMasterIdLst>
  <p:handoutMasterIdLst>
    <p:handoutMasterId r:id="rId40"/>
  </p:handoutMasterIdLst>
  <p:sldIdLst>
    <p:sldId id="314" r:id="rId2"/>
    <p:sldId id="266" r:id="rId3"/>
    <p:sldId id="300" r:id="rId4"/>
    <p:sldId id="257" r:id="rId5"/>
    <p:sldId id="258" r:id="rId6"/>
    <p:sldId id="271" r:id="rId7"/>
    <p:sldId id="279" r:id="rId8"/>
    <p:sldId id="285" r:id="rId9"/>
    <p:sldId id="304" r:id="rId10"/>
    <p:sldId id="305" r:id="rId11"/>
    <p:sldId id="289" r:id="rId12"/>
    <p:sldId id="290" r:id="rId13"/>
    <p:sldId id="286" r:id="rId14"/>
    <p:sldId id="270" r:id="rId15"/>
    <p:sldId id="294" r:id="rId16"/>
    <p:sldId id="272" r:id="rId17"/>
    <p:sldId id="274" r:id="rId18"/>
    <p:sldId id="275" r:id="rId19"/>
    <p:sldId id="287" r:id="rId20"/>
    <p:sldId id="277" r:id="rId21"/>
    <p:sldId id="288" r:id="rId22"/>
    <p:sldId id="301" r:id="rId23"/>
    <p:sldId id="302" r:id="rId24"/>
    <p:sldId id="303" r:id="rId25"/>
    <p:sldId id="306" r:id="rId26"/>
    <p:sldId id="307" r:id="rId27"/>
    <p:sldId id="308" r:id="rId28"/>
    <p:sldId id="309" r:id="rId29"/>
    <p:sldId id="310" r:id="rId30"/>
    <p:sldId id="311" r:id="rId31"/>
    <p:sldId id="291" r:id="rId32"/>
    <p:sldId id="292" r:id="rId33"/>
    <p:sldId id="293" r:id="rId34"/>
    <p:sldId id="295" r:id="rId35"/>
    <p:sldId id="296" r:id="rId36"/>
    <p:sldId id="297" r:id="rId37"/>
    <p:sldId id="312" r:id="rId38"/>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C96731"/>
    <a:srgbClr val="E69A70"/>
    <a:srgbClr val="FFFFCC"/>
    <a:srgbClr val="99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60" autoAdjust="0"/>
    <p:restoredTop sz="94595" autoAdjust="0"/>
  </p:normalViewPr>
  <p:slideViewPr>
    <p:cSldViewPr>
      <p:cViewPr>
        <p:scale>
          <a:sx n="60" d="100"/>
          <a:sy n="60" d="100"/>
        </p:scale>
        <p:origin x="-2106"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945E87-86DE-43EF-9530-42F745D5659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12F61F8-91AC-4C46-B3B6-473C9EB560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F83F3A2-5430-4403-945C-E074BFC2C80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10CB92-C7A9-4243-AF3E-19B55B00E14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D9D4AA-331C-487D-AF8B-06EC620A628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84604C-1351-424A-9B74-9AA89E0356D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DC0F184-837E-4F9F-BA6E-60921475D33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CACCC1-B66A-4DAC-A4B0-2303B76497F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0CEC5CE-336B-4895-B493-65618CEDA66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E58861D-FEFD-4FE3-9EF1-2A399A2F92C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BBC88F9-5172-4258-8951-14AA829E438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D9ED489-D9E9-44EF-9632-674882E57A2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D6B19C"/>
            </a:gs>
            <a:gs pos="30000">
              <a:srgbClr val="D49E6C"/>
            </a:gs>
            <a:gs pos="70000">
              <a:srgbClr val="C96731"/>
            </a:gs>
            <a:gs pos="100000">
              <a:srgbClr val="E69A70"/>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638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639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9D59019-7D19-424C-8BB2-8D0716D963D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4.x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hyperlink" Target="http://alicebot.blogspot.com/"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04800" y="0"/>
            <a:ext cx="8534400" cy="6248400"/>
          </a:xfrm>
          <a:prstGeom prst="rect">
            <a:avLst/>
          </a:prstGeom>
          <a:noFill/>
          <a:ln w="9525">
            <a:noFill/>
            <a:miter lim="800000"/>
            <a:headEnd/>
            <a:tailEnd/>
          </a:ln>
        </p:spPr>
        <p:txBody>
          <a:bodyPr>
            <a:spAutoFit/>
          </a:bodyPr>
          <a:lstStyle/>
          <a:p>
            <a:pPr algn="ctr"/>
            <a:r>
              <a:rPr lang="en-US" sz="2000">
                <a:cs typeface="Times New Roman" pitchFamily="18" charset="0"/>
              </a:rPr>
              <a:t>MUTHAYAMMAL ENGINEERING COLLEGE (AUTONOMOUS),</a:t>
            </a:r>
          </a:p>
          <a:p>
            <a:pPr algn="ctr"/>
            <a:r>
              <a:rPr lang="en-US" sz="2000">
                <a:cs typeface="Times New Roman" pitchFamily="18" charset="0"/>
              </a:rPr>
              <a:t>RASIPURAM – 637 408</a:t>
            </a:r>
          </a:p>
          <a:p>
            <a:pPr algn="ctr"/>
            <a:endParaRPr lang="en-US">
              <a:cs typeface="Times New Roman" pitchFamily="18" charset="0"/>
            </a:endParaRPr>
          </a:p>
          <a:p>
            <a:pPr algn="ctr"/>
            <a:r>
              <a:rPr lang="en-US">
                <a:cs typeface="Times New Roman" pitchFamily="18" charset="0"/>
              </a:rPr>
              <a:t>DEPARTMENT OF INFORMATION TECHNOLOGY</a:t>
            </a:r>
          </a:p>
          <a:p>
            <a:pPr algn="ctr"/>
            <a:endParaRPr lang="en-US" sz="4400">
              <a:solidFill>
                <a:srgbClr val="FF0000"/>
              </a:solidFill>
              <a:cs typeface="Times New Roman" pitchFamily="18" charset="0"/>
            </a:endParaRPr>
          </a:p>
          <a:p>
            <a:pPr algn="ctr"/>
            <a:r>
              <a:rPr lang="en-US" sz="4400">
                <a:solidFill>
                  <a:srgbClr val="FF0000"/>
                </a:solidFill>
                <a:cs typeface="Times New Roman" pitchFamily="18" charset="0"/>
              </a:rPr>
              <a:t>Artificial Intelligence</a:t>
            </a:r>
            <a:endParaRPr lang="en-US" sz="4400">
              <a:cs typeface="Times New Roman" pitchFamily="18" charset="0"/>
            </a:endParaRPr>
          </a:p>
          <a:p>
            <a:pPr algn="ctr"/>
            <a:endParaRPr lang="en-US">
              <a:cs typeface="Times New Roman" pitchFamily="18" charset="0"/>
            </a:endParaRPr>
          </a:p>
          <a:p>
            <a:pPr algn="ctr"/>
            <a:r>
              <a:rPr lang="en-US" sz="2800">
                <a:cs typeface="Times New Roman" pitchFamily="18" charset="0"/>
              </a:rPr>
              <a:t>14.07.2016</a:t>
            </a:r>
          </a:p>
          <a:p>
            <a:pPr algn="ctr"/>
            <a:endParaRPr lang="en-US">
              <a:cs typeface="Times New Roman" pitchFamily="18" charset="0"/>
            </a:endParaRPr>
          </a:p>
          <a:p>
            <a:pPr algn="ctr"/>
            <a:endParaRPr lang="en-US">
              <a:cs typeface="Times New Roman" pitchFamily="18" charset="0"/>
            </a:endParaRPr>
          </a:p>
          <a:p>
            <a:pPr algn="ctr"/>
            <a:r>
              <a:rPr lang="en-US">
                <a:cs typeface="Times New Roman" pitchFamily="18" charset="0"/>
              </a:rPr>
              <a:t>Prepared by,</a:t>
            </a:r>
          </a:p>
          <a:p>
            <a:pPr algn="ctr"/>
            <a:endParaRPr lang="en-US">
              <a:cs typeface="Times New Roman" pitchFamily="18" charset="0"/>
            </a:endParaRPr>
          </a:p>
          <a:p>
            <a:pPr algn="ctr"/>
            <a:r>
              <a:rPr lang="en-US">
                <a:cs typeface="Times New Roman" pitchFamily="18" charset="0"/>
              </a:rPr>
              <a:t>M.Dhamodaran </a:t>
            </a:r>
          </a:p>
          <a:p>
            <a:pPr algn="ctr"/>
            <a:r>
              <a:rPr lang="en-US">
                <a:cs typeface="Times New Roman" pitchFamily="18" charset="0"/>
              </a:rPr>
              <a:t>Assistant Professor / IT</a:t>
            </a:r>
          </a:p>
          <a:p>
            <a:pPr algn="ctr"/>
            <a:r>
              <a:rPr lang="en-US">
                <a:cs typeface="Times New Roman" pitchFamily="18" charset="0"/>
              </a:rPr>
              <a:t>Muthayammal Engineering College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228600"/>
            <a:ext cx="7772400" cy="1143000"/>
          </a:xfrm>
        </p:spPr>
        <p:txBody>
          <a:bodyPr/>
          <a:lstStyle/>
          <a:p>
            <a:r>
              <a:rPr lang="en-US" smtClean="0"/>
              <a:t>Eliza Pattern Syntax</a:t>
            </a:r>
          </a:p>
        </p:txBody>
      </p:sp>
      <p:sp>
        <p:nvSpPr>
          <p:cNvPr id="11267" name="TextBox 3"/>
          <p:cNvSpPr txBox="1">
            <a:spLocks noChangeArrowheads="1"/>
          </p:cNvSpPr>
          <p:nvPr/>
        </p:nvSpPr>
        <p:spPr bwMode="auto">
          <a:xfrm>
            <a:off x="422275" y="671513"/>
            <a:ext cx="8264525" cy="6186487"/>
          </a:xfrm>
          <a:prstGeom prst="rect">
            <a:avLst/>
          </a:prstGeom>
          <a:noFill/>
          <a:ln w="9525">
            <a:noFill/>
            <a:miter lim="800000"/>
            <a:headEnd/>
            <a:tailEnd/>
          </a:ln>
        </p:spPr>
        <p:txBody>
          <a:bodyPr wrap="none">
            <a:spAutoFit/>
          </a:bodyPr>
          <a:lstStyle/>
          <a:p>
            <a:r>
              <a:rPr lang="en-US" sz="2200"/>
              <a:t>pat </a:t>
            </a:r>
            <a:r>
              <a:rPr lang="en-US" sz="2200">
                <a:sym typeface="Wingdings" pitchFamily="2" charset="2"/>
              </a:rPr>
              <a:t> 	var			match any one expression to a variable</a:t>
            </a:r>
          </a:p>
          <a:p>
            <a:r>
              <a:rPr lang="en-US" sz="2200">
                <a:sym typeface="Wingdings" pitchFamily="2" charset="2"/>
              </a:rPr>
              <a:t>	constant		or to a constant (see below)</a:t>
            </a:r>
          </a:p>
          <a:p>
            <a:r>
              <a:rPr lang="en-US" sz="2200">
                <a:sym typeface="Wingdings" pitchFamily="2" charset="2"/>
              </a:rPr>
              <a:t>	segment-pat		match against a sequence</a:t>
            </a:r>
          </a:p>
          <a:p>
            <a:r>
              <a:rPr lang="en-US" sz="2200">
                <a:sym typeface="Wingdings" pitchFamily="2" charset="2"/>
              </a:rPr>
              <a:t>	single-pat		match against one expression</a:t>
            </a:r>
          </a:p>
          <a:p>
            <a:r>
              <a:rPr lang="en-US" sz="2200">
                <a:sym typeface="Wingdings" pitchFamily="2" charset="2"/>
              </a:rPr>
              <a:t>	(pat . pat)		match the first and the rest of a list</a:t>
            </a:r>
          </a:p>
          <a:p>
            <a:r>
              <a:rPr lang="en-US" sz="2200">
                <a:sym typeface="Wingdings" pitchFamily="2" charset="2"/>
              </a:rPr>
              <a:t>single-pat </a:t>
            </a:r>
          </a:p>
          <a:p>
            <a:r>
              <a:rPr lang="en-US" sz="2200">
                <a:sym typeface="Wingdings" pitchFamily="2" charset="2"/>
              </a:rPr>
              <a:t>	(?is var predicate)	test predicate on one expression</a:t>
            </a:r>
          </a:p>
          <a:p>
            <a:r>
              <a:rPr lang="en-US" sz="2200">
                <a:sym typeface="Wingdings" pitchFamily="2" charset="2"/>
              </a:rPr>
              <a:t>	(?or pat1 pat2 …)	match on any of the patterns</a:t>
            </a:r>
          </a:p>
          <a:p>
            <a:r>
              <a:rPr lang="en-US" sz="2200">
                <a:sym typeface="Wingdings" pitchFamily="2" charset="2"/>
              </a:rPr>
              <a:t>	(?and pat1 pat2 …)	match on every of the expressions</a:t>
            </a:r>
          </a:p>
          <a:p>
            <a:r>
              <a:rPr lang="en-US" sz="2200">
                <a:sym typeface="Wingdings" pitchFamily="2" charset="2"/>
              </a:rPr>
              <a:t>	(?not pat)		match if expression does not match</a:t>
            </a:r>
          </a:p>
          <a:p>
            <a:r>
              <a:rPr lang="en-US" sz="2200">
                <a:sym typeface="Wingdings" pitchFamily="2" charset="2"/>
              </a:rPr>
              <a:t>segment-pat </a:t>
            </a:r>
          </a:p>
          <a:p>
            <a:r>
              <a:rPr lang="en-US" sz="2200">
                <a:sym typeface="Wingdings" pitchFamily="2" charset="2"/>
              </a:rPr>
              <a:t>	((?* var) …)		match on zero or more expressions</a:t>
            </a:r>
          </a:p>
          <a:p>
            <a:r>
              <a:rPr lang="en-US" sz="2200">
                <a:sym typeface="Wingdings" pitchFamily="2" charset="2"/>
              </a:rPr>
              <a:t>	((?+ var) …)		match on one or more expressions</a:t>
            </a:r>
          </a:p>
          <a:p>
            <a:r>
              <a:rPr lang="en-US" sz="2200">
                <a:sym typeface="Wingdings" pitchFamily="2" charset="2"/>
              </a:rPr>
              <a:t>	((?? var) …)		match zero or one expression</a:t>
            </a:r>
          </a:p>
          <a:p>
            <a:r>
              <a:rPr lang="en-US" sz="2200">
                <a:sym typeface="Wingdings" pitchFamily="2" charset="2"/>
              </a:rPr>
              <a:t>	((?if expr) …)		test if expression is true</a:t>
            </a:r>
          </a:p>
          <a:p>
            <a:r>
              <a:rPr lang="en-US" sz="2200">
                <a:sym typeface="Wingdings" pitchFamily="2" charset="2"/>
              </a:rPr>
              <a:t>var  ?chars			variables of the form ?name</a:t>
            </a:r>
          </a:p>
          <a:p>
            <a:r>
              <a:rPr lang="en-US" sz="2200">
                <a:sym typeface="Wingdings" pitchFamily="2" charset="2"/>
              </a:rPr>
              <a:t>constant  atom		symbols, numbers, chars</a:t>
            </a:r>
            <a:endParaRPr lang="en-US" sz="2200"/>
          </a:p>
          <a:p>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0"/>
            <a:ext cx="7772400" cy="1143000"/>
          </a:xfrm>
        </p:spPr>
        <p:txBody>
          <a:bodyPr/>
          <a:lstStyle/>
          <a:p>
            <a:r>
              <a:rPr lang="en-US" smtClean="0"/>
              <a:t>ALICE Demo</a:t>
            </a:r>
          </a:p>
        </p:txBody>
      </p:sp>
      <p:sp>
        <p:nvSpPr>
          <p:cNvPr id="12291" name="Text Box 4"/>
          <p:cNvSpPr txBox="1">
            <a:spLocks noChangeArrowheads="1"/>
          </p:cNvSpPr>
          <p:nvPr/>
        </p:nvSpPr>
        <p:spPr bwMode="auto">
          <a:xfrm>
            <a:off x="609600" y="990600"/>
            <a:ext cx="7421563" cy="4359275"/>
          </a:xfrm>
          <a:prstGeom prst="rect">
            <a:avLst/>
          </a:prstGeom>
          <a:noFill/>
          <a:ln w="12700">
            <a:noFill/>
            <a:miter lim="800000"/>
            <a:headEnd/>
            <a:tailEnd/>
          </a:ln>
        </p:spPr>
        <p:txBody>
          <a:bodyPr wrap="none">
            <a:spAutoFit/>
          </a:bodyPr>
          <a:lstStyle/>
          <a:p>
            <a:r>
              <a:rPr lang="en-US" sz="2000"/>
              <a:t>Jerry: my name is jerry.</a:t>
            </a:r>
          </a:p>
          <a:p>
            <a:r>
              <a:rPr lang="en-US" sz="2000"/>
              <a:t>ALICE: Hey jerry.</a:t>
            </a:r>
          </a:p>
          <a:p>
            <a:r>
              <a:rPr lang="en-US" sz="2000"/>
              <a:t>Jerry: do you know Turing?</a:t>
            </a:r>
          </a:p>
          <a:p>
            <a:r>
              <a:rPr lang="en-US" sz="2000"/>
              <a:t>ALICE: A brilliant and tragic figure in the history of computer science.</a:t>
            </a:r>
          </a:p>
          <a:p>
            <a:r>
              <a:rPr lang="en-US" sz="2000"/>
              <a:t>Jerry: who else do you know?</a:t>
            </a:r>
          </a:p>
          <a:p>
            <a:r>
              <a:rPr lang="en-US" sz="2000"/>
              <a:t>ALICE: Hugh Loebner, Robby Garner, and Steven Spielberg</a:t>
            </a:r>
          </a:p>
          <a:p>
            <a:r>
              <a:rPr lang="en-US" sz="2000"/>
              <a:t>Jerry: which film do you like?</a:t>
            </a:r>
          </a:p>
          <a:p>
            <a:r>
              <a:rPr lang="en-US" sz="2000"/>
              <a:t>ALICE: My favorite movie is Teknolust. Have you seen it?</a:t>
            </a:r>
          </a:p>
          <a:p>
            <a:r>
              <a:rPr lang="en-US" sz="2000"/>
              <a:t>Jerry: no.</a:t>
            </a:r>
          </a:p>
          <a:p>
            <a:r>
              <a:rPr lang="en-US" sz="2000"/>
              <a:t>ALICE: I would recommend you check it out.</a:t>
            </a:r>
          </a:p>
          <a:p>
            <a:r>
              <a:rPr lang="en-US" sz="2000"/>
              <a:t>Jerry: what is it about?</a:t>
            </a:r>
          </a:p>
          <a:p>
            <a:r>
              <a:rPr lang="en-US" sz="2000"/>
              <a:t>ALICE: Science fiction.</a:t>
            </a:r>
          </a:p>
          <a:p>
            <a:r>
              <a:rPr lang="en-US" sz="2000"/>
              <a:t>Jerry: do you remember my name?</a:t>
            </a:r>
          </a:p>
          <a:p>
            <a:r>
              <a:rPr lang="en-US" sz="2000"/>
              <a:t>ALICE: Your name is jerry, seeker.</a:t>
            </a:r>
            <a:endParaRPr lang="en-US" sz="2000" b="1"/>
          </a:p>
        </p:txBody>
      </p:sp>
      <p:sp>
        <p:nvSpPr>
          <p:cNvPr id="12292" name="Text Box 5"/>
          <p:cNvSpPr txBox="1">
            <a:spLocks noChangeArrowheads="1"/>
          </p:cNvSpPr>
          <p:nvPr/>
        </p:nvSpPr>
        <p:spPr bwMode="auto">
          <a:xfrm>
            <a:off x="381000" y="5562600"/>
            <a:ext cx="8154988" cy="822325"/>
          </a:xfrm>
          <a:prstGeom prst="rect">
            <a:avLst/>
          </a:prstGeom>
          <a:noFill/>
          <a:ln w="12700">
            <a:noFill/>
            <a:miter lim="800000"/>
            <a:headEnd/>
            <a:tailEnd/>
          </a:ln>
        </p:spPr>
        <p:txBody>
          <a:bodyPr wrap="none">
            <a:spAutoFit/>
          </a:bodyPr>
          <a:lstStyle/>
          <a:p>
            <a:r>
              <a:rPr lang="en-US"/>
              <a:t>Notice unlike Eliza, ALICE has a memory, can handle references</a:t>
            </a:r>
          </a:p>
          <a:p>
            <a:r>
              <a:rPr lang="en-US"/>
              <a:t>(have you seen it? no. I would recommend 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28600"/>
            <a:ext cx="7772400" cy="1143000"/>
          </a:xfrm>
        </p:spPr>
        <p:txBody>
          <a:bodyPr/>
          <a:lstStyle/>
          <a:p>
            <a:r>
              <a:rPr lang="en-US" smtClean="0"/>
              <a:t>ALICE vs. Eliza</a:t>
            </a:r>
          </a:p>
        </p:txBody>
      </p:sp>
      <p:sp>
        <p:nvSpPr>
          <p:cNvPr id="13315" name="Text Box 4"/>
          <p:cNvSpPr txBox="1">
            <a:spLocks noChangeArrowheads="1"/>
          </p:cNvSpPr>
          <p:nvPr/>
        </p:nvSpPr>
        <p:spPr bwMode="auto">
          <a:xfrm>
            <a:off x="685800" y="762000"/>
            <a:ext cx="6446838" cy="5334000"/>
          </a:xfrm>
          <a:prstGeom prst="rect">
            <a:avLst/>
          </a:prstGeom>
          <a:noFill/>
          <a:ln w="12700">
            <a:noFill/>
            <a:miter lim="800000"/>
            <a:headEnd/>
            <a:tailEnd/>
          </a:ln>
        </p:spPr>
        <p:txBody>
          <a:bodyPr wrap="none">
            <a:spAutoFit/>
          </a:bodyPr>
          <a:lstStyle/>
          <a:p>
            <a:r>
              <a:rPr lang="en-US" b="1"/>
              <a:t>ALICE talking to ELIZA</a:t>
            </a:r>
          </a:p>
          <a:p>
            <a:r>
              <a:rPr lang="en-US" sz="2000"/>
              <a:t>ELIZA: I am ELIZA.</a:t>
            </a:r>
          </a:p>
          <a:p>
            <a:r>
              <a:rPr lang="en-US" sz="2000"/>
              <a:t>ALICE: I am very pleased to meet you ELIZA.</a:t>
            </a:r>
          </a:p>
          <a:p>
            <a:r>
              <a:rPr lang="en-US" sz="2000"/>
              <a:t>ELIZA: How can I help you?</a:t>
            </a:r>
          </a:p>
          <a:p>
            <a:r>
              <a:rPr lang="en-US" sz="2000"/>
              <a:t>ALICE: Just keep talking to me as long as you can.</a:t>
            </a:r>
          </a:p>
          <a:p>
            <a:r>
              <a:rPr lang="en-US" sz="2000"/>
              <a:t>ELIZA: Do you wish to as long as me?</a:t>
            </a:r>
          </a:p>
          <a:p>
            <a:r>
              <a:rPr lang="en-US" sz="2000"/>
              <a:t>ALICE: OK, I will as long as you.</a:t>
            </a:r>
          </a:p>
          <a:p>
            <a:r>
              <a:rPr lang="en-US" sz="2000"/>
              <a:t>ELIZA: Do you wish to will as long as me?</a:t>
            </a:r>
          </a:p>
          <a:p>
            <a:r>
              <a:rPr lang="en-US" sz="2000"/>
              <a:t>ALICE: OK, I will will as long as you.</a:t>
            </a:r>
          </a:p>
          <a:p>
            <a:r>
              <a:rPr lang="en-US" sz="2000"/>
              <a:t>ELIZA: Do you wish to will will as long as me?</a:t>
            </a:r>
          </a:p>
          <a:p>
            <a:r>
              <a:rPr lang="en-US" sz="2000"/>
              <a:t>ALICE: OK, I will will will as long as you.</a:t>
            </a:r>
          </a:p>
          <a:p>
            <a:r>
              <a:rPr lang="en-US" sz="2000"/>
              <a:t>ELIZA: Do you wish to will will will as long as me?</a:t>
            </a:r>
          </a:p>
          <a:p>
            <a:r>
              <a:rPr lang="en-US" sz="2000"/>
              <a:t>ALICE: OK, I will will will will as long as you.</a:t>
            </a:r>
          </a:p>
          <a:p>
            <a:r>
              <a:rPr lang="en-US" sz="2000"/>
              <a:t>ELIZA: Do you wish to will will will will as long as me?</a:t>
            </a:r>
          </a:p>
          <a:p>
            <a:r>
              <a:rPr lang="en-US" sz="2000"/>
              <a:t>ALICE: OK, I will will will will will as long as you.</a:t>
            </a:r>
          </a:p>
          <a:p>
            <a:r>
              <a:rPr lang="en-US" sz="2000"/>
              <a:t>ELIZA: Do you wish to will will will will will as long as me?</a:t>
            </a:r>
          </a:p>
          <a:p>
            <a:r>
              <a:rPr lang="en-US" sz="2000"/>
              <a:t>…</a:t>
            </a:r>
          </a:p>
        </p:txBody>
      </p:sp>
      <p:sp>
        <p:nvSpPr>
          <p:cNvPr id="13316" name="Text Box 5"/>
          <p:cNvSpPr txBox="1">
            <a:spLocks noChangeArrowheads="1"/>
          </p:cNvSpPr>
          <p:nvPr/>
        </p:nvSpPr>
        <p:spPr bwMode="auto">
          <a:xfrm>
            <a:off x="685800" y="6035675"/>
            <a:ext cx="8166100" cy="822325"/>
          </a:xfrm>
          <a:prstGeom prst="rect">
            <a:avLst/>
          </a:prstGeom>
          <a:noFill/>
          <a:ln w="12700">
            <a:noFill/>
            <a:miter lim="800000"/>
            <a:headEnd/>
            <a:tailEnd/>
          </a:ln>
        </p:spPr>
        <p:txBody>
          <a:bodyPr wrap="none">
            <a:spAutoFit/>
          </a:bodyPr>
          <a:lstStyle/>
          <a:p>
            <a:r>
              <a:rPr lang="en-US"/>
              <a:t>Eliza gets stuck on the phrase “I will” and then ALICE gets stuck</a:t>
            </a:r>
          </a:p>
          <a:p>
            <a:r>
              <a:rPr lang="en-US"/>
              <a:t>on the same phrase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7772400" cy="1143000"/>
          </a:xfrm>
        </p:spPr>
        <p:txBody>
          <a:bodyPr/>
          <a:lstStyle/>
          <a:p>
            <a:r>
              <a:rPr lang="en-US" smtClean="0"/>
              <a:t>How Useful is the Turing Test?</a:t>
            </a:r>
          </a:p>
        </p:txBody>
      </p:sp>
      <p:sp>
        <p:nvSpPr>
          <p:cNvPr id="13315" name="Rectangle 3"/>
          <p:cNvSpPr>
            <a:spLocks noGrp="1" noChangeArrowheads="1"/>
          </p:cNvSpPr>
          <p:nvPr>
            <p:ph type="body" idx="1"/>
          </p:nvPr>
        </p:nvSpPr>
        <p:spPr>
          <a:xfrm>
            <a:off x="304800" y="914400"/>
            <a:ext cx="8610600" cy="5943600"/>
          </a:xfrm>
        </p:spPr>
        <p:txBody>
          <a:bodyPr>
            <a:normAutofit fontScale="92500"/>
          </a:bodyPr>
          <a:lstStyle/>
          <a:p>
            <a:pPr>
              <a:lnSpc>
                <a:spcPct val="80000"/>
              </a:lnSpc>
              <a:defRPr/>
            </a:pPr>
            <a:r>
              <a:rPr lang="en-US" sz="2800" dirty="0" smtClean="0"/>
              <a:t>With Eliza or Alice like rules, we can eventually solve the Turing Test – it just takes writing enough rules</a:t>
            </a:r>
          </a:p>
          <a:p>
            <a:pPr>
              <a:lnSpc>
                <a:spcPct val="80000"/>
              </a:lnSpc>
              <a:defRPr/>
            </a:pPr>
            <a:r>
              <a:rPr lang="en-US" sz="2800" dirty="0" smtClean="0"/>
              <a:t>Does the system understand what it is responding to?</a:t>
            </a:r>
          </a:p>
          <a:p>
            <a:pPr lvl="1">
              <a:lnSpc>
                <a:spcPct val="80000"/>
              </a:lnSpc>
              <a:defRPr/>
            </a:pPr>
            <a:r>
              <a:rPr lang="en-US" sz="2400" dirty="0" smtClean="0"/>
              <a:t>No, neither Eliza nor Alice understand the text, its just that Alice has better, more in depth and wider ranging rules</a:t>
            </a:r>
          </a:p>
          <a:p>
            <a:pPr>
              <a:lnSpc>
                <a:spcPct val="80000"/>
              </a:lnSpc>
              <a:defRPr/>
            </a:pPr>
            <a:r>
              <a:rPr lang="en-US" dirty="0" smtClean="0"/>
              <a:t>However, we could build a representation that models some real-world domain and knowledge base</a:t>
            </a:r>
          </a:p>
          <a:p>
            <a:pPr lvl="1">
              <a:lnSpc>
                <a:spcPct val="80000"/>
              </a:lnSpc>
              <a:defRPr/>
            </a:pPr>
            <a:r>
              <a:rPr lang="en-US" sz="2400" dirty="0" smtClean="0"/>
              <a:t>The system can fill in information from the conversation</a:t>
            </a:r>
          </a:p>
          <a:p>
            <a:pPr lvl="2">
              <a:lnSpc>
                <a:spcPct val="80000"/>
              </a:lnSpc>
              <a:defRPr/>
            </a:pPr>
            <a:r>
              <a:rPr lang="en-US" sz="2000" dirty="0" smtClean="0"/>
              <a:t>this is sort of like a database, or an object with data attributes to be filled in</a:t>
            </a:r>
          </a:p>
          <a:p>
            <a:pPr lvl="2">
              <a:lnSpc>
                <a:spcPct val="80000"/>
              </a:lnSpc>
              <a:defRPr/>
            </a:pPr>
            <a:r>
              <a:rPr lang="en-US" sz="2000" dirty="0" smtClean="0"/>
              <a:t>we can use a variety of AI representations like scripts, frames, semantic networks</a:t>
            </a:r>
          </a:p>
          <a:p>
            <a:pPr lvl="1">
              <a:lnSpc>
                <a:spcPct val="80000"/>
              </a:lnSpc>
              <a:defRPr/>
            </a:pPr>
            <a:r>
              <a:rPr lang="en-US" sz="2400" dirty="0" smtClean="0"/>
              <a:t>Questions can be responded to by looking up the stored data</a:t>
            </a:r>
          </a:p>
          <a:p>
            <a:pPr lvl="1">
              <a:lnSpc>
                <a:spcPct val="80000"/>
              </a:lnSpc>
              <a:defRPr/>
            </a:pPr>
            <a:r>
              <a:rPr lang="en-US" sz="2400" dirty="0" smtClean="0"/>
              <a:t>In this way, the system is responding, not based merely on “canned” knowledge, but on knowledge that it has “learned”</a:t>
            </a:r>
          </a:p>
          <a:p>
            <a:pPr>
              <a:lnSpc>
                <a:spcPct val="80000"/>
              </a:lnSpc>
              <a:defRPr/>
            </a:pPr>
            <a:r>
              <a:rPr lang="en-US" sz="2800" dirty="0" smtClean="0"/>
              <a:t>Does this imply that the system </a:t>
            </a:r>
            <a:r>
              <a:rPr lang="en-US" sz="2800" i="1" dirty="0" smtClean="0"/>
              <a:t>knows </a:t>
            </a:r>
            <a:r>
              <a:rPr lang="en-US" sz="2800" dirty="0" smtClean="0"/>
              <a:t>what it is discussing?</a:t>
            </a:r>
          </a:p>
          <a:p>
            <a:pPr lvl="1">
              <a:lnSpc>
                <a:spcPct val="80000"/>
              </a:lnSpc>
              <a:defRPr/>
            </a:pPr>
            <a:r>
              <a:rPr lang="en-US" sz="2400" dirty="0" smtClean="0"/>
              <a:t>What does it mean to </a:t>
            </a:r>
            <a:r>
              <a:rPr lang="en-US" sz="2400" i="1" dirty="0" smtClean="0"/>
              <a:t>know</a:t>
            </a:r>
            <a:r>
              <a:rPr lang="en-US" sz="2400" dirty="0" smtClean="0"/>
              <a:t> something?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685800" y="-152400"/>
            <a:ext cx="7772400" cy="1143000"/>
          </a:xfrm>
        </p:spPr>
        <p:txBody>
          <a:bodyPr/>
          <a:lstStyle/>
          <a:p>
            <a:r>
              <a:rPr lang="en-US" smtClean="0"/>
              <a:t>Table-Lookup vs. Reasoning</a:t>
            </a:r>
          </a:p>
        </p:txBody>
      </p:sp>
      <p:sp>
        <p:nvSpPr>
          <p:cNvPr id="15363" name="Rectangle 1027"/>
          <p:cNvSpPr>
            <a:spLocks noGrp="1" noChangeArrowheads="1"/>
          </p:cNvSpPr>
          <p:nvPr>
            <p:ph type="body" idx="1"/>
          </p:nvPr>
        </p:nvSpPr>
        <p:spPr>
          <a:xfrm>
            <a:off x="228600" y="838200"/>
            <a:ext cx="8610600" cy="5867400"/>
          </a:xfrm>
        </p:spPr>
        <p:txBody>
          <a:bodyPr/>
          <a:lstStyle/>
          <a:p>
            <a:pPr>
              <a:lnSpc>
                <a:spcPct val="80000"/>
              </a:lnSpc>
            </a:pPr>
            <a:r>
              <a:rPr lang="en-US" sz="2400" smtClean="0"/>
              <a:t>Consider two approaches to programming a Tic-Tac-Toe player</a:t>
            </a:r>
          </a:p>
          <a:p>
            <a:pPr lvl="1">
              <a:lnSpc>
                <a:spcPct val="80000"/>
              </a:lnSpc>
            </a:pPr>
            <a:r>
              <a:rPr lang="en-US" sz="2000" smtClean="0"/>
              <a:t>Solution 1:  a pre-enumerated list of best moves given the board configuration</a:t>
            </a:r>
          </a:p>
          <a:p>
            <a:pPr lvl="1">
              <a:lnSpc>
                <a:spcPct val="80000"/>
              </a:lnSpc>
            </a:pPr>
            <a:r>
              <a:rPr lang="en-US" sz="2000" smtClean="0"/>
              <a:t>Solution 2:  rules (or a heuristic function) that evaluate a board configuration, and using these to select the next best move</a:t>
            </a:r>
          </a:p>
          <a:p>
            <a:pPr>
              <a:lnSpc>
                <a:spcPct val="80000"/>
              </a:lnSpc>
            </a:pPr>
            <a:r>
              <a:rPr lang="en-US" sz="2400" smtClean="0"/>
              <a:t>Solution 1 is similar to how Eliza works</a:t>
            </a:r>
          </a:p>
          <a:p>
            <a:pPr lvl="1">
              <a:lnSpc>
                <a:spcPct val="80000"/>
              </a:lnSpc>
            </a:pPr>
            <a:r>
              <a:rPr lang="en-US" sz="2000" smtClean="0"/>
              <a:t>This is not practical for most types of problems </a:t>
            </a:r>
          </a:p>
          <a:p>
            <a:pPr lvl="1">
              <a:lnSpc>
                <a:spcPct val="80000"/>
              </a:lnSpc>
            </a:pPr>
            <a:r>
              <a:rPr lang="en-US" sz="2000" smtClean="0"/>
              <a:t>Consider solving the game of chess in this way, or trying to come up with all of the responses that a Turing Test program might face</a:t>
            </a:r>
          </a:p>
          <a:p>
            <a:pPr>
              <a:lnSpc>
                <a:spcPct val="80000"/>
              </a:lnSpc>
            </a:pPr>
            <a:r>
              <a:rPr lang="en-US" sz="2400" smtClean="0"/>
              <a:t>Solution 2 will reason out the best move</a:t>
            </a:r>
          </a:p>
          <a:p>
            <a:pPr lvl="1">
              <a:lnSpc>
                <a:spcPct val="80000"/>
              </a:lnSpc>
            </a:pPr>
            <a:r>
              <a:rPr lang="en-US" sz="2000" smtClean="0"/>
              <a:t>Given the board configuration, it will analyze each available move and determine which is the best</a:t>
            </a:r>
          </a:p>
          <a:p>
            <a:pPr lvl="1">
              <a:lnSpc>
                <a:spcPct val="80000"/>
              </a:lnSpc>
            </a:pPr>
            <a:r>
              <a:rPr lang="en-US" sz="2000" smtClean="0"/>
              <a:t>Such a player might even be able to “explain” why it chose the move it did</a:t>
            </a:r>
          </a:p>
          <a:p>
            <a:pPr>
              <a:lnSpc>
                <a:spcPct val="80000"/>
              </a:lnSpc>
            </a:pPr>
            <a:r>
              <a:rPr lang="en-US" sz="2400" smtClean="0"/>
              <a:t>We can (potentially) build a program that can pass the Turing Test using table-lookup even though it would be a large undertaking</a:t>
            </a:r>
          </a:p>
          <a:p>
            <a:pPr>
              <a:lnSpc>
                <a:spcPct val="80000"/>
              </a:lnSpc>
            </a:pPr>
            <a:r>
              <a:rPr lang="en-US" sz="2400" smtClean="0"/>
              <a:t>Could we build a program that can pass the Turing Test using reasoning?</a:t>
            </a:r>
          </a:p>
          <a:p>
            <a:pPr lvl="1">
              <a:lnSpc>
                <a:spcPct val="80000"/>
              </a:lnSpc>
            </a:pPr>
            <a:r>
              <a:rPr lang="en-US" sz="2000" smtClean="0"/>
              <a:t>Even if we can, does this necessarily mean that the system is intelligent?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28600"/>
            <a:ext cx="4876800" cy="1143000"/>
          </a:xfrm>
        </p:spPr>
        <p:txBody>
          <a:bodyPr/>
          <a:lstStyle/>
          <a:p>
            <a:r>
              <a:rPr lang="en-US" sz="4000" smtClean="0"/>
              <a:t>Slot Filling</a:t>
            </a:r>
          </a:p>
        </p:txBody>
      </p:sp>
      <p:sp>
        <p:nvSpPr>
          <p:cNvPr id="16387" name="Rectangle 5"/>
          <p:cNvSpPr>
            <a:spLocks noGrp="1" noChangeArrowheads="1"/>
          </p:cNvSpPr>
          <p:nvPr>
            <p:ph type="body" idx="1"/>
          </p:nvPr>
        </p:nvSpPr>
        <p:spPr>
          <a:xfrm>
            <a:off x="228600" y="1143000"/>
            <a:ext cx="3962400" cy="5257800"/>
          </a:xfrm>
        </p:spPr>
        <p:txBody>
          <a:bodyPr/>
          <a:lstStyle/>
          <a:p>
            <a:pPr>
              <a:lnSpc>
                <a:spcPct val="90000"/>
              </a:lnSpc>
            </a:pPr>
            <a:r>
              <a:rPr lang="en-US" sz="2400" smtClean="0"/>
              <a:t>Roger Schank created the Script representation</a:t>
            </a:r>
          </a:p>
          <a:p>
            <a:pPr lvl="1">
              <a:lnSpc>
                <a:spcPct val="90000"/>
              </a:lnSpc>
            </a:pPr>
            <a:r>
              <a:rPr lang="en-US" sz="2000" smtClean="0"/>
              <a:t>the script describes typical sequences of actions and actors for some real-world situation</a:t>
            </a:r>
          </a:p>
          <a:p>
            <a:pPr lvl="1">
              <a:lnSpc>
                <a:spcPct val="90000"/>
              </a:lnSpc>
            </a:pPr>
            <a:r>
              <a:rPr lang="en-US" sz="2000" smtClean="0"/>
              <a:t>a story (newspaper article) is parsed and slots are filled in</a:t>
            </a:r>
          </a:p>
          <a:p>
            <a:pPr lvl="1">
              <a:lnSpc>
                <a:spcPct val="90000"/>
              </a:lnSpc>
            </a:pPr>
            <a:r>
              <a:rPr lang="en-US" sz="2000" smtClean="0"/>
              <a:t>SAM (Script Applier Mechanism) uses the filled in script to answer questions</a:t>
            </a:r>
          </a:p>
          <a:p>
            <a:pPr>
              <a:lnSpc>
                <a:spcPct val="90000"/>
              </a:lnSpc>
            </a:pPr>
            <a:r>
              <a:rPr lang="en-US" sz="2400" smtClean="0"/>
              <a:t>The Script provides the knowledge needed to respond like a human and thus solve the Turing Test</a:t>
            </a:r>
          </a:p>
        </p:txBody>
      </p:sp>
      <p:sp>
        <p:nvSpPr>
          <p:cNvPr id="16388" name="Text Box 6"/>
          <p:cNvSpPr txBox="1">
            <a:spLocks noChangeArrowheads="1"/>
          </p:cNvSpPr>
          <p:nvPr/>
        </p:nvSpPr>
        <p:spPr bwMode="auto">
          <a:xfrm>
            <a:off x="1371600" y="6248400"/>
            <a:ext cx="2622550" cy="366713"/>
          </a:xfrm>
          <a:prstGeom prst="rect">
            <a:avLst/>
          </a:prstGeom>
          <a:noFill/>
          <a:ln w="12700">
            <a:noFill/>
            <a:miter lim="800000"/>
            <a:headEnd/>
            <a:tailEnd/>
          </a:ln>
        </p:spPr>
        <p:txBody>
          <a:bodyPr wrap="none">
            <a:spAutoFit/>
          </a:bodyPr>
          <a:lstStyle/>
          <a:p>
            <a:r>
              <a:rPr lang="en-US" sz="1800"/>
              <a:t>Schank’s Restaurant script</a:t>
            </a:r>
          </a:p>
        </p:txBody>
      </p:sp>
      <p:pic>
        <p:nvPicPr>
          <p:cNvPr id="16389" name="Picture 3"/>
          <p:cNvPicPr>
            <a:picLocks noChangeAspect="1" noChangeArrowheads="1"/>
          </p:cNvPicPr>
          <p:nvPr/>
        </p:nvPicPr>
        <p:blipFill>
          <a:blip r:embed="rId2"/>
          <a:srcRect/>
          <a:stretch>
            <a:fillRect/>
          </a:stretch>
        </p:blipFill>
        <p:spPr bwMode="auto">
          <a:xfrm>
            <a:off x="4173538" y="0"/>
            <a:ext cx="4970462"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152400"/>
            <a:ext cx="7772400" cy="1143000"/>
          </a:xfrm>
        </p:spPr>
        <p:txBody>
          <a:bodyPr/>
          <a:lstStyle/>
          <a:p>
            <a:r>
              <a:rPr lang="en-US" smtClean="0"/>
              <a:t>The Chinese Room Problem</a:t>
            </a:r>
          </a:p>
        </p:txBody>
      </p:sp>
      <p:sp>
        <p:nvSpPr>
          <p:cNvPr id="17411" name="Rectangle 3"/>
          <p:cNvSpPr>
            <a:spLocks noGrp="1" noChangeArrowheads="1"/>
          </p:cNvSpPr>
          <p:nvPr>
            <p:ph type="body" sz="half" idx="1"/>
          </p:nvPr>
        </p:nvSpPr>
        <p:spPr>
          <a:xfrm>
            <a:off x="381000" y="609600"/>
            <a:ext cx="8534400" cy="2895600"/>
          </a:xfrm>
        </p:spPr>
        <p:txBody>
          <a:bodyPr/>
          <a:lstStyle/>
          <a:p>
            <a:pPr>
              <a:lnSpc>
                <a:spcPct val="90000"/>
              </a:lnSpc>
            </a:pPr>
            <a:r>
              <a:rPr lang="en-US" sz="2800" smtClean="0"/>
              <a:t>From John Searle, Philosopher, in an attempt to demonstrate that computers cannot be intelligent</a:t>
            </a:r>
          </a:p>
          <a:p>
            <a:pPr lvl="1">
              <a:lnSpc>
                <a:spcPct val="90000"/>
              </a:lnSpc>
            </a:pPr>
            <a:r>
              <a:rPr lang="en-US" sz="2400" smtClean="0"/>
              <a:t>The room consists of you, a book, a storage area (optional), and a mechanism for moving information to and from the room to the outside</a:t>
            </a:r>
          </a:p>
          <a:p>
            <a:pPr lvl="2">
              <a:lnSpc>
                <a:spcPct val="90000"/>
              </a:lnSpc>
            </a:pPr>
            <a:r>
              <a:rPr lang="en-US" sz="2000" smtClean="0"/>
              <a:t>a Chinese speaking individual provides a question for you in writing</a:t>
            </a:r>
          </a:p>
          <a:p>
            <a:pPr lvl="2">
              <a:lnSpc>
                <a:spcPct val="90000"/>
              </a:lnSpc>
            </a:pPr>
            <a:r>
              <a:rPr lang="en-US" sz="2000" smtClean="0"/>
              <a:t>you are able to find a matching set of symbols in the book (and storage) and write a response, also in Chinese</a:t>
            </a:r>
          </a:p>
        </p:txBody>
      </p:sp>
      <p:grpSp>
        <p:nvGrpSpPr>
          <p:cNvPr id="17412" name="Group 4"/>
          <p:cNvGrpSpPr>
            <a:grpSpLocks/>
          </p:cNvGrpSpPr>
          <p:nvPr/>
        </p:nvGrpSpPr>
        <p:grpSpPr bwMode="auto">
          <a:xfrm>
            <a:off x="152400" y="3429000"/>
            <a:ext cx="8677275" cy="3273425"/>
            <a:chOff x="96" y="2160"/>
            <a:chExt cx="5466" cy="2062"/>
          </a:xfrm>
        </p:grpSpPr>
        <p:sp>
          <p:nvSpPr>
            <p:cNvPr id="17414" name="Line 5"/>
            <p:cNvSpPr>
              <a:spLocks noChangeShapeType="1"/>
            </p:cNvSpPr>
            <p:nvPr/>
          </p:nvSpPr>
          <p:spPr bwMode="auto">
            <a:xfrm>
              <a:off x="2352" y="2832"/>
              <a:ext cx="240" cy="336"/>
            </a:xfrm>
            <a:prstGeom prst="line">
              <a:avLst/>
            </a:prstGeom>
            <a:noFill/>
            <a:ln w="9525">
              <a:solidFill>
                <a:schemeClr val="tx1"/>
              </a:solidFill>
              <a:round/>
              <a:headEnd/>
              <a:tailEnd type="triangle" w="med" len="med"/>
            </a:ln>
          </p:spPr>
          <p:txBody>
            <a:bodyPr/>
            <a:lstStyle/>
            <a:p>
              <a:endParaRPr lang="en-US"/>
            </a:p>
          </p:txBody>
        </p:sp>
        <p:grpSp>
          <p:nvGrpSpPr>
            <p:cNvPr id="17415" name="Group 6"/>
            <p:cNvGrpSpPr>
              <a:grpSpLocks/>
            </p:cNvGrpSpPr>
            <p:nvPr/>
          </p:nvGrpSpPr>
          <p:grpSpPr bwMode="auto">
            <a:xfrm>
              <a:off x="96" y="2160"/>
              <a:ext cx="5466" cy="2062"/>
              <a:chOff x="96" y="2160"/>
              <a:chExt cx="5466" cy="2062"/>
            </a:xfrm>
          </p:grpSpPr>
          <p:grpSp>
            <p:nvGrpSpPr>
              <p:cNvPr id="17416" name="Group 7"/>
              <p:cNvGrpSpPr>
                <a:grpSpLocks/>
              </p:cNvGrpSpPr>
              <p:nvPr/>
            </p:nvGrpSpPr>
            <p:grpSpPr bwMode="auto">
              <a:xfrm>
                <a:off x="1344" y="3168"/>
                <a:ext cx="958" cy="713"/>
                <a:chOff x="384" y="3006"/>
                <a:chExt cx="958" cy="713"/>
              </a:xfrm>
            </p:grpSpPr>
            <p:sp>
              <p:nvSpPr>
                <p:cNvPr id="17469" name="Freeform 8"/>
                <p:cNvSpPr>
                  <a:spLocks/>
                </p:cNvSpPr>
                <p:nvPr/>
              </p:nvSpPr>
              <p:spPr bwMode="auto">
                <a:xfrm>
                  <a:off x="1188" y="3006"/>
                  <a:ext cx="154" cy="642"/>
                </a:xfrm>
                <a:custGeom>
                  <a:avLst/>
                  <a:gdLst>
                    <a:gd name="T0" fmla="*/ 0 w 461"/>
                    <a:gd name="T1" fmla="*/ 0 h 1964"/>
                    <a:gd name="T2" fmla="*/ 0 w 461"/>
                    <a:gd name="T3" fmla="*/ 0 h 1964"/>
                    <a:gd name="T4" fmla="*/ 1 w 461"/>
                    <a:gd name="T5" fmla="*/ 0 h 1964"/>
                    <a:gd name="T6" fmla="*/ 1 w 461"/>
                    <a:gd name="T7" fmla="*/ 1 h 1964"/>
                    <a:gd name="T8" fmla="*/ 1 w 461"/>
                    <a:gd name="T9" fmla="*/ 2 h 1964"/>
                    <a:gd name="T10" fmla="*/ 1 w 461"/>
                    <a:gd name="T11" fmla="*/ 3 h 1964"/>
                    <a:gd name="T12" fmla="*/ 1 w 461"/>
                    <a:gd name="T13" fmla="*/ 3 h 1964"/>
                    <a:gd name="T14" fmla="*/ 1 w 461"/>
                    <a:gd name="T15" fmla="*/ 4 h 1964"/>
                    <a:gd name="T16" fmla="*/ 2 w 461"/>
                    <a:gd name="T17" fmla="*/ 5 h 1964"/>
                    <a:gd name="T18" fmla="*/ 2 w 461"/>
                    <a:gd name="T19" fmla="*/ 5 h 1964"/>
                    <a:gd name="T20" fmla="*/ 2 w 461"/>
                    <a:gd name="T21" fmla="*/ 6 h 1964"/>
                    <a:gd name="T22" fmla="*/ 2 w 461"/>
                    <a:gd name="T23" fmla="*/ 7 h 1964"/>
                    <a:gd name="T24" fmla="*/ 2 w 461"/>
                    <a:gd name="T25" fmla="*/ 7 h 1964"/>
                    <a:gd name="T26" fmla="*/ 2 w 461"/>
                    <a:gd name="T27" fmla="*/ 7 h 1964"/>
                    <a:gd name="T28" fmla="*/ 2 w 461"/>
                    <a:gd name="T29" fmla="*/ 7 h 1964"/>
                    <a:gd name="T30" fmla="*/ 2 w 461"/>
                    <a:gd name="T31" fmla="*/ 7 h 1964"/>
                    <a:gd name="T32" fmla="*/ 2 w 461"/>
                    <a:gd name="T33" fmla="*/ 7 h 1964"/>
                    <a:gd name="T34" fmla="*/ 1 w 461"/>
                    <a:gd name="T35" fmla="*/ 8 h 1964"/>
                    <a:gd name="T36" fmla="*/ 1 w 461"/>
                    <a:gd name="T37" fmla="*/ 8 h 1964"/>
                    <a:gd name="T38" fmla="*/ 1 w 461"/>
                    <a:gd name="T39" fmla="*/ 7 h 1964"/>
                    <a:gd name="T40" fmla="*/ 0 w 461"/>
                    <a:gd name="T41" fmla="*/ 7 h 1964"/>
                    <a:gd name="T42" fmla="*/ 0 w 461"/>
                    <a:gd name="T43" fmla="*/ 7 h 1964"/>
                    <a:gd name="T44" fmla="*/ 0 w 461"/>
                    <a:gd name="T45" fmla="*/ 7 h 1964"/>
                    <a:gd name="T46" fmla="*/ 0 w 461"/>
                    <a:gd name="T47" fmla="*/ 7 h 1964"/>
                    <a:gd name="T48" fmla="*/ 1 w 461"/>
                    <a:gd name="T49" fmla="*/ 7 h 1964"/>
                    <a:gd name="T50" fmla="*/ 1 w 461"/>
                    <a:gd name="T51" fmla="*/ 7 h 1964"/>
                    <a:gd name="T52" fmla="*/ 1 w 461"/>
                    <a:gd name="T53" fmla="*/ 7 h 1964"/>
                    <a:gd name="T54" fmla="*/ 1 w 461"/>
                    <a:gd name="T55" fmla="*/ 7 h 1964"/>
                    <a:gd name="T56" fmla="*/ 2 w 461"/>
                    <a:gd name="T57" fmla="*/ 7 h 1964"/>
                    <a:gd name="T58" fmla="*/ 2 w 461"/>
                    <a:gd name="T59" fmla="*/ 7 h 1964"/>
                    <a:gd name="T60" fmla="*/ 2 w 461"/>
                    <a:gd name="T61" fmla="*/ 6 h 1964"/>
                    <a:gd name="T62" fmla="*/ 2 w 461"/>
                    <a:gd name="T63" fmla="*/ 6 h 1964"/>
                    <a:gd name="T64" fmla="*/ 1 w 461"/>
                    <a:gd name="T65" fmla="*/ 5 h 1964"/>
                    <a:gd name="T66" fmla="*/ 1 w 461"/>
                    <a:gd name="T67" fmla="*/ 4 h 1964"/>
                    <a:gd name="T68" fmla="*/ 1 w 461"/>
                    <a:gd name="T69" fmla="*/ 3 h 1964"/>
                    <a:gd name="T70" fmla="*/ 1 w 461"/>
                    <a:gd name="T71" fmla="*/ 3 h 1964"/>
                    <a:gd name="T72" fmla="*/ 1 w 461"/>
                    <a:gd name="T73" fmla="*/ 2 h 1964"/>
                    <a:gd name="T74" fmla="*/ 0 w 461"/>
                    <a:gd name="T75" fmla="*/ 1 h 1964"/>
                    <a:gd name="T76" fmla="*/ 0 w 461"/>
                    <a:gd name="T77" fmla="*/ 1 h 1964"/>
                    <a:gd name="T78" fmla="*/ 0 w 461"/>
                    <a:gd name="T79" fmla="*/ 0 h 1964"/>
                    <a:gd name="T80" fmla="*/ 0 w 461"/>
                    <a:gd name="T81" fmla="*/ 0 h 1964"/>
                    <a:gd name="T82" fmla="*/ 0 w 461"/>
                    <a:gd name="T83" fmla="*/ 0 h 19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1"/>
                    <a:gd name="T127" fmla="*/ 0 h 1964"/>
                    <a:gd name="T128" fmla="*/ 461 w 461"/>
                    <a:gd name="T129" fmla="*/ 1964 h 19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1" h="1964">
                      <a:moveTo>
                        <a:pt x="86" y="0"/>
                      </a:moveTo>
                      <a:lnTo>
                        <a:pt x="115" y="36"/>
                      </a:lnTo>
                      <a:lnTo>
                        <a:pt x="134" y="79"/>
                      </a:lnTo>
                      <a:lnTo>
                        <a:pt x="151" y="254"/>
                      </a:lnTo>
                      <a:lnTo>
                        <a:pt x="182" y="485"/>
                      </a:lnTo>
                      <a:lnTo>
                        <a:pt x="213" y="650"/>
                      </a:lnTo>
                      <a:lnTo>
                        <a:pt x="254" y="801"/>
                      </a:lnTo>
                      <a:lnTo>
                        <a:pt x="315" y="1013"/>
                      </a:lnTo>
                      <a:lnTo>
                        <a:pt x="376" y="1207"/>
                      </a:lnTo>
                      <a:lnTo>
                        <a:pt x="425" y="1402"/>
                      </a:lnTo>
                      <a:lnTo>
                        <a:pt x="449" y="1596"/>
                      </a:lnTo>
                      <a:lnTo>
                        <a:pt x="461" y="1759"/>
                      </a:lnTo>
                      <a:lnTo>
                        <a:pt x="449" y="1851"/>
                      </a:lnTo>
                      <a:lnTo>
                        <a:pt x="438" y="1887"/>
                      </a:lnTo>
                      <a:lnTo>
                        <a:pt x="415" y="1919"/>
                      </a:lnTo>
                      <a:lnTo>
                        <a:pt x="395" y="1932"/>
                      </a:lnTo>
                      <a:lnTo>
                        <a:pt x="364" y="1948"/>
                      </a:lnTo>
                      <a:lnTo>
                        <a:pt x="308" y="1964"/>
                      </a:lnTo>
                      <a:lnTo>
                        <a:pt x="238" y="1964"/>
                      </a:lnTo>
                      <a:lnTo>
                        <a:pt x="158" y="1954"/>
                      </a:lnTo>
                      <a:lnTo>
                        <a:pt x="70" y="1934"/>
                      </a:lnTo>
                      <a:lnTo>
                        <a:pt x="0" y="1918"/>
                      </a:lnTo>
                      <a:lnTo>
                        <a:pt x="19" y="1887"/>
                      </a:lnTo>
                      <a:lnTo>
                        <a:pt x="110" y="1899"/>
                      </a:lnTo>
                      <a:lnTo>
                        <a:pt x="171" y="1912"/>
                      </a:lnTo>
                      <a:lnTo>
                        <a:pt x="241" y="1919"/>
                      </a:lnTo>
                      <a:lnTo>
                        <a:pt x="297" y="1916"/>
                      </a:lnTo>
                      <a:lnTo>
                        <a:pt x="340" y="1899"/>
                      </a:lnTo>
                      <a:lnTo>
                        <a:pt x="386" y="1871"/>
                      </a:lnTo>
                      <a:lnTo>
                        <a:pt x="400" y="1796"/>
                      </a:lnTo>
                      <a:lnTo>
                        <a:pt x="400" y="1651"/>
                      </a:lnTo>
                      <a:lnTo>
                        <a:pt x="376" y="1511"/>
                      </a:lnTo>
                      <a:lnTo>
                        <a:pt x="346" y="1329"/>
                      </a:lnTo>
                      <a:lnTo>
                        <a:pt x="285" y="1111"/>
                      </a:lnTo>
                      <a:lnTo>
                        <a:pt x="225" y="916"/>
                      </a:lnTo>
                      <a:lnTo>
                        <a:pt x="163" y="691"/>
                      </a:lnTo>
                      <a:lnTo>
                        <a:pt x="127" y="497"/>
                      </a:lnTo>
                      <a:lnTo>
                        <a:pt x="103" y="327"/>
                      </a:lnTo>
                      <a:lnTo>
                        <a:pt x="98" y="139"/>
                      </a:lnTo>
                      <a:lnTo>
                        <a:pt x="60" y="43"/>
                      </a:lnTo>
                      <a:lnTo>
                        <a:pt x="86" y="0"/>
                      </a:lnTo>
                      <a:close/>
                    </a:path>
                  </a:pathLst>
                </a:custGeom>
                <a:solidFill>
                  <a:srgbClr val="000000"/>
                </a:solidFill>
                <a:ln w="9525">
                  <a:noFill/>
                  <a:round/>
                  <a:headEnd/>
                  <a:tailEnd/>
                </a:ln>
              </p:spPr>
              <p:txBody>
                <a:bodyPr/>
                <a:lstStyle/>
                <a:p>
                  <a:endParaRPr lang="en-US"/>
                </a:p>
              </p:txBody>
            </p:sp>
            <p:sp>
              <p:nvSpPr>
                <p:cNvPr id="17470" name="Freeform 9"/>
                <p:cNvSpPr>
                  <a:spLocks/>
                </p:cNvSpPr>
                <p:nvPr/>
              </p:nvSpPr>
              <p:spPr bwMode="auto">
                <a:xfrm>
                  <a:off x="422" y="3133"/>
                  <a:ext cx="529" cy="539"/>
                </a:xfrm>
                <a:custGeom>
                  <a:avLst/>
                  <a:gdLst>
                    <a:gd name="T0" fmla="*/ 7 w 1588"/>
                    <a:gd name="T1" fmla="*/ 0 h 1649"/>
                    <a:gd name="T2" fmla="*/ 5 w 1588"/>
                    <a:gd name="T3" fmla="*/ 1 h 1649"/>
                    <a:gd name="T4" fmla="*/ 3 w 1588"/>
                    <a:gd name="T5" fmla="*/ 1 h 1649"/>
                    <a:gd name="T6" fmla="*/ 1 w 1588"/>
                    <a:gd name="T7" fmla="*/ 2 h 1649"/>
                    <a:gd name="T8" fmla="*/ 0 w 1588"/>
                    <a:gd name="T9" fmla="*/ 2 h 1649"/>
                    <a:gd name="T10" fmla="*/ 1 w 1588"/>
                    <a:gd name="T11" fmla="*/ 3 h 1649"/>
                    <a:gd name="T12" fmla="*/ 2 w 1588"/>
                    <a:gd name="T13" fmla="*/ 5 h 1649"/>
                    <a:gd name="T14" fmla="*/ 3 w 1588"/>
                    <a:gd name="T15" fmla="*/ 6 h 1649"/>
                    <a:gd name="T16" fmla="*/ 2 w 1588"/>
                    <a:gd name="T17" fmla="*/ 5 h 1649"/>
                    <a:gd name="T18" fmla="*/ 2 w 1588"/>
                    <a:gd name="T19" fmla="*/ 4 h 1649"/>
                    <a:gd name="T20" fmla="*/ 1 w 1588"/>
                    <a:gd name="T21" fmla="*/ 3 h 1649"/>
                    <a:gd name="T22" fmla="*/ 1 w 1588"/>
                    <a:gd name="T23" fmla="*/ 2 h 1649"/>
                    <a:gd name="T24" fmla="*/ 2 w 1588"/>
                    <a:gd name="T25" fmla="*/ 2 h 1649"/>
                    <a:gd name="T26" fmla="*/ 3 w 1588"/>
                    <a:gd name="T27" fmla="*/ 2 h 1649"/>
                    <a:gd name="T28" fmla="*/ 5 w 1588"/>
                    <a:gd name="T29" fmla="*/ 1 h 1649"/>
                    <a:gd name="T30" fmla="*/ 6 w 1588"/>
                    <a:gd name="T31" fmla="*/ 1 h 1649"/>
                    <a:gd name="T32" fmla="*/ 7 w 1588"/>
                    <a:gd name="T33" fmla="*/ 0 h 1649"/>
                    <a:gd name="T34" fmla="*/ 7 w 1588"/>
                    <a:gd name="T35" fmla="*/ 0 h 16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88"/>
                    <a:gd name="T55" fmla="*/ 0 h 1649"/>
                    <a:gd name="T56" fmla="*/ 1588 w 1588"/>
                    <a:gd name="T57" fmla="*/ 1649 h 16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88" h="1649">
                      <a:moveTo>
                        <a:pt x="1588" y="0"/>
                      </a:moveTo>
                      <a:lnTo>
                        <a:pt x="1173" y="154"/>
                      </a:lnTo>
                      <a:lnTo>
                        <a:pt x="656" y="336"/>
                      </a:lnTo>
                      <a:lnTo>
                        <a:pt x="190" y="489"/>
                      </a:lnTo>
                      <a:lnTo>
                        <a:pt x="0" y="555"/>
                      </a:lnTo>
                      <a:lnTo>
                        <a:pt x="131" y="810"/>
                      </a:lnTo>
                      <a:lnTo>
                        <a:pt x="372" y="1255"/>
                      </a:lnTo>
                      <a:lnTo>
                        <a:pt x="612" y="1649"/>
                      </a:lnTo>
                      <a:lnTo>
                        <a:pt x="495" y="1387"/>
                      </a:lnTo>
                      <a:lnTo>
                        <a:pt x="372" y="1103"/>
                      </a:lnTo>
                      <a:lnTo>
                        <a:pt x="292" y="817"/>
                      </a:lnTo>
                      <a:lnTo>
                        <a:pt x="284" y="620"/>
                      </a:lnTo>
                      <a:lnTo>
                        <a:pt x="466" y="526"/>
                      </a:lnTo>
                      <a:lnTo>
                        <a:pt x="809" y="402"/>
                      </a:lnTo>
                      <a:lnTo>
                        <a:pt x="1166" y="277"/>
                      </a:lnTo>
                      <a:lnTo>
                        <a:pt x="1457" y="154"/>
                      </a:lnTo>
                      <a:lnTo>
                        <a:pt x="1588" y="0"/>
                      </a:lnTo>
                      <a:close/>
                    </a:path>
                  </a:pathLst>
                </a:custGeom>
                <a:solidFill>
                  <a:srgbClr val="FFE5E5"/>
                </a:solidFill>
                <a:ln w="9525">
                  <a:noFill/>
                  <a:round/>
                  <a:headEnd/>
                  <a:tailEnd/>
                </a:ln>
              </p:spPr>
              <p:txBody>
                <a:bodyPr/>
                <a:lstStyle/>
                <a:p>
                  <a:endParaRPr lang="en-US"/>
                </a:p>
              </p:txBody>
            </p:sp>
            <p:sp>
              <p:nvSpPr>
                <p:cNvPr id="17471" name="Freeform 10"/>
                <p:cNvSpPr>
                  <a:spLocks/>
                </p:cNvSpPr>
                <p:nvPr/>
              </p:nvSpPr>
              <p:spPr bwMode="auto">
                <a:xfrm>
                  <a:off x="631" y="3072"/>
                  <a:ext cx="343" cy="160"/>
                </a:xfrm>
                <a:custGeom>
                  <a:avLst/>
                  <a:gdLst>
                    <a:gd name="T0" fmla="*/ 4 w 1028"/>
                    <a:gd name="T1" fmla="*/ 0 h 490"/>
                    <a:gd name="T2" fmla="*/ 4 w 1028"/>
                    <a:gd name="T3" fmla="*/ 0 h 490"/>
                    <a:gd name="T4" fmla="*/ 4 w 1028"/>
                    <a:gd name="T5" fmla="*/ 0 h 490"/>
                    <a:gd name="T6" fmla="*/ 3 w 1028"/>
                    <a:gd name="T7" fmla="*/ 0 h 490"/>
                    <a:gd name="T8" fmla="*/ 3 w 1028"/>
                    <a:gd name="T9" fmla="*/ 1 h 490"/>
                    <a:gd name="T10" fmla="*/ 2 w 1028"/>
                    <a:gd name="T11" fmla="*/ 1 h 490"/>
                    <a:gd name="T12" fmla="*/ 1 w 1028"/>
                    <a:gd name="T13" fmla="*/ 1 h 490"/>
                    <a:gd name="T14" fmla="*/ 0 w 1028"/>
                    <a:gd name="T15" fmla="*/ 2 h 490"/>
                    <a:gd name="T16" fmla="*/ 0 w 1028"/>
                    <a:gd name="T17" fmla="*/ 2 h 490"/>
                    <a:gd name="T18" fmla="*/ 0 w 1028"/>
                    <a:gd name="T19" fmla="*/ 2 h 490"/>
                    <a:gd name="T20" fmla="*/ 1 w 1028"/>
                    <a:gd name="T21" fmla="*/ 2 h 490"/>
                    <a:gd name="T22" fmla="*/ 2 w 1028"/>
                    <a:gd name="T23" fmla="*/ 1 h 490"/>
                    <a:gd name="T24" fmla="*/ 2 w 1028"/>
                    <a:gd name="T25" fmla="*/ 1 h 490"/>
                    <a:gd name="T26" fmla="*/ 3 w 1028"/>
                    <a:gd name="T27" fmla="*/ 1 h 490"/>
                    <a:gd name="T28" fmla="*/ 4 w 1028"/>
                    <a:gd name="T29" fmla="*/ 0 h 490"/>
                    <a:gd name="T30" fmla="*/ 4 w 1028"/>
                    <a:gd name="T31" fmla="*/ 0 h 490"/>
                    <a:gd name="T32" fmla="*/ 4 w 1028"/>
                    <a:gd name="T33" fmla="*/ 0 h 490"/>
                    <a:gd name="T34" fmla="*/ 4 w 1028"/>
                    <a:gd name="T35" fmla="*/ 0 h 490"/>
                    <a:gd name="T36" fmla="*/ 4 w 1028"/>
                    <a:gd name="T37" fmla="*/ 0 h 4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8"/>
                    <a:gd name="T58" fmla="*/ 0 h 490"/>
                    <a:gd name="T59" fmla="*/ 1028 w 1028"/>
                    <a:gd name="T60" fmla="*/ 490 h 4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8" h="490">
                      <a:moveTo>
                        <a:pt x="1028" y="17"/>
                      </a:moveTo>
                      <a:lnTo>
                        <a:pt x="980" y="0"/>
                      </a:lnTo>
                      <a:lnTo>
                        <a:pt x="877" y="29"/>
                      </a:lnTo>
                      <a:lnTo>
                        <a:pt x="731" y="96"/>
                      </a:lnTo>
                      <a:lnTo>
                        <a:pt x="632" y="154"/>
                      </a:lnTo>
                      <a:lnTo>
                        <a:pt x="488" y="236"/>
                      </a:lnTo>
                      <a:lnTo>
                        <a:pt x="265" y="351"/>
                      </a:lnTo>
                      <a:lnTo>
                        <a:pt x="113" y="437"/>
                      </a:lnTo>
                      <a:lnTo>
                        <a:pt x="0" y="485"/>
                      </a:lnTo>
                      <a:lnTo>
                        <a:pt x="46" y="490"/>
                      </a:lnTo>
                      <a:lnTo>
                        <a:pt x="186" y="430"/>
                      </a:lnTo>
                      <a:lnTo>
                        <a:pt x="368" y="339"/>
                      </a:lnTo>
                      <a:lnTo>
                        <a:pt x="550" y="242"/>
                      </a:lnTo>
                      <a:lnTo>
                        <a:pt x="744" y="139"/>
                      </a:lnTo>
                      <a:lnTo>
                        <a:pt x="874" y="80"/>
                      </a:lnTo>
                      <a:lnTo>
                        <a:pt x="973" y="41"/>
                      </a:lnTo>
                      <a:lnTo>
                        <a:pt x="1028" y="53"/>
                      </a:lnTo>
                      <a:lnTo>
                        <a:pt x="1028" y="17"/>
                      </a:lnTo>
                      <a:close/>
                    </a:path>
                  </a:pathLst>
                </a:custGeom>
                <a:solidFill>
                  <a:srgbClr val="000000"/>
                </a:solidFill>
                <a:ln w="9525">
                  <a:noFill/>
                  <a:round/>
                  <a:headEnd/>
                  <a:tailEnd/>
                </a:ln>
              </p:spPr>
              <p:txBody>
                <a:bodyPr/>
                <a:lstStyle/>
                <a:p>
                  <a:endParaRPr lang="en-US"/>
                </a:p>
              </p:txBody>
            </p:sp>
            <p:sp>
              <p:nvSpPr>
                <p:cNvPr id="17472" name="Freeform 11"/>
                <p:cNvSpPr>
                  <a:spLocks/>
                </p:cNvSpPr>
                <p:nvPr/>
              </p:nvSpPr>
              <p:spPr bwMode="auto">
                <a:xfrm>
                  <a:off x="384" y="3324"/>
                  <a:ext cx="242" cy="395"/>
                </a:xfrm>
                <a:custGeom>
                  <a:avLst/>
                  <a:gdLst>
                    <a:gd name="T0" fmla="*/ 0 w 727"/>
                    <a:gd name="T1" fmla="*/ 0 h 1208"/>
                    <a:gd name="T2" fmla="*/ 0 w 727"/>
                    <a:gd name="T3" fmla="*/ 0 h 1208"/>
                    <a:gd name="T4" fmla="*/ 0 w 727"/>
                    <a:gd name="T5" fmla="*/ 1 h 1208"/>
                    <a:gd name="T6" fmla="*/ 1 w 727"/>
                    <a:gd name="T7" fmla="*/ 2 h 1208"/>
                    <a:gd name="T8" fmla="*/ 1 w 727"/>
                    <a:gd name="T9" fmla="*/ 3 h 1208"/>
                    <a:gd name="T10" fmla="*/ 2 w 727"/>
                    <a:gd name="T11" fmla="*/ 3 h 1208"/>
                    <a:gd name="T12" fmla="*/ 3 w 727"/>
                    <a:gd name="T13" fmla="*/ 5 h 1208"/>
                    <a:gd name="T14" fmla="*/ 3 w 727"/>
                    <a:gd name="T15" fmla="*/ 4 h 1208"/>
                    <a:gd name="T16" fmla="*/ 2 w 727"/>
                    <a:gd name="T17" fmla="*/ 3 h 1208"/>
                    <a:gd name="T18" fmla="*/ 2 w 727"/>
                    <a:gd name="T19" fmla="*/ 3 h 1208"/>
                    <a:gd name="T20" fmla="*/ 1 w 727"/>
                    <a:gd name="T21" fmla="*/ 2 h 1208"/>
                    <a:gd name="T22" fmla="*/ 1 w 727"/>
                    <a:gd name="T23" fmla="*/ 1 h 1208"/>
                    <a:gd name="T24" fmla="*/ 0 w 727"/>
                    <a:gd name="T25" fmla="*/ 0 h 1208"/>
                    <a:gd name="T26" fmla="*/ 0 w 727"/>
                    <a:gd name="T27" fmla="*/ 0 h 1208"/>
                    <a:gd name="T28" fmla="*/ 0 w 727"/>
                    <a:gd name="T29" fmla="*/ 0 h 1208"/>
                    <a:gd name="T30" fmla="*/ 0 w 727"/>
                    <a:gd name="T31" fmla="*/ 0 h 1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27"/>
                    <a:gd name="T49" fmla="*/ 0 h 1208"/>
                    <a:gd name="T50" fmla="*/ 727 w 727"/>
                    <a:gd name="T51" fmla="*/ 1208 h 1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27" h="1208">
                      <a:moveTo>
                        <a:pt x="91" y="0"/>
                      </a:moveTo>
                      <a:lnTo>
                        <a:pt x="0" y="36"/>
                      </a:lnTo>
                      <a:lnTo>
                        <a:pt x="85" y="200"/>
                      </a:lnTo>
                      <a:lnTo>
                        <a:pt x="218" y="437"/>
                      </a:lnTo>
                      <a:lnTo>
                        <a:pt x="364" y="656"/>
                      </a:lnTo>
                      <a:lnTo>
                        <a:pt x="485" y="850"/>
                      </a:lnTo>
                      <a:lnTo>
                        <a:pt x="727" y="1208"/>
                      </a:lnTo>
                      <a:lnTo>
                        <a:pt x="667" y="1056"/>
                      </a:lnTo>
                      <a:lnTo>
                        <a:pt x="557" y="898"/>
                      </a:lnTo>
                      <a:lnTo>
                        <a:pt x="449" y="728"/>
                      </a:lnTo>
                      <a:lnTo>
                        <a:pt x="297" y="497"/>
                      </a:lnTo>
                      <a:lnTo>
                        <a:pt x="158" y="255"/>
                      </a:lnTo>
                      <a:lnTo>
                        <a:pt x="48" y="66"/>
                      </a:lnTo>
                      <a:lnTo>
                        <a:pt x="110" y="30"/>
                      </a:lnTo>
                      <a:lnTo>
                        <a:pt x="91" y="0"/>
                      </a:lnTo>
                      <a:close/>
                    </a:path>
                  </a:pathLst>
                </a:custGeom>
                <a:solidFill>
                  <a:srgbClr val="000000"/>
                </a:solidFill>
                <a:ln w="9525">
                  <a:noFill/>
                  <a:round/>
                  <a:headEnd/>
                  <a:tailEnd/>
                </a:ln>
              </p:spPr>
              <p:txBody>
                <a:bodyPr/>
                <a:lstStyle/>
                <a:p>
                  <a:endParaRPr lang="en-US"/>
                </a:p>
              </p:txBody>
            </p:sp>
          </p:grpSp>
          <p:grpSp>
            <p:nvGrpSpPr>
              <p:cNvPr id="17417" name="Group 12"/>
              <p:cNvGrpSpPr>
                <a:grpSpLocks/>
              </p:cNvGrpSpPr>
              <p:nvPr/>
            </p:nvGrpSpPr>
            <p:grpSpPr bwMode="auto">
              <a:xfrm>
                <a:off x="96" y="2160"/>
                <a:ext cx="5466" cy="2062"/>
                <a:chOff x="96" y="2160"/>
                <a:chExt cx="5466" cy="2062"/>
              </a:xfrm>
            </p:grpSpPr>
            <p:sp>
              <p:nvSpPr>
                <p:cNvPr id="17418" name="Freeform 13"/>
                <p:cNvSpPr>
                  <a:spLocks/>
                </p:cNvSpPr>
                <p:nvPr/>
              </p:nvSpPr>
              <p:spPr bwMode="auto">
                <a:xfrm>
                  <a:off x="1299" y="3612"/>
                  <a:ext cx="60" cy="75"/>
                </a:xfrm>
                <a:custGeom>
                  <a:avLst/>
                  <a:gdLst>
                    <a:gd name="T0" fmla="*/ 0 w 181"/>
                    <a:gd name="T1" fmla="*/ 1 h 230"/>
                    <a:gd name="T2" fmla="*/ 0 w 181"/>
                    <a:gd name="T3" fmla="*/ 1 h 230"/>
                    <a:gd name="T4" fmla="*/ 0 w 181"/>
                    <a:gd name="T5" fmla="*/ 1 h 230"/>
                    <a:gd name="T6" fmla="*/ 1 w 181"/>
                    <a:gd name="T7" fmla="*/ 0 h 230"/>
                    <a:gd name="T8" fmla="*/ 1 w 181"/>
                    <a:gd name="T9" fmla="*/ 0 h 230"/>
                    <a:gd name="T10" fmla="*/ 1 w 181"/>
                    <a:gd name="T11" fmla="*/ 0 h 230"/>
                    <a:gd name="T12" fmla="*/ 1 w 181"/>
                    <a:gd name="T13" fmla="*/ 0 h 230"/>
                    <a:gd name="T14" fmla="*/ 1 w 181"/>
                    <a:gd name="T15" fmla="*/ 0 h 230"/>
                    <a:gd name="T16" fmla="*/ 1 w 181"/>
                    <a:gd name="T17" fmla="*/ 1 h 230"/>
                    <a:gd name="T18" fmla="*/ 1 w 181"/>
                    <a:gd name="T19" fmla="*/ 1 h 230"/>
                    <a:gd name="T20" fmla="*/ 0 w 181"/>
                    <a:gd name="T21" fmla="*/ 1 h 230"/>
                    <a:gd name="T22" fmla="*/ 0 w 181"/>
                    <a:gd name="T23" fmla="*/ 1 h 230"/>
                    <a:gd name="T24" fmla="*/ 0 w 181"/>
                    <a:gd name="T25" fmla="*/ 1 h 230"/>
                    <a:gd name="T26" fmla="*/ 0 w 181"/>
                    <a:gd name="T27" fmla="*/ 1 h 230"/>
                    <a:gd name="T28" fmla="*/ 0 w 181"/>
                    <a:gd name="T29" fmla="*/ 1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230"/>
                    <a:gd name="T47" fmla="*/ 181 w 18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230">
                      <a:moveTo>
                        <a:pt x="0" y="220"/>
                      </a:moveTo>
                      <a:lnTo>
                        <a:pt x="71" y="192"/>
                      </a:lnTo>
                      <a:lnTo>
                        <a:pt x="117" y="165"/>
                      </a:lnTo>
                      <a:lnTo>
                        <a:pt x="139" y="121"/>
                      </a:lnTo>
                      <a:lnTo>
                        <a:pt x="143" y="45"/>
                      </a:lnTo>
                      <a:lnTo>
                        <a:pt x="154" y="0"/>
                      </a:lnTo>
                      <a:lnTo>
                        <a:pt x="181" y="0"/>
                      </a:lnTo>
                      <a:lnTo>
                        <a:pt x="170" y="82"/>
                      </a:lnTo>
                      <a:lnTo>
                        <a:pt x="170" y="133"/>
                      </a:lnTo>
                      <a:lnTo>
                        <a:pt x="143" y="176"/>
                      </a:lnTo>
                      <a:lnTo>
                        <a:pt x="113" y="196"/>
                      </a:lnTo>
                      <a:lnTo>
                        <a:pt x="64" y="220"/>
                      </a:lnTo>
                      <a:lnTo>
                        <a:pt x="20" y="230"/>
                      </a:lnTo>
                      <a:lnTo>
                        <a:pt x="0" y="220"/>
                      </a:lnTo>
                      <a:close/>
                    </a:path>
                  </a:pathLst>
                </a:custGeom>
                <a:solidFill>
                  <a:srgbClr val="000000"/>
                </a:solidFill>
                <a:ln w="9525">
                  <a:noFill/>
                  <a:round/>
                  <a:headEnd/>
                  <a:tailEnd/>
                </a:ln>
              </p:spPr>
              <p:txBody>
                <a:bodyPr/>
                <a:lstStyle/>
                <a:p>
                  <a:endParaRPr lang="en-US"/>
                </a:p>
              </p:txBody>
            </p:sp>
            <p:grpSp>
              <p:nvGrpSpPr>
                <p:cNvPr id="17419" name="Group 14"/>
                <p:cNvGrpSpPr>
                  <a:grpSpLocks/>
                </p:cNvGrpSpPr>
                <p:nvPr/>
              </p:nvGrpSpPr>
              <p:grpSpPr bwMode="auto">
                <a:xfrm>
                  <a:off x="96" y="2160"/>
                  <a:ext cx="5466" cy="2062"/>
                  <a:chOff x="96" y="2160"/>
                  <a:chExt cx="5466" cy="2062"/>
                </a:xfrm>
              </p:grpSpPr>
              <p:sp>
                <p:nvSpPr>
                  <p:cNvPr id="17420" name="Oval 15"/>
                  <p:cNvSpPr>
                    <a:spLocks noChangeArrowheads="1"/>
                  </p:cNvSpPr>
                  <p:nvPr/>
                </p:nvSpPr>
                <p:spPr bwMode="auto">
                  <a:xfrm>
                    <a:off x="1200" y="2304"/>
                    <a:ext cx="3688" cy="191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7421" name="Rectangle 16"/>
                  <p:cNvSpPr>
                    <a:spLocks noChangeArrowheads="1"/>
                  </p:cNvSpPr>
                  <p:nvPr/>
                </p:nvSpPr>
                <p:spPr bwMode="auto">
                  <a:xfrm>
                    <a:off x="1909" y="2592"/>
                    <a:ext cx="1492" cy="248"/>
                  </a:xfrm>
                  <a:prstGeom prst="rect">
                    <a:avLst/>
                  </a:prstGeom>
                  <a:noFill/>
                  <a:ln w="12700">
                    <a:noFill/>
                    <a:miter lim="800000"/>
                    <a:headEnd/>
                    <a:tailEnd/>
                  </a:ln>
                </p:spPr>
                <p:txBody>
                  <a:bodyPr wrap="none" lIns="90488" tIns="44450" rIns="90488" bIns="44450">
                    <a:spAutoFit/>
                  </a:bodyPr>
                  <a:lstStyle/>
                  <a:p>
                    <a:r>
                      <a:rPr lang="en-US" sz="2000" i="1">
                        <a:latin typeface="Arial" charset="0"/>
                      </a:rPr>
                      <a:t>Question (Chinese)</a:t>
                    </a:r>
                  </a:p>
                </p:txBody>
              </p:sp>
              <p:sp>
                <p:nvSpPr>
                  <p:cNvPr id="17422" name="Rectangle 17"/>
                  <p:cNvSpPr>
                    <a:spLocks noChangeArrowheads="1"/>
                  </p:cNvSpPr>
                  <p:nvPr/>
                </p:nvSpPr>
                <p:spPr bwMode="auto">
                  <a:xfrm>
                    <a:off x="3159" y="3851"/>
                    <a:ext cx="2314" cy="286"/>
                  </a:xfrm>
                  <a:prstGeom prst="rect">
                    <a:avLst/>
                  </a:prstGeom>
                  <a:noFill/>
                  <a:ln w="12700">
                    <a:noFill/>
                    <a:miter lim="800000"/>
                    <a:headEnd/>
                    <a:tailEnd/>
                  </a:ln>
                </p:spPr>
                <p:txBody>
                  <a:bodyPr wrap="none" lIns="90488" tIns="44450" rIns="90488" bIns="44450">
                    <a:spAutoFit/>
                  </a:bodyPr>
                  <a:lstStyle/>
                  <a:p>
                    <a:r>
                      <a:rPr lang="en-US" i="1">
                        <a:latin typeface="Arial" charset="0"/>
                      </a:rPr>
                      <a:t>Book of Chinese Symbols</a:t>
                    </a:r>
                  </a:p>
                </p:txBody>
              </p:sp>
              <p:sp>
                <p:nvSpPr>
                  <p:cNvPr id="17423" name="Text Box 18"/>
                  <p:cNvSpPr txBox="1">
                    <a:spLocks noChangeArrowheads="1"/>
                  </p:cNvSpPr>
                  <p:nvPr/>
                </p:nvSpPr>
                <p:spPr bwMode="auto">
                  <a:xfrm>
                    <a:off x="4752" y="2544"/>
                    <a:ext cx="810" cy="442"/>
                  </a:xfrm>
                  <a:prstGeom prst="rect">
                    <a:avLst/>
                  </a:prstGeom>
                  <a:noFill/>
                  <a:ln w="9525">
                    <a:noFill/>
                    <a:miter lim="800000"/>
                    <a:headEnd/>
                    <a:tailEnd/>
                  </a:ln>
                </p:spPr>
                <p:txBody>
                  <a:bodyPr wrap="none">
                    <a:spAutoFit/>
                  </a:bodyPr>
                  <a:lstStyle/>
                  <a:p>
                    <a:r>
                      <a:rPr lang="en-US" sz="2000" i="1">
                        <a:latin typeface="Arial" charset="0"/>
                      </a:rPr>
                      <a:t>Answer </a:t>
                    </a:r>
                  </a:p>
                  <a:p>
                    <a:r>
                      <a:rPr lang="en-US" sz="2000" i="1">
                        <a:latin typeface="Arial" charset="0"/>
                      </a:rPr>
                      <a:t>(Chinese)</a:t>
                    </a:r>
                    <a:endParaRPr lang="en-US" sz="2000"/>
                  </a:p>
                </p:txBody>
              </p:sp>
              <p:sp>
                <p:nvSpPr>
                  <p:cNvPr id="17424" name="Line 19"/>
                  <p:cNvSpPr>
                    <a:spLocks noChangeShapeType="1"/>
                  </p:cNvSpPr>
                  <p:nvPr/>
                </p:nvSpPr>
                <p:spPr bwMode="auto">
                  <a:xfrm flipV="1">
                    <a:off x="2880" y="2736"/>
                    <a:ext cx="1104" cy="528"/>
                  </a:xfrm>
                  <a:prstGeom prst="line">
                    <a:avLst/>
                  </a:prstGeom>
                  <a:noFill/>
                  <a:ln w="9525">
                    <a:solidFill>
                      <a:schemeClr val="tx1"/>
                    </a:solidFill>
                    <a:round/>
                    <a:headEnd/>
                    <a:tailEnd/>
                  </a:ln>
                </p:spPr>
                <p:txBody>
                  <a:bodyPr/>
                  <a:lstStyle/>
                  <a:p>
                    <a:endParaRPr lang="en-US"/>
                  </a:p>
                </p:txBody>
              </p:sp>
              <p:sp>
                <p:nvSpPr>
                  <p:cNvPr id="17425" name="Rectangle 20"/>
                  <p:cNvSpPr>
                    <a:spLocks noChangeArrowheads="1"/>
                  </p:cNvSpPr>
                  <p:nvPr/>
                </p:nvSpPr>
                <p:spPr bwMode="auto">
                  <a:xfrm>
                    <a:off x="1667" y="3934"/>
                    <a:ext cx="787" cy="286"/>
                  </a:xfrm>
                  <a:prstGeom prst="rect">
                    <a:avLst/>
                  </a:prstGeom>
                  <a:noFill/>
                  <a:ln w="12700">
                    <a:noFill/>
                    <a:miter lim="800000"/>
                    <a:headEnd/>
                    <a:tailEnd/>
                  </a:ln>
                </p:spPr>
                <p:txBody>
                  <a:bodyPr wrap="none" lIns="90488" tIns="44450" rIns="90488" bIns="44450">
                    <a:spAutoFit/>
                  </a:bodyPr>
                  <a:lstStyle/>
                  <a:p>
                    <a:r>
                      <a:rPr lang="en-US" i="1">
                        <a:latin typeface="Arial" charset="0"/>
                      </a:rPr>
                      <a:t>Storage</a:t>
                    </a:r>
                  </a:p>
                </p:txBody>
              </p:sp>
              <p:sp>
                <p:nvSpPr>
                  <p:cNvPr id="17426" name="Rectangle 21"/>
                  <p:cNvSpPr>
                    <a:spLocks noChangeArrowheads="1"/>
                  </p:cNvSpPr>
                  <p:nvPr/>
                </p:nvSpPr>
                <p:spPr bwMode="auto">
                  <a:xfrm>
                    <a:off x="2592" y="3936"/>
                    <a:ext cx="456" cy="286"/>
                  </a:xfrm>
                  <a:prstGeom prst="rect">
                    <a:avLst/>
                  </a:prstGeom>
                  <a:noFill/>
                  <a:ln w="12700">
                    <a:noFill/>
                    <a:miter lim="800000"/>
                    <a:headEnd/>
                    <a:tailEnd/>
                  </a:ln>
                </p:spPr>
                <p:txBody>
                  <a:bodyPr wrap="none" lIns="90488" tIns="44450" rIns="90488" bIns="44450">
                    <a:spAutoFit/>
                  </a:bodyPr>
                  <a:lstStyle/>
                  <a:p>
                    <a:r>
                      <a:rPr lang="en-US" i="1">
                        <a:latin typeface="Arial" charset="0"/>
                      </a:rPr>
                      <a:t>You</a:t>
                    </a:r>
                  </a:p>
                </p:txBody>
              </p:sp>
              <p:grpSp>
                <p:nvGrpSpPr>
                  <p:cNvPr id="17427" name="Group 22"/>
                  <p:cNvGrpSpPr>
                    <a:grpSpLocks/>
                  </p:cNvGrpSpPr>
                  <p:nvPr/>
                </p:nvGrpSpPr>
                <p:grpSpPr bwMode="auto">
                  <a:xfrm>
                    <a:off x="1314" y="3145"/>
                    <a:ext cx="991" cy="859"/>
                    <a:chOff x="336" y="2981"/>
                    <a:chExt cx="991" cy="859"/>
                  </a:xfrm>
                </p:grpSpPr>
                <p:sp>
                  <p:nvSpPr>
                    <p:cNvPr id="17458" name="Freeform 23"/>
                    <p:cNvSpPr>
                      <a:spLocks/>
                    </p:cNvSpPr>
                    <p:nvPr/>
                  </p:nvSpPr>
                  <p:spPr bwMode="auto">
                    <a:xfrm>
                      <a:off x="346" y="3043"/>
                      <a:ext cx="621" cy="737"/>
                    </a:xfrm>
                    <a:custGeom>
                      <a:avLst/>
                      <a:gdLst>
                        <a:gd name="T0" fmla="*/ 4 w 1863"/>
                        <a:gd name="T1" fmla="*/ 2 h 2254"/>
                        <a:gd name="T2" fmla="*/ 0 w 1863"/>
                        <a:gd name="T3" fmla="*/ 4 h 2254"/>
                        <a:gd name="T4" fmla="*/ 1 w 1863"/>
                        <a:gd name="T5" fmla="*/ 5 h 2254"/>
                        <a:gd name="T6" fmla="*/ 3 w 1863"/>
                        <a:gd name="T7" fmla="*/ 7 h 2254"/>
                        <a:gd name="T8" fmla="*/ 4 w 1863"/>
                        <a:gd name="T9" fmla="*/ 9 h 2254"/>
                        <a:gd name="T10" fmla="*/ 3 w 1863"/>
                        <a:gd name="T11" fmla="*/ 8 h 2254"/>
                        <a:gd name="T12" fmla="*/ 3 w 1863"/>
                        <a:gd name="T13" fmla="*/ 6 h 2254"/>
                        <a:gd name="T14" fmla="*/ 2 w 1863"/>
                        <a:gd name="T15" fmla="*/ 5 h 2254"/>
                        <a:gd name="T16" fmla="*/ 1 w 1863"/>
                        <a:gd name="T17" fmla="*/ 4 h 2254"/>
                        <a:gd name="T18" fmla="*/ 2 w 1863"/>
                        <a:gd name="T19" fmla="*/ 3 h 2254"/>
                        <a:gd name="T20" fmla="*/ 4 w 1863"/>
                        <a:gd name="T21" fmla="*/ 3 h 2254"/>
                        <a:gd name="T22" fmla="*/ 6 w 1863"/>
                        <a:gd name="T23" fmla="*/ 1 h 2254"/>
                        <a:gd name="T24" fmla="*/ 7 w 1863"/>
                        <a:gd name="T25" fmla="*/ 1 h 2254"/>
                        <a:gd name="T26" fmla="*/ 8 w 1863"/>
                        <a:gd name="T27" fmla="*/ 0 h 2254"/>
                        <a:gd name="T28" fmla="*/ 6 w 1863"/>
                        <a:gd name="T29" fmla="*/ 1 h 2254"/>
                        <a:gd name="T30" fmla="*/ 4 w 1863"/>
                        <a:gd name="T31" fmla="*/ 2 h 2254"/>
                        <a:gd name="T32" fmla="*/ 4 w 1863"/>
                        <a:gd name="T33" fmla="*/ 2 h 22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3"/>
                        <a:gd name="T52" fmla="*/ 0 h 2254"/>
                        <a:gd name="T53" fmla="*/ 1863 w 1863"/>
                        <a:gd name="T54" fmla="*/ 2254 h 22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3" h="2254">
                          <a:moveTo>
                            <a:pt x="974" y="427"/>
                          </a:moveTo>
                          <a:lnTo>
                            <a:pt x="0" y="945"/>
                          </a:lnTo>
                          <a:lnTo>
                            <a:pt x="263" y="1304"/>
                          </a:lnTo>
                          <a:lnTo>
                            <a:pt x="656" y="1831"/>
                          </a:lnTo>
                          <a:lnTo>
                            <a:pt x="933" y="2254"/>
                          </a:lnTo>
                          <a:lnTo>
                            <a:pt x="831" y="1962"/>
                          </a:lnTo>
                          <a:lnTo>
                            <a:pt x="613" y="1692"/>
                          </a:lnTo>
                          <a:lnTo>
                            <a:pt x="380" y="1334"/>
                          </a:lnTo>
                          <a:lnTo>
                            <a:pt x="179" y="992"/>
                          </a:lnTo>
                          <a:lnTo>
                            <a:pt x="587" y="751"/>
                          </a:lnTo>
                          <a:lnTo>
                            <a:pt x="882" y="644"/>
                          </a:lnTo>
                          <a:lnTo>
                            <a:pt x="1546" y="380"/>
                          </a:lnTo>
                          <a:lnTo>
                            <a:pt x="1801" y="209"/>
                          </a:lnTo>
                          <a:lnTo>
                            <a:pt x="1863" y="0"/>
                          </a:lnTo>
                          <a:lnTo>
                            <a:pt x="1491" y="156"/>
                          </a:lnTo>
                          <a:lnTo>
                            <a:pt x="974" y="427"/>
                          </a:lnTo>
                          <a:close/>
                        </a:path>
                      </a:pathLst>
                    </a:custGeom>
                    <a:solidFill>
                      <a:srgbClr val="FFBFBF"/>
                    </a:solidFill>
                    <a:ln w="9525">
                      <a:noFill/>
                      <a:round/>
                      <a:headEnd/>
                      <a:tailEnd/>
                    </a:ln>
                  </p:spPr>
                  <p:txBody>
                    <a:bodyPr/>
                    <a:lstStyle/>
                    <a:p>
                      <a:endParaRPr lang="en-US"/>
                    </a:p>
                  </p:txBody>
                </p:sp>
                <p:grpSp>
                  <p:nvGrpSpPr>
                    <p:cNvPr id="17459" name="Group 24"/>
                    <p:cNvGrpSpPr>
                      <a:grpSpLocks/>
                    </p:cNvGrpSpPr>
                    <p:nvPr/>
                  </p:nvGrpSpPr>
                  <p:grpSpPr bwMode="auto">
                    <a:xfrm>
                      <a:off x="336" y="2981"/>
                      <a:ext cx="991" cy="859"/>
                      <a:chOff x="336" y="2981"/>
                      <a:chExt cx="991" cy="859"/>
                    </a:xfrm>
                  </p:grpSpPr>
                  <p:sp>
                    <p:nvSpPr>
                      <p:cNvPr id="17460" name="Freeform 25"/>
                      <p:cNvSpPr>
                        <a:spLocks/>
                      </p:cNvSpPr>
                      <p:nvPr/>
                    </p:nvSpPr>
                    <p:spPr bwMode="auto">
                      <a:xfrm>
                        <a:off x="342" y="3338"/>
                        <a:ext cx="281" cy="390"/>
                      </a:xfrm>
                      <a:custGeom>
                        <a:avLst/>
                        <a:gdLst>
                          <a:gd name="T0" fmla="*/ 0 w 843"/>
                          <a:gd name="T1" fmla="*/ 0 h 1195"/>
                          <a:gd name="T2" fmla="*/ 0 w 843"/>
                          <a:gd name="T3" fmla="*/ 0 h 1195"/>
                          <a:gd name="T4" fmla="*/ 0 w 843"/>
                          <a:gd name="T5" fmla="*/ 1 h 1195"/>
                          <a:gd name="T6" fmla="*/ 1 w 843"/>
                          <a:gd name="T7" fmla="*/ 1 h 1195"/>
                          <a:gd name="T8" fmla="*/ 1 w 843"/>
                          <a:gd name="T9" fmla="*/ 2 h 1195"/>
                          <a:gd name="T10" fmla="*/ 2 w 843"/>
                          <a:gd name="T11" fmla="*/ 3 h 1195"/>
                          <a:gd name="T12" fmla="*/ 2 w 843"/>
                          <a:gd name="T13" fmla="*/ 3 h 1195"/>
                          <a:gd name="T14" fmla="*/ 3 w 843"/>
                          <a:gd name="T15" fmla="*/ 4 h 1195"/>
                          <a:gd name="T16" fmla="*/ 3 w 843"/>
                          <a:gd name="T17" fmla="*/ 4 h 1195"/>
                          <a:gd name="T18" fmla="*/ 3 w 843"/>
                          <a:gd name="T19" fmla="*/ 3 h 1195"/>
                          <a:gd name="T20" fmla="*/ 2 w 843"/>
                          <a:gd name="T21" fmla="*/ 3 h 1195"/>
                          <a:gd name="T22" fmla="*/ 2 w 843"/>
                          <a:gd name="T23" fmla="*/ 2 h 1195"/>
                          <a:gd name="T24" fmla="*/ 1 w 843"/>
                          <a:gd name="T25" fmla="*/ 1 h 1195"/>
                          <a:gd name="T26" fmla="*/ 0 w 843"/>
                          <a:gd name="T27" fmla="*/ 1 h 1195"/>
                          <a:gd name="T28" fmla="*/ 0 w 843"/>
                          <a:gd name="T29" fmla="*/ 0 h 1195"/>
                          <a:gd name="T30" fmla="*/ 0 w 843"/>
                          <a:gd name="T31" fmla="*/ 0 h 1195"/>
                          <a:gd name="T32" fmla="*/ 0 w 843"/>
                          <a:gd name="T33" fmla="*/ 0 h 1195"/>
                          <a:gd name="T34" fmla="*/ 0 w 843"/>
                          <a:gd name="T35" fmla="*/ 0 h 11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3"/>
                          <a:gd name="T55" fmla="*/ 0 h 1195"/>
                          <a:gd name="T56" fmla="*/ 843 w 843"/>
                          <a:gd name="T57" fmla="*/ 1195 h 119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3" h="1195">
                            <a:moveTo>
                              <a:pt x="116" y="0"/>
                            </a:moveTo>
                            <a:lnTo>
                              <a:pt x="0" y="65"/>
                            </a:lnTo>
                            <a:lnTo>
                              <a:pt x="43" y="132"/>
                            </a:lnTo>
                            <a:lnTo>
                              <a:pt x="188" y="327"/>
                            </a:lnTo>
                            <a:lnTo>
                              <a:pt x="315" y="509"/>
                            </a:lnTo>
                            <a:lnTo>
                              <a:pt x="461" y="691"/>
                            </a:lnTo>
                            <a:lnTo>
                              <a:pt x="588" y="849"/>
                            </a:lnTo>
                            <a:lnTo>
                              <a:pt x="704" y="1006"/>
                            </a:lnTo>
                            <a:lnTo>
                              <a:pt x="843" y="1195"/>
                            </a:lnTo>
                            <a:lnTo>
                              <a:pt x="673" y="922"/>
                            </a:lnTo>
                            <a:lnTo>
                              <a:pt x="534" y="739"/>
                            </a:lnTo>
                            <a:lnTo>
                              <a:pt x="388" y="545"/>
                            </a:lnTo>
                            <a:lnTo>
                              <a:pt x="260" y="376"/>
                            </a:lnTo>
                            <a:lnTo>
                              <a:pt x="104" y="144"/>
                            </a:lnTo>
                            <a:lnTo>
                              <a:pt x="67" y="84"/>
                            </a:lnTo>
                            <a:lnTo>
                              <a:pt x="104" y="36"/>
                            </a:lnTo>
                            <a:lnTo>
                              <a:pt x="116" y="0"/>
                            </a:lnTo>
                            <a:close/>
                          </a:path>
                        </a:pathLst>
                      </a:custGeom>
                      <a:solidFill>
                        <a:srgbClr val="000000"/>
                      </a:solidFill>
                      <a:ln w="9525">
                        <a:noFill/>
                        <a:round/>
                        <a:headEnd/>
                        <a:tailEnd/>
                      </a:ln>
                    </p:spPr>
                    <p:txBody>
                      <a:bodyPr/>
                      <a:lstStyle/>
                      <a:p>
                        <a:endParaRPr lang="en-US"/>
                      </a:p>
                    </p:txBody>
                  </p:sp>
                  <p:grpSp>
                    <p:nvGrpSpPr>
                      <p:cNvPr id="17461" name="Group 26"/>
                      <p:cNvGrpSpPr>
                        <a:grpSpLocks/>
                      </p:cNvGrpSpPr>
                      <p:nvPr/>
                    </p:nvGrpSpPr>
                    <p:grpSpPr bwMode="auto">
                      <a:xfrm>
                        <a:off x="336" y="2981"/>
                        <a:ext cx="991" cy="859"/>
                        <a:chOff x="336" y="2981"/>
                        <a:chExt cx="991" cy="859"/>
                      </a:xfrm>
                    </p:grpSpPr>
                    <p:grpSp>
                      <p:nvGrpSpPr>
                        <p:cNvPr id="17462" name="Group 27"/>
                        <p:cNvGrpSpPr>
                          <a:grpSpLocks/>
                        </p:cNvGrpSpPr>
                        <p:nvPr/>
                      </p:nvGrpSpPr>
                      <p:grpSpPr bwMode="auto">
                        <a:xfrm>
                          <a:off x="346" y="3001"/>
                          <a:ext cx="981" cy="835"/>
                          <a:chOff x="346" y="3001"/>
                          <a:chExt cx="981" cy="835"/>
                        </a:xfrm>
                      </p:grpSpPr>
                      <p:sp>
                        <p:nvSpPr>
                          <p:cNvPr id="17464" name="Freeform 28"/>
                          <p:cNvSpPr>
                            <a:spLocks/>
                          </p:cNvSpPr>
                          <p:nvPr/>
                        </p:nvSpPr>
                        <p:spPr bwMode="auto">
                          <a:xfrm>
                            <a:off x="346" y="3001"/>
                            <a:ext cx="981" cy="835"/>
                          </a:xfrm>
                          <a:custGeom>
                            <a:avLst/>
                            <a:gdLst>
                              <a:gd name="T0" fmla="*/ 1 w 2945"/>
                              <a:gd name="T1" fmla="*/ 5 h 2555"/>
                              <a:gd name="T2" fmla="*/ 0 w 2945"/>
                              <a:gd name="T3" fmla="*/ 5 h 2555"/>
                              <a:gd name="T4" fmla="*/ 2 w 2945"/>
                              <a:gd name="T5" fmla="*/ 7 h 2555"/>
                              <a:gd name="T6" fmla="*/ 4 w 2945"/>
                              <a:gd name="T7" fmla="*/ 9 h 2555"/>
                              <a:gd name="T8" fmla="*/ 4 w 2945"/>
                              <a:gd name="T9" fmla="*/ 9 h 2555"/>
                              <a:gd name="T10" fmla="*/ 5 w 2945"/>
                              <a:gd name="T11" fmla="*/ 9 h 2555"/>
                              <a:gd name="T12" fmla="*/ 6 w 2945"/>
                              <a:gd name="T13" fmla="*/ 8 h 2555"/>
                              <a:gd name="T14" fmla="*/ 7 w 2945"/>
                              <a:gd name="T15" fmla="*/ 7 h 2555"/>
                              <a:gd name="T16" fmla="*/ 8 w 2945"/>
                              <a:gd name="T17" fmla="*/ 7 h 2555"/>
                              <a:gd name="T18" fmla="*/ 9 w 2945"/>
                              <a:gd name="T19" fmla="*/ 7 h 2555"/>
                              <a:gd name="T20" fmla="*/ 11 w 2945"/>
                              <a:gd name="T21" fmla="*/ 7 h 2555"/>
                              <a:gd name="T22" fmla="*/ 12 w 2945"/>
                              <a:gd name="T23" fmla="*/ 7 h 2555"/>
                              <a:gd name="T24" fmla="*/ 12 w 2945"/>
                              <a:gd name="T25" fmla="*/ 7 h 2555"/>
                              <a:gd name="T26" fmla="*/ 12 w 2945"/>
                              <a:gd name="T27" fmla="*/ 5 h 2555"/>
                              <a:gd name="T28" fmla="*/ 11 w 2945"/>
                              <a:gd name="T29" fmla="*/ 3 h 2555"/>
                              <a:gd name="T30" fmla="*/ 11 w 2945"/>
                              <a:gd name="T31" fmla="*/ 1 h 2555"/>
                              <a:gd name="T32" fmla="*/ 11 w 2945"/>
                              <a:gd name="T33" fmla="*/ 0 h 2555"/>
                              <a:gd name="T34" fmla="*/ 10 w 2945"/>
                              <a:gd name="T35" fmla="*/ 0 h 2555"/>
                              <a:gd name="T36" fmla="*/ 8 w 2945"/>
                              <a:gd name="T37" fmla="*/ 0 h 2555"/>
                              <a:gd name="T38" fmla="*/ 7 w 2945"/>
                              <a:gd name="T39" fmla="*/ 1 h 2555"/>
                              <a:gd name="T40" fmla="*/ 6 w 2945"/>
                              <a:gd name="T41" fmla="*/ 1 h 2555"/>
                              <a:gd name="T42" fmla="*/ 6 w 2945"/>
                              <a:gd name="T43" fmla="*/ 1 h 2555"/>
                              <a:gd name="T44" fmla="*/ 5 w 2945"/>
                              <a:gd name="T45" fmla="*/ 2 h 2555"/>
                              <a:gd name="T46" fmla="*/ 4 w 2945"/>
                              <a:gd name="T47" fmla="*/ 2 h 2555"/>
                              <a:gd name="T48" fmla="*/ 1 w 2945"/>
                              <a:gd name="T49" fmla="*/ 5 h 2555"/>
                              <a:gd name="T50" fmla="*/ 1 w 2945"/>
                              <a:gd name="T51" fmla="*/ 5 h 25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45"/>
                              <a:gd name="T79" fmla="*/ 0 h 2555"/>
                              <a:gd name="T80" fmla="*/ 2945 w 2945"/>
                              <a:gd name="T81" fmla="*/ 2555 h 25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45" h="2555">
                                <a:moveTo>
                                  <a:pt x="145" y="1284"/>
                                </a:moveTo>
                                <a:lnTo>
                                  <a:pt x="0" y="1445"/>
                                </a:lnTo>
                                <a:lnTo>
                                  <a:pt x="467" y="1898"/>
                                </a:lnTo>
                                <a:lnTo>
                                  <a:pt x="875" y="2372"/>
                                </a:lnTo>
                                <a:lnTo>
                                  <a:pt x="992" y="2555"/>
                                </a:lnTo>
                                <a:lnTo>
                                  <a:pt x="1108" y="2519"/>
                                </a:lnTo>
                                <a:lnTo>
                                  <a:pt x="1502" y="2205"/>
                                </a:lnTo>
                                <a:lnTo>
                                  <a:pt x="1727" y="1942"/>
                                </a:lnTo>
                                <a:lnTo>
                                  <a:pt x="1998" y="1826"/>
                                </a:lnTo>
                                <a:lnTo>
                                  <a:pt x="2238" y="1847"/>
                                </a:lnTo>
                                <a:lnTo>
                                  <a:pt x="2682" y="1942"/>
                                </a:lnTo>
                                <a:lnTo>
                                  <a:pt x="2858" y="1928"/>
                                </a:lnTo>
                                <a:lnTo>
                                  <a:pt x="2945" y="1869"/>
                                </a:lnTo>
                                <a:lnTo>
                                  <a:pt x="2915" y="1430"/>
                                </a:lnTo>
                                <a:lnTo>
                                  <a:pt x="2748" y="774"/>
                                </a:lnTo>
                                <a:lnTo>
                                  <a:pt x="2653" y="212"/>
                                </a:lnTo>
                                <a:lnTo>
                                  <a:pt x="2602" y="22"/>
                                </a:lnTo>
                                <a:lnTo>
                                  <a:pt x="2390" y="0"/>
                                </a:lnTo>
                                <a:lnTo>
                                  <a:pt x="1932" y="102"/>
                                </a:lnTo>
                                <a:lnTo>
                                  <a:pt x="1750" y="161"/>
                                </a:lnTo>
                                <a:lnTo>
                                  <a:pt x="1560" y="248"/>
                                </a:lnTo>
                                <a:lnTo>
                                  <a:pt x="1473" y="161"/>
                                </a:lnTo>
                                <a:lnTo>
                                  <a:pt x="1100" y="467"/>
                                </a:lnTo>
                                <a:lnTo>
                                  <a:pt x="911" y="577"/>
                                </a:lnTo>
                                <a:lnTo>
                                  <a:pt x="145" y="1284"/>
                                </a:lnTo>
                                <a:close/>
                              </a:path>
                            </a:pathLst>
                          </a:custGeom>
                          <a:solidFill>
                            <a:srgbClr val="FFE5D9"/>
                          </a:solidFill>
                          <a:ln w="9525">
                            <a:noFill/>
                            <a:round/>
                            <a:headEnd/>
                            <a:tailEnd/>
                          </a:ln>
                        </p:spPr>
                        <p:txBody>
                          <a:bodyPr/>
                          <a:lstStyle/>
                          <a:p>
                            <a:endParaRPr lang="en-US"/>
                          </a:p>
                        </p:txBody>
                      </p:sp>
                      <p:sp>
                        <p:nvSpPr>
                          <p:cNvPr id="17465" name="Freeform 29"/>
                          <p:cNvSpPr>
                            <a:spLocks/>
                          </p:cNvSpPr>
                          <p:nvPr/>
                        </p:nvSpPr>
                        <p:spPr bwMode="auto">
                          <a:xfrm>
                            <a:off x="370" y="3296"/>
                            <a:ext cx="238" cy="386"/>
                          </a:xfrm>
                          <a:custGeom>
                            <a:avLst/>
                            <a:gdLst>
                              <a:gd name="T0" fmla="*/ 0 w 714"/>
                              <a:gd name="T1" fmla="*/ 0 h 1182"/>
                              <a:gd name="T2" fmla="*/ 0 w 714"/>
                              <a:gd name="T3" fmla="*/ 0 h 1182"/>
                              <a:gd name="T4" fmla="*/ 1 w 714"/>
                              <a:gd name="T5" fmla="*/ 3 h 1182"/>
                              <a:gd name="T6" fmla="*/ 3 w 714"/>
                              <a:gd name="T7" fmla="*/ 4 h 1182"/>
                              <a:gd name="T8" fmla="*/ 3 w 714"/>
                              <a:gd name="T9" fmla="*/ 3 h 1182"/>
                              <a:gd name="T10" fmla="*/ 1 w 714"/>
                              <a:gd name="T11" fmla="*/ 1 h 1182"/>
                              <a:gd name="T12" fmla="*/ 0 w 714"/>
                              <a:gd name="T13" fmla="*/ 0 h 1182"/>
                              <a:gd name="T14" fmla="*/ 0 w 714"/>
                              <a:gd name="T15" fmla="*/ 0 h 1182"/>
                              <a:gd name="T16" fmla="*/ 0 60000 65536"/>
                              <a:gd name="T17" fmla="*/ 0 60000 65536"/>
                              <a:gd name="T18" fmla="*/ 0 60000 65536"/>
                              <a:gd name="T19" fmla="*/ 0 60000 65536"/>
                              <a:gd name="T20" fmla="*/ 0 60000 65536"/>
                              <a:gd name="T21" fmla="*/ 0 60000 65536"/>
                              <a:gd name="T22" fmla="*/ 0 60000 65536"/>
                              <a:gd name="T23" fmla="*/ 0 60000 65536"/>
                              <a:gd name="T24" fmla="*/ 0 w 714"/>
                              <a:gd name="T25" fmla="*/ 0 h 1182"/>
                              <a:gd name="T26" fmla="*/ 714 w 714"/>
                              <a:gd name="T27" fmla="*/ 1182 h 11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4" h="1182">
                                <a:moveTo>
                                  <a:pt x="116" y="0"/>
                                </a:moveTo>
                                <a:lnTo>
                                  <a:pt x="0" y="72"/>
                                </a:lnTo>
                                <a:lnTo>
                                  <a:pt x="364" y="686"/>
                                </a:lnTo>
                                <a:lnTo>
                                  <a:pt x="714" y="1182"/>
                                </a:lnTo>
                                <a:lnTo>
                                  <a:pt x="612" y="927"/>
                                </a:lnTo>
                                <a:lnTo>
                                  <a:pt x="262" y="313"/>
                                </a:lnTo>
                                <a:lnTo>
                                  <a:pt x="116" y="0"/>
                                </a:lnTo>
                                <a:close/>
                              </a:path>
                            </a:pathLst>
                          </a:custGeom>
                          <a:solidFill>
                            <a:srgbClr val="FFF2CC"/>
                          </a:solidFill>
                          <a:ln w="9525">
                            <a:noFill/>
                            <a:round/>
                            <a:headEnd/>
                            <a:tailEnd/>
                          </a:ln>
                        </p:spPr>
                        <p:txBody>
                          <a:bodyPr/>
                          <a:lstStyle/>
                          <a:p>
                            <a:endParaRPr lang="en-US"/>
                          </a:p>
                        </p:txBody>
                      </p:sp>
                      <p:sp>
                        <p:nvSpPr>
                          <p:cNvPr id="17466" name="Freeform 30"/>
                          <p:cNvSpPr>
                            <a:spLocks/>
                          </p:cNvSpPr>
                          <p:nvPr/>
                        </p:nvSpPr>
                        <p:spPr bwMode="auto">
                          <a:xfrm>
                            <a:off x="411" y="3584"/>
                            <a:ext cx="88" cy="94"/>
                          </a:xfrm>
                          <a:custGeom>
                            <a:avLst/>
                            <a:gdLst>
                              <a:gd name="T0" fmla="*/ 0 w 266"/>
                              <a:gd name="T1" fmla="*/ 0 h 286"/>
                              <a:gd name="T2" fmla="*/ 0 w 266"/>
                              <a:gd name="T3" fmla="*/ 0 h 286"/>
                              <a:gd name="T4" fmla="*/ 0 w 266"/>
                              <a:gd name="T5" fmla="*/ 0 h 286"/>
                              <a:gd name="T6" fmla="*/ 1 w 266"/>
                              <a:gd name="T7" fmla="*/ 1 h 286"/>
                              <a:gd name="T8" fmla="*/ 1 w 266"/>
                              <a:gd name="T9" fmla="*/ 1 h 286"/>
                              <a:gd name="T10" fmla="*/ 1 w 266"/>
                              <a:gd name="T11" fmla="*/ 1 h 286"/>
                              <a:gd name="T12" fmla="*/ 1 w 266"/>
                              <a:gd name="T13" fmla="*/ 0 h 286"/>
                              <a:gd name="T14" fmla="*/ 0 w 266"/>
                              <a:gd name="T15" fmla="*/ 0 h 286"/>
                              <a:gd name="T16" fmla="*/ 0 w 26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86"/>
                              <a:gd name="T29" fmla="*/ 266 w 26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86">
                                <a:moveTo>
                                  <a:pt x="12" y="0"/>
                                </a:moveTo>
                                <a:lnTo>
                                  <a:pt x="0" y="43"/>
                                </a:lnTo>
                                <a:lnTo>
                                  <a:pt x="79" y="91"/>
                                </a:lnTo>
                                <a:lnTo>
                                  <a:pt x="169" y="188"/>
                                </a:lnTo>
                                <a:lnTo>
                                  <a:pt x="266" y="286"/>
                                </a:lnTo>
                                <a:lnTo>
                                  <a:pt x="235" y="219"/>
                                </a:lnTo>
                                <a:lnTo>
                                  <a:pt x="144" y="110"/>
                                </a:lnTo>
                                <a:lnTo>
                                  <a:pt x="12" y="0"/>
                                </a:lnTo>
                                <a:close/>
                              </a:path>
                            </a:pathLst>
                          </a:custGeom>
                          <a:solidFill>
                            <a:srgbClr val="000000"/>
                          </a:solidFill>
                          <a:ln w="9525">
                            <a:noFill/>
                            <a:round/>
                            <a:headEnd/>
                            <a:tailEnd/>
                          </a:ln>
                        </p:spPr>
                        <p:txBody>
                          <a:bodyPr/>
                          <a:lstStyle/>
                          <a:p>
                            <a:endParaRPr lang="en-US"/>
                          </a:p>
                        </p:txBody>
                      </p:sp>
                      <p:sp>
                        <p:nvSpPr>
                          <p:cNvPr id="17467" name="Freeform 31"/>
                          <p:cNvSpPr>
                            <a:spLocks/>
                          </p:cNvSpPr>
                          <p:nvPr/>
                        </p:nvSpPr>
                        <p:spPr bwMode="auto">
                          <a:xfrm>
                            <a:off x="1253" y="3067"/>
                            <a:ext cx="40" cy="223"/>
                          </a:xfrm>
                          <a:custGeom>
                            <a:avLst/>
                            <a:gdLst>
                              <a:gd name="T0" fmla="*/ 0 w 121"/>
                              <a:gd name="T1" fmla="*/ 0 h 686"/>
                              <a:gd name="T2" fmla="*/ 0 w 121"/>
                              <a:gd name="T3" fmla="*/ 0 h 686"/>
                              <a:gd name="T4" fmla="*/ 0 w 121"/>
                              <a:gd name="T5" fmla="*/ 1 h 686"/>
                              <a:gd name="T6" fmla="*/ 0 w 121"/>
                              <a:gd name="T7" fmla="*/ 1 h 686"/>
                              <a:gd name="T8" fmla="*/ 0 w 121"/>
                              <a:gd name="T9" fmla="*/ 1 h 686"/>
                              <a:gd name="T10" fmla="*/ 0 w 121"/>
                              <a:gd name="T11" fmla="*/ 2 h 686"/>
                              <a:gd name="T12" fmla="*/ 0 w 121"/>
                              <a:gd name="T13" fmla="*/ 2 h 686"/>
                              <a:gd name="T14" fmla="*/ 0 w 121"/>
                              <a:gd name="T15" fmla="*/ 2 h 686"/>
                              <a:gd name="T16" fmla="*/ 0 w 121"/>
                              <a:gd name="T17" fmla="*/ 2 h 686"/>
                              <a:gd name="T18" fmla="*/ 0 w 121"/>
                              <a:gd name="T19" fmla="*/ 1 h 686"/>
                              <a:gd name="T20" fmla="*/ 0 w 121"/>
                              <a:gd name="T21" fmla="*/ 1 h 686"/>
                              <a:gd name="T22" fmla="*/ 0 w 121"/>
                              <a:gd name="T23" fmla="*/ 1 h 686"/>
                              <a:gd name="T24" fmla="*/ 0 w 121"/>
                              <a:gd name="T25" fmla="*/ 0 h 686"/>
                              <a:gd name="T26" fmla="*/ 0 w 121"/>
                              <a:gd name="T27" fmla="*/ 0 h 686"/>
                              <a:gd name="T28" fmla="*/ 0 w 121"/>
                              <a:gd name="T29" fmla="*/ 0 h 6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686"/>
                              <a:gd name="T47" fmla="*/ 121 w 121"/>
                              <a:gd name="T48" fmla="*/ 686 h 6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686">
                                <a:moveTo>
                                  <a:pt x="0" y="0"/>
                                </a:moveTo>
                                <a:lnTo>
                                  <a:pt x="20" y="109"/>
                                </a:lnTo>
                                <a:lnTo>
                                  <a:pt x="23" y="165"/>
                                </a:lnTo>
                                <a:lnTo>
                                  <a:pt x="23" y="249"/>
                                </a:lnTo>
                                <a:lnTo>
                                  <a:pt x="34" y="343"/>
                                </a:lnTo>
                                <a:lnTo>
                                  <a:pt x="48" y="454"/>
                                </a:lnTo>
                                <a:lnTo>
                                  <a:pt x="73" y="558"/>
                                </a:lnTo>
                                <a:lnTo>
                                  <a:pt x="121" y="686"/>
                                </a:lnTo>
                                <a:lnTo>
                                  <a:pt x="91" y="504"/>
                                </a:lnTo>
                                <a:lnTo>
                                  <a:pt x="73" y="343"/>
                                </a:lnTo>
                                <a:lnTo>
                                  <a:pt x="67" y="256"/>
                                </a:lnTo>
                                <a:lnTo>
                                  <a:pt x="67" y="164"/>
                                </a:lnTo>
                                <a:lnTo>
                                  <a:pt x="48" y="30"/>
                                </a:lnTo>
                                <a:lnTo>
                                  <a:pt x="0" y="0"/>
                                </a:lnTo>
                                <a:close/>
                              </a:path>
                            </a:pathLst>
                          </a:custGeom>
                          <a:solidFill>
                            <a:srgbClr val="000000"/>
                          </a:solidFill>
                          <a:ln w="9525">
                            <a:noFill/>
                            <a:round/>
                            <a:headEnd/>
                            <a:tailEnd/>
                          </a:ln>
                        </p:spPr>
                        <p:txBody>
                          <a:bodyPr/>
                          <a:lstStyle/>
                          <a:p>
                            <a:endParaRPr lang="en-US"/>
                          </a:p>
                        </p:txBody>
                      </p:sp>
                      <p:sp>
                        <p:nvSpPr>
                          <p:cNvPr id="17468" name="Freeform 32"/>
                          <p:cNvSpPr>
                            <a:spLocks/>
                          </p:cNvSpPr>
                          <p:nvPr/>
                        </p:nvSpPr>
                        <p:spPr bwMode="auto">
                          <a:xfrm>
                            <a:off x="403" y="3111"/>
                            <a:ext cx="517" cy="593"/>
                          </a:xfrm>
                          <a:custGeom>
                            <a:avLst/>
                            <a:gdLst>
                              <a:gd name="T0" fmla="*/ 6 w 1551"/>
                              <a:gd name="T1" fmla="*/ 0 h 1816"/>
                              <a:gd name="T2" fmla="*/ 6 w 1551"/>
                              <a:gd name="T3" fmla="*/ 0 h 1816"/>
                              <a:gd name="T4" fmla="*/ 5 w 1551"/>
                              <a:gd name="T5" fmla="*/ 0 h 1816"/>
                              <a:gd name="T6" fmla="*/ 4 w 1551"/>
                              <a:gd name="T7" fmla="*/ 1 h 1816"/>
                              <a:gd name="T8" fmla="*/ 3 w 1551"/>
                              <a:gd name="T9" fmla="*/ 1 h 1816"/>
                              <a:gd name="T10" fmla="*/ 2 w 1551"/>
                              <a:gd name="T11" fmla="*/ 1 h 1816"/>
                              <a:gd name="T12" fmla="*/ 1 w 1551"/>
                              <a:gd name="T13" fmla="*/ 2 h 1816"/>
                              <a:gd name="T14" fmla="*/ 1 w 1551"/>
                              <a:gd name="T15" fmla="*/ 2 h 1816"/>
                              <a:gd name="T16" fmla="*/ 0 w 1551"/>
                              <a:gd name="T17" fmla="*/ 2 h 1816"/>
                              <a:gd name="T18" fmla="*/ 0 w 1551"/>
                              <a:gd name="T19" fmla="*/ 2 h 1816"/>
                              <a:gd name="T20" fmla="*/ 0 w 1551"/>
                              <a:gd name="T21" fmla="*/ 3 h 1816"/>
                              <a:gd name="T22" fmla="*/ 1 w 1551"/>
                              <a:gd name="T23" fmla="*/ 4 h 1816"/>
                              <a:gd name="T24" fmla="*/ 1 w 1551"/>
                              <a:gd name="T25" fmla="*/ 4 h 1816"/>
                              <a:gd name="T26" fmla="*/ 2 w 1551"/>
                              <a:gd name="T27" fmla="*/ 5 h 1816"/>
                              <a:gd name="T28" fmla="*/ 3 w 1551"/>
                              <a:gd name="T29" fmla="*/ 7 h 1816"/>
                              <a:gd name="T30" fmla="*/ 2 w 1551"/>
                              <a:gd name="T31" fmla="*/ 6 h 1816"/>
                              <a:gd name="T32" fmla="*/ 2 w 1551"/>
                              <a:gd name="T33" fmla="*/ 5 h 1816"/>
                              <a:gd name="T34" fmla="*/ 1 w 1551"/>
                              <a:gd name="T35" fmla="*/ 4 h 1816"/>
                              <a:gd name="T36" fmla="*/ 1 w 1551"/>
                              <a:gd name="T37" fmla="*/ 3 h 1816"/>
                              <a:gd name="T38" fmla="*/ 0 w 1551"/>
                              <a:gd name="T39" fmla="*/ 2 h 1816"/>
                              <a:gd name="T40" fmla="*/ 0 w 1551"/>
                              <a:gd name="T41" fmla="*/ 2 h 1816"/>
                              <a:gd name="T42" fmla="*/ 1 w 1551"/>
                              <a:gd name="T43" fmla="*/ 2 h 1816"/>
                              <a:gd name="T44" fmla="*/ 2 w 1551"/>
                              <a:gd name="T45" fmla="*/ 2 h 1816"/>
                              <a:gd name="T46" fmla="*/ 3 w 1551"/>
                              <a:gd name="T47" fmla="*/ 1 h 1816"/>
                              <a:gd name="T48" fmla="*/ 4 w 1551"/>
                              <a:gd name="T49" fmla="*/ 1 h 1816"/>
                              <a:gd name="T50" fmla="*/ 5 w 1551"/>
                              <a:gd name="T51" fmla="*/ 1 h 1816"/>
                              <a:gd name="T52" fmla="*/ 6 w 1551"/>
                              <a:gd name="T53" fmla="*/ 0 h 1816"/>
                              <a:gd name="T54" fmla="*/ 6 w 1551"/>
                              <a:gd name="T55" fmla="*/ 0 h 1816"/>
                              <a:gd name="T56" fmla="*/ 6 w 1551"/>
                              <a:gd name="T57" fmla="*/ 0 h 1816"/>
                              <a:gd name="T58" fmla="*/ 6 w 1551"/>
                              <a:gd name="T59" fmla="*/ 0 h 18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1"/>
                              <a:gd name="T91" fmla="*/ 0 h 1816"/>
                              <a:gd name="T92" fmla="*/ 1551 w 1551"/>
                              <a:gd name="T93" fmla="*/ 1816 h 18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1" h="1816">
                                <a:moveTo>
                                  <a:pt x="1551" y="0"/>
                                </a:moveTo>
                                <a:lnTo>
                                  <a:pt x="1405" y="43"/>
                                </a:lnTo>
                                <a:lnTo>
                                  <a:pt x="1199" y="122"/>
                                </a:lnTo>
                                <a:lnTo>
                                  <a:pt x="994" y="201"/>
                                </a:lnTo>
                                <a:lnTo>
                                  <a:pt x="787" y="273"/>
                                </a:lnTo>
                                <a:lnTo>
                                  <a:pt x="574" y="347"/>
                                </a:lnTo>
                                <a:lnTo>
                                  <a:pt x="349" y="422"/>
                                </a:lnTo>
                                <a:lnTo>
                                  <a:pt x="151" y="474"/>
                                </a:lnTo>
                                <a:lnTo>
                                  <a:pt x="0" y="516"/>
                                </a:lnTo>
                                <a:lnTo>
                                  <a:pt x="5" y="565"/>
                                </a:lnTo>
                                <a:lnTo>
                                  <a:pt x="77" y="722"/>
                                </a:lnTo>
                                <a:lnTo>
                                  <a:pt x="199" y="941"/>
                                </a:lnTo>
                                <a:lnTo>
                                  <a:pt x="314" y="1172"/>
                                </a:lnTo>
                                <a:lnTo>
                                  <a:pt x="430" y="1365"/>
                                </a:lnTo>
                                <a:lnTo>
                                  <a:pt x="653" y="1816"/>
                                </a:lnTo>
                                <a:lnTo>
                                  <a:pt x="543" y="1482"/>
                                </a:lnTo>
                                <a:lnTo>
                                  <a:pt x="369" y="1202"/>
                                </a:lnTo>
                                <a:lnTo>
                                  <a:pt x="251" y="985"/>
                                </a:lnTo>
                                <a:lnTo>
                                  <a:pt x="135" y="744"/>
                                </a:lnTo>
                                <a:lnTo>
                                  <a:pt x="41" y="559"/>
                                </a:lnTo>
                                <a:lnTo>
                                  <a:pt x="41" y="529"/>
                                </a:lnTo>
                                <a:lnTo>
                                  <a:pt x="259" y="479"/>
                                </a:lnTo>
                                <a:lnTo>
                                  <a:pt x="521" y="400"/>
                                </a:lnTo>
                                <a:lnTo>
                                  <a:pt x="738" y="328"/>
                                </a:lnTo>
                                <a:lnTo>
                                  <a:pt x="951" y="256"/>
                                </a:lnTo>
                                <a:lnTo>
                                  <a:pt x="1162" y="177"/>
                                </a:lnTo>
                                <a:lnTo>
                                  <a:pt x="1338" y="110"/>
                                </a:lnTo>
                                <a:lnTo>
                                  <a:pt x="1501" y="49"/>
                                </a:lnTo>
                                <a:lnTo>
                                  <a:pt x="1551" y="0"/>
                                </a:lnTo>
                                <a:close/>
                              </a:path>
                            </a:pathLst>
                          </a:custGeom>
                          <a:solidFill>
                            <a:srgbClr val="000000"/>
                          </a:solidFill>
                          <a:ln w="9525">
                            <a:noFill/>
                            <a:round/>
                            <a:headEnd/>
                            <a:tailEnd/>
                          </a:ln>
                        </p:spPr>
                        <p:txBody>
                          <a:bodyPr/>
                          <a:lstStyle/>
                          <a:p>
                            <a:endParaRPr lang="en-US"/>
                          </a:p>
                        </p:txBody>
                      </p:sp>
                    </p:grpSp>
                    <p:sp>
                      <p:nvSpPr>
                        <p:cNvPr id="17463" name="Freeform 33"/>
                        <p:cNvSpPr>
                          <a:spLocks/>
                        </p:cNvSpPr>
                        <p:nvPr/>
                      </p:nvSpPr>
                      <p:spPr bwMode="auto">
                        <a:xfrm>
                          <a:off x="336" y="2981"/>
                          <a:ext cx="886" cy="859"/>
                        </a:xfrm>
                        <a:custGeom>
                          <a:avLst/>
                          <a:gdLst>
                            <a:gd name="T0" fmla="*/ 0 w 2659"/>
                            <a:gd name="T1" fmla="*/ 5 h 2629"/>
                            <a:gd name="T2" fmla="*/ 0 w 2659"/>
                            <a:gd name="T3" fmla="*/ 6 h 2629"/>
                            <a:gd name="T4" fmla="*/ 1 w 2659"/>
                            <a:gd name="T5" fmla="*/ 7 h 2629"/>
                            <a:gd name="T6" fmla="*/ 3 w 2659"/>
                            <a:gd name="T7" fmla="*/ 8 h 2629"/>
                            <a:gd name="T8" fmla="*/ 3 w 2659"/>
                            <a:gd name="T9" fmla="*/ 8 h 2629"/>
                            <a:gd name="T10" fmla="*/ 4 w 2659"/>
                            <a:gd name="T11" fmla="*/ 9 h 2629"/>
                            <a:gd name="T12" fmla="*/ 4 w 2659"/>
                            <a:gd name="T13" fmla="*/ 10 h 2629"/>
                            <a:gd name="T14" fmla="*/ 4 w 2659"/>
                            <a:gd name="T15" fmla="*/ 9 h 2629"/>
                            <a:gd name="T16" fmla="*/ 4 w 2659"/>
                            <a:gd name="T17" fmla="*/ 8 h 2629"/>
                            <a:gd name="T18" fmla="*/ 4 w 2659"/>
                            <a:gd name="T19" fmla="*/ 8 h 2629"/>
                            <a:gd name="T20" fmla="*/ 3 w 2659"/>
                            <a:gd name="T21" fmla="*/ 6 h 2629"/>
                            <a:gd name="T22" fmla="*/ 2 w 2659"/>
                            <a:gd name="T23" fmla="*/ 5 h 2629"/>
                            <a:gd name="T24" fmla="*/ 2 w 2659"/>
                            <a:gd name="T25" fmla="*/ 4 h 2629"/>
                            <a:gd name="T26" fmla="*/ 3 w 2659"/>
                            <a:gd name="T27" fmla="*/ 4 h 2629"/>
                            <a:gd name="T28" fmla="*/ 4 w 2659"/>
                            <a:gd name="T29" fmla="*/ 3 h 2629"/>
                            <a:gd name="T30" fmla="*/ 5 w 2659"/>
                            <a:gd name="T31" fmla="*/ 3 h 2629"/>
                            <a:gd name="T32" fmla="*/ 7 w 2659"/>
                            <a:gd name="T33" fmla="*/ 2 h 2629"/>
                            <a:gd name="T34" fmla="*/ 7 w 2659"/>
                            <a:gd name="T35" fmla="*/ 2 h 2629"/>
                            <a:gd name="T36" fmla="*/ 8 w 2659"/>
                            <a:gd name="T37" fmla="*/ 1 h 2629"/>
                            <a:gd name="T38" fmla="*/ 8 w 2659"/>
                            <a:gd name="T39" fmla="*/ 1 h 2629"/>
                            <a:gd name="T40" fmla="*/ 10 w 2659"/>
                            <a:gd name="T41" fmla="*/ 0 h 2629"/>
                            <a:gd name="T42" fmla="*/ 11 w 2659"/>
                            <a:gd name="T43" fmla="*/ 0 h 2629"/>
                            <a:gd name="T44" fmla="*/ 11 w 2659"/>
                            <a:gd name="T45" fmla="*/ 0 h 2629"/>
                            <a:gd name="T46" fmla="*/ 11 w 2659"/>
                            <a:gd name="T47" fmla="*/ 0 h 2629"/>
                            <a:gd name="T48" fmla="*/ 10 w 2659"/>
                            <a:gd name="T49" fmla="*/ 0 h 2629"/>
                            <a:gd name="T50" fmla="*/ 8 w 2659"/>
                            <a:gd name="T51" fmla="*/ 0 h 2629"/>
                            <a:gd name="T52" fmla="*/ 8 w 2659"/>
                            <a:gd name="T53" fmla="*/ 1 h 2629"/>
                            <a:gd name="T54" fmla="*/ 7 w 2659"/>
                            <a:gd name="T55" fmla="*/ 1 h 2629"/>
                            <a:gd name="T56" fmla="*/ 7 w 2659"/>
                            <a:gd name="T57" fmla="*/ 2 h 2629"/>
                            <a:gd name="T58" fmla="*/ 6 w 2659"/>
                            <a:gd name="T59" fmla="*/ 2 h 2629"/>
                            <a:gd name="T60" fmla="*/ 4 w 2659"/>
                            <a:gd name="T61" fmla="*/ 3 h 2629"/>
                            <a:gd name="T62" fmla="*/ 3 w 2659"/>
                            <a:gd name="T63" fmla="*/ 3 h 2629"/>
                            <a:gd name="T64" fmla="*/ 2 w 2659"/>
                            <a:gd name="T65" fmla="*/ 4 h 2629"/>
                            <a:gd name="T66" fmla="*/ 2 w 2659"/>
                            <a:gd name="T67" fmla="*/ 4 h 2629"/>
                            <a:gd name="T68" fmla="*/ 2 w 2659"/>
                            <a:gd name="T69" fmla="*/ 6 h 2629"/>
                            <a:gd name="T70" fmla="*/ 3 w 2659"/>
                            <a:gd name="T71" fmla="*/ 8 h 2629"/>
                            <a:gd name="T72" fmla="*/ 4 w 2659"/>
                            <a:gd name="T73" fmla="*/ 8 h 2629"/>
                            <a:gd name="T74" fmla="*/ 3 w 2659"/>
                            <a:gd name="T75" fmla="*/ 8 h 2629"/>
                            <a:gd name="T76" fmla="*/ 2 w 2659"/>
                            <a:gd name="T77" fmla="*/ 8 h 2629"/>
                            <a:gd name="T78" fmla="*/ 1 w 2659"/>
                            <a:gd name="T79" fmla="*/ 6 h 2629"/>
                            <a:gd name="T80" fmla="*/ 0 w 2659"/>
                            <a:gd name="T81" fmla="*/ 6 h 2629"/>
                            <a:gd name="T82" fmla="*/ 1 w 2659"/>
                            <a:gd name="T83" fmla="*/ 5 h 2629"/>
                            <a:gd name="T84" fmla="*/ 1 w 2659"/>
                            <a:gd name="T85" fmla="*/ 5 h 26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59"/>
                            <a:gd name="T130" fmla="*/ 0 h 2629"/>
                            <a:gd name="T131" fmla="*/ 2659 w 2659"/>
                            <a:gd name="T132" fmla="*/ 2629 h 26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59" h="2629">
                              <a:moveTo>
                                <a:pt x="151" y="1317"/>
                              </a:moveTo>
                              <a:lnTo>
                                <a:pt x="54" y="1397"/>
                              </a:lnTo>
                              <a:lnTo>
                                <a:pt x="0" y="1458"/>
                              </a:lnTo>
                              <a:lnTo>
                                <a:pt x="35" y="1518"/>
                              </a:lnTo>
                              <a:lnTo>
                                <a:pt x="138" y="1615"/>
                              </a:lnTo>
                              <a:lnTo>
                                <a:pt x="272" y="1761"/>
                              </a:lnTo>
                              <a:lnTo>
                                <a:pt x="454" y="1937"/>
                              </a:lnTo>
                              <a:lnTo>
                                <a:pt x="618" y="2101"/>
                              </a:lnTo>
                              <a:lnTo>
                                <a:pt x="721" y="2217"/>
                              </a:lnTo>
                              <a:lnTo>
                                <a:pt x="805" y="2319"/>
                              </a:lnTo>
                              <a:lnTo>
                                <a:pt x="896" y="2447"/>
                              </a:lnTo>
                              <a:lnTo>
                                <a:pt x="938" y="2538"/>
                              </a:lnTo>
                              <a:lnTo>
                                <a:pt x="938" y="2599"/>
                              </a:lnTo>
                              <a:lnTo>
                                <a:pt x="1005" y="2629"/>
                              </a:lnTo>
                              <a:lnTo>
                                <a:pt x="1053" y="2623"/>
                              </a:lnTo>
                              <a:lnTo>
                                <a:pt x="1029" y="2514"/>
                              </a:lnTo>
                              <a:lnTo>
                                <a:pt x="999" y="2361"/>
                              </a:lnTo>
                              <a:lnTo>
                                <a:pt x="956" y="2246"/>
                              </a:lnTo>
                              <a:lnTo>
                                <a:pt x="926" y="2162"/>
                              </a:lnTo>
                              <a:lnTo>
                                <a:pt x="865" y="2028"/>
                              </a:lnTo>
                              <a:lnTo>
                                <a:pt x="764" y="1813"/>
                              </a:lnTo>
                              <a:lnTo>
                                <a:pt x="685" y="1651"/>
                              </a:lnTo>
                              <a:lnTo>
                                <a:pt x="611" y="1482"/>
                              </a:lnTo>
                              <a:lnTo>
                                <a:pt x="557" y="1317"/>
                              </a:lnTo>
                              <a:lnTo>
                                <a:pt x="520" y="1202"/>
                              </a:lnTo>
                              <a:lnTo>
                                <a:pt x="508" y="1106"/>
                              </a:lnTo>
                              <a:lnTo>
                                <a:pt x="514" y="1015"/>
                              </a:lnTo>
                              <a:lnTo>
                                <a:pt x="630" y="948"/>
                              </a:lnTo>
                              <a:lnTo>
                                <a:pt x="761" y="881"/>
                              </a:lnTo>
                              <a:lnTo>
                                <a:pt x="956" y="808"/>
                              </a:lnTo>
                              <a:lnTo>
                                <a:pt x="1144" y="753"/>
                              </a:lnTo>
                              <a:lnTo>
                                <a:pt x="1290" y="705"/>
                              </a:lnTo>
                              <a:lnTo>
                                <a:pt x="1466" y="645"/>
                              </a:lnTo>
                              <a:lnTo>
                                <a:pt x="1612" y="583"/>
                              </a:lnTo>
                              <a:lnTo>
                                <a:pt x="1744" y="515"/>
                              </a:lnTo>
                              <a:lnTo>
                                <a:pt x="1811" y="456"/>
                              </a:lnTo>
                              <a:lnTo>
                                <a:pt x="1871" y="365"/>
                              </a:lnTo>
                              <a:lnTo>
                                <a:pt x="1926" y="256"/>
                              </a:lnTo>
                              <a:lnTo>
                                <a:pt x="1963" y="201"/>
                              </a:lnTo>
                              <a:lnTo>
                                <a:pt x="2017" y="177"/>
                              </a:lnTo>
                              <a:lnTo>
                                <a:pt x="2205" y="141"/>
                              </a:lnTo>
                              <a:lnTo>
                                <a:pt x="2411" y="98"/>
                              </a:lnTo>
                              <a:lnTo>
                                <a:pt x="2532" y="86"/>
                              </a:lnTo>
                              <a:lnTo>
                                <a:pt x="2599" y="79"/>
                              </a:lnTo>
                              <a:lnTo>
                                <a:pt x="2654" y="110"/>
                              </a:lnTo>
                              <a:lnTo>
                                <a:pt x="2659" y="55"/>
                              </a:lnTo>
                              <a:lnTo>
                                <a:pt x="2628" y="26"/>
                              </a:lnTo>
                              <a:lnTo>
                                <a:pt x="2568" y="0"/>
                              </a:lnTo>
                              <a:lnTo>
                                <a:pt x="2465" y="13"/>
                              </a:lnTo>
                              <a:lnTo>
                                <a:pt x="2316" y="47"/>
                              </a:lnTo>
                              <a:lnTo>
                                <a:pt x="2157" y="74"/>
                              </a:lnTo>
                              <a:lnTo>
                                <a:pt x="2005" y="110"/>
                              </a:lnTo>
                              <a:lnTo>
                                <a:pt x="1926" y="134"/>
                              </a:lnTo>
                              <a:lnTo>
                                <a:pt x="1883" y="182"/>
                              </a:lnTo>
                              <a:lnTo>
                                <a:pt x="1847" y="261"/>
                              </a:lnTo>
                              <a:lnTo>
                                <a:pt x="1804" y="353"/>
                              </a:lnTo>
                              <a:lnTo>
                                <a:pt x="1763" y="414"/>
                              </a:lnTo>
                              <a:lnTo>
                                <a:pt x="1689" y="480"/>
                              </a:lnTo>
                              <a:lnTo>
                                <a:pt x="1612" y="523"/>
                              </a:lnTo>
                              <a:lnTo>
                                <a:pt x="1441" y="596"/>
                              </a:lnTo>
                              <a:lnTo>
                                <a:pt x="1206" y="681"/>
                              </a:lnTo>
                              <a:lnTo>
                                <a:pt x="1023" y="741"/>
                              </a:lnTo>
                              <a:lnTo>
                                <a:pt x="831" y="811"/>
                              </a:lnTo>
                              <a:lnTo>
                                <a:pt x="659" y="887"/>
                              </a:lnTo>
                              <a:lnTo>
                                <a:pt x="532" y="954"/>
                              </a:lnTo>
                              <a:lnTo>
                                <a:pt x="472" y="990"/>
                              </a:lnTo>
                              <a:lnTo>
                                <a:pt x="459" y="1045"/>
                              </a:lnTo>
                              <a:lnTo>
                                <a:pt x="484" y="1190"/>
                              </a:lnTo>
                              <a:lnTo>
                                <a:pt x="532" y="1397"/>
                              </a:lnTo>
                              <a:lnTo>
                                <a:pt x="605" y="1591"/>
                              </a:lnTo>
                              <a:lnTo>
                                <a:pt x="714" y="1845"/>
                              </a:lnTo>
                              <a:lnTo>
                                <a:pt x="750" y="2010"/>
                              </a:lnTo>
                              <a:lnTo>
                                <a:pt x="800" y="2143"/>
                              </a:lnTo>
                              <a:lnTo>
                                <a:pt x="889" y="2296"/>
                              </a:lnTo>
                              <a:lnTo>
                                <a:pt x="951" y="2435"/>
                              </a:lnTo>
                              <a:lnTo>
                                <a:pt x="836" y="2277"/>
                              </a:lnTo>
                              <a:lnTo>
                                <a:pt x="733" y="2150"/>
                              </a:lnTo>
                              <a:lnTo>
                                <a:pt x="605" y="2022"/>
                              </a:lnTo>
                              <a:lnTo>
                                <a:pt x="405" y="1828"/>
                              </a:lnTo>
                              <a:lnTo>
                                <a:pt x="229" y="1651"/>
                              </a:lnTo>
                              <a:lnTo>
                                <a:pt x="102" y="1518"/>
                              </a:lnTo>
                              <a:lnTo>
                                <a:pt x="78" y="1470"/>
                              </a:lnTo>
                              <a:lnTo>
                                <a:pt x="133" y="1415"/>
                              </a:lnTo>
                              <a:lnTo>
                                <a:pt x="193" y="1367"/>
                              </a:lnTo>
                              <a:lnTo>
                                <a:pt x="151" y="1317"/>
                              </a:lnTo>
                              <a:close/>
                            </a:path>
                          </a:pathLst>
                        </a:custGeom>
                        <a:solidFill>
                          <a:srgbClr val="000000"/>
                        </a:solidFill>
                        <a:ln w="9525">
                          <a:noFill/>
                          <a:round/>
                          <a:headEnd/>
                          <a:tailEnd/>
                        </a:ln>
                      </p:spPr>
                      <p:txBody>
                        <a:bodyPr/>
                        <a:lstStyle/>
                        <a:p>
                          <a:endParaRPr lang="en-US"/>
                        </a:p>
                      </p:txBody>
                    </p:sp>
                  </p:grpSp>
                </p:grpSp>
              </p:grpSp>
              <p:sp>
                <p:nvSpPr>
                  <p:cNvPr id="17428" name="Line 34"/>
                  <p:cNvSpPr>
                    <a:spLocks noChangeShapeType="1"/>
                  </p:cNvSpPr>
                  <p:nvPr/>
                </p:nvSpPr>
                <p:spPr bwMode="auto">
                  <a:xfrm>
                    <a:off x="1002" y="2745"/>
                    <a:ext cx="624" cy="0"/>
                  </a:xfrm>
                  <a:prstGeom prst="line">
                    <a:avLst/>
                  </a:prstGeom>
                  <a:noFill/>
                  <a:ln w="12700">
                    <a:solidFill>
                      <a:schemeClr val="tx1"/>
                    </a:solidFill>
                    <a:round/>
                    <a:headEnd/>
                    <a:tailEnd/>
                  </a:ln>
                </p:spPr>
                <p:txBody>
                  <a:bodyPr/>
                  <a:lstStyle/>
                  <a:p>
                    <a:endParaRPr lang="en-US"/>
                  </a:p>
                </p:txBody>
              </p:sp>
              <p:sp>
                <p:nvSpPr>
                  <p:cNvPr id="17429" name="AutoShape 35"/>
                  <p:cNvSpPr>
                    <a:spLocks noChangeArrowheads="1"/>
                  </p:cNvSpPr>
                  <p:nvPr/>
                </p:nvSpPr>
                <p:spPr bwMode="auto">
                  <a:xfrm>
                    <a:off x="1629" y="2701"/>
                    <a:ext cx="201" cy="88"/>
                  </a:xfrm>
                  <a:prstGeom prst="rightArrow">
                    <a:avLst>
                      <a:gd name="adj1" fmla="val 50000"/>
                      <a:gd name="adj2" fmla="val 114215"/>
                    </a:avLst>
                  </a:prstGeom>
                  <a:solidFill>
                    <a:schemeClr val="tx2"/>
                  </a:solidFill>
                  <a:ln w="12700">
                    <a:solidFill>
                      <a:schemeClr val="tx1"/>
                    </a:solidFill>
                    <a:miter lim="800000"/>
                    <a:headEnd/>
                    <a:tailEnd/>
                  </a:ln>
                </p:spPr>
                <p:txBody>
                  <a:bodyPr wrap="none" anchor="ctr"/>
                  <a:lstStyle/>
                  <a:p>
                    <a:endParaRPr lang="en-US"/>
                  </a:p>
                </p:txBody>
              </p:sp>
              <p:grpSp>
                <p:nvGrpSpPr>
                  <p:cNvPr id="17430" name="Group 36"/>
                  <p:cNvGrpSpPr>
                    <a:grpSpLocks noChangeAspect="1"/>
                  </p:cNvGrpSpPr>
                  <p:nvPr/>
                </p:nvGrpSpPr>
                <p:grpSpPr bwMode="auto">
                  <a:xfrm>
                    <a:off x="2976" y="2928"/>
                    <a:ext cx="1290" cy="991"/>
                    <a:chOff x="3182" y="2736"/>
                    <a:chExt cx="1848" cy="1419"/>
                  </a:xfrm>
                </p:grpSpPr>
                <p:sp>
                  <p:nvSpPr>
                    <p:cNvPr id="17450" name="Freeform 37"/>
                    <p:cNvSpPr>
                      <a:spLocks noChangeAspect="1"/>
                    </p:cNvSpPr>
                    <p:nvPr/>
                  </p:nvSpPr>
                  <p:spPr bwMode="auto">
                    <a:xfrm>
                      <a:off x="3619" y="3526"/>
                      <a:ext cx="1411" cy="629"/>
                    </a:xfrm>
                    <a:custGeom>
                      <a:avLst/>
                      <a:gdLst>
                        <a:gd name="T0" fmla="*/ 2 w 2823"/>
                        <a:gd name="T1" fmla="*/ 37 h 1259"/>
                        <a:gd name="T2" fmla="*/ 7 w 2823"/>
                        <a:gd name="T3" fmla="*/ 35 h 1259"/>
                        <a:gd name="T4" fmla="*/ 12 w 2823"/>
                        <a:gd name="T5" fmla="*/ 34 h 1259"/>
                        <a:gd name="T6" fmla="*/ 17 w 2823"/>
                        <a:gd name="T7" fmla="*/ 33 h 1259"/>
                        <a:gd name="T8" fmla="*/ 24 w 2823"/>
                        <a:gd name="T9" fmla="*/ 31 h 1259"/>
                        <a:gd name="T10" fmla="*/ 50 w 2823"/>
                        <a:gd name="T11" fmla="*/ 30 h 1259"/>
                        <a:gd name="T12" fmla="*/ 52 w 2823"/>
                        <a:gd name="T13" fmla="*/ 28 h 1259"/>
                        <a:gd name="T14" fmla="*/ 53 w 2823"/>
                        <a:gd name="T15" fmla="*/ 27 h 1259"/>
                        <a:gd name="T16" fmla="*/ 55 w 2823"/>
                        <a:gd name="T17" fmla="*/ 25 h 1259"/>
                        <a:gd name="T18" fmla="*/ 57 w 2823"/>
                        <a:gd name="T19" fmla="*/ 23 h 1259"/>
                        <a:gd name="T20" fmla="*/ 58 w 2823"/>
                        <a:gd name="T21" fmla="*/ 22 h 1259"/>
                        <a:gd name="T22" fmla="*/ 60 w 2823"/>
                        <a:gd name="T23" fmla="*/ 20 h 1259"/>
                        <a:gd name="T24" fmla="*/ 61 w 2823"/>
                        <a:gd name="T25" fmla="*/ 19 h 1259"/>
                        <a:gd name="T26" fmla="*/ 62 w 2823"/>
                        <a:gd name="T27" fmla="*/ 18 h 1259"/>
                        <a:gd name="T28" fmla="*/ 63 w 2823"/>
                        <a:gd name="T29" fmla="*/ 17 h 1259"/>
                        <a:gd name="T30" fmla="*/ 65 w 2823"/>
                        <a:gd name="T31" fmla="*/ 16 h 1259"/>
                        <a:gd name="T32" fmla="*/ 67 w 2823"/>
                        <a:gd name="T33" fmla="*/ 14 h 1259"/>
                        <a:gd name="T34" fmla="*/ 70 w 2823"/>
                        <a:gd name="T35" fmla="*/ 12 h 1259"/>
                        <a:gd name="T36" fmla="*/ 72 w 2823"/>
                        <a:gd name="T37" fmla="*/ 11 h 1259"/>
                        <a:gd name="T38" fmla="*/ 75 w 2823"/>
                        <a:gd name="T39" fmla="*/ 9 h 1259"/>
                        <a:gd name="T40" fmla="*/ 78 w 2823"/>
                        <a:gd name="T41" fmla="*/ 8 h 1259"/>
                        <a:gd name="T42" fmla="*/ 77 w 2823"/>
                        <a:gd name="T43" fmla="*/ 1 h 1259"/>
                        <a:gd name="T44" fmla="*/ 87 w 2823"/>
                        <a:gd name="T45" fmla="*/ 8 h 1259"/>
                        <a:gd name="T46" fmla="*/ 83 w 2823"/>
                        <a:gd name="T47" fmla="*/ 10 h 1259"/>
                        <a:gd name="T48" fmla="*/ 79 w 2823"/>
                        <a:gd name="T49" fmla="*/ 11 h 1259"/>
                        <a:gd name="T50" fmla="*/ 77 w 2823"/>
                        <a:gd name="T51" fmla="*/ 13 h 1259"/>
                        <a:gd name="T52" fmla="*/ 74 w 2823"/>
                        <a:gd name="T53" fmla="*/ 14 h 1259"/>
                        <a:gd name="T54" fmla="*/ 72 w 2823"/>
                        <a:gd name="T55" fmla="*/ 15 h 1259"/>
                        <a:gd name="T56" fmla="*/ 69 w 2823"/>
                        <a:gd name="T57" fmla="*/ 17 h 1259"/>
                        <a:gd name="T58" fmla="*/ 67 w 2823"/>
                        <a:gd name="T59" fmla="*/ 19 h 1259"/>
                        <a:gd name="T60" fmla="*/ 65 w 2823"/>
                        <a:gd name="T61" fmla="*/ 20 h 1259"/>
                        <a:gd name="T62" fmla="*/ 63 w 2823"/>
                        <a:gd name="T63" fmla="*/ 22 h 1259"/>
                        <a:gd name="T64" fmla="*/ 61 w 2823"/>
                        <a:gd name="T65" fmla="*/ 24 h 1259"/>
                        <a:gd name="T66" fmla="*/ 59 w 2823"/>
                        <a:gd name="T67" fmla="*/ 26 h 1259"/>
                        <a:gd name="T68" fmla="*/ 57 w 2823"/>
                        <a:gd name="T69" fmla="*/ 28 h 1259"/>
                        <a:gd name="T70" fmla="*/ 56 w 2823"/>
                        <a:gd name="T71" fmla="*/ 30 h 1259"/>
                        <a:gd name="T72" fmla="*/ 54 w 2823"/>
                        <a:gd name="T73" fmla="*/ 31 h 1259"/>
                        <a:gd name="T74" fmla="*/ 53 w 2823"/>
                        <a:gd name="T75" fmla="*/ 33 h 1259"/>
                        <a:gd name="T76" fmla="*/ 51 w 2823"/>
                        <a:gd name="T77" fmla="*/ 34 h 1259"/>
                        <a:gd name="T78" fmla="*/ 26 w 2823"/>
                        <a:gd name="T79" fmla="*/ 36 h 1259"/>
                        <a:gd name="T80" fmla="*/ 16 w 2823"/>
                        <a:gd name="T81" fmla="*/ 38 h 1259"/>
                        <a:gd name="T82" fmla="*/ 12 w 2823"/>
                        <a:gd name="T83" fmla="*/ 39 h 12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23"/>
                        <a:gd name="T127" fmla="*/ 0 h 1259"/>
                        <a:gd name="T128" fmla="*/ 2823 w 2823"/>
                        <a:gd name="T129" fmla="*/ 1259 h 12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23" h="1259">
                          <a:moveTo>
                            <a:pt x="0" y="1213"/>
                          </a:moveTo>
                          <a:lnTo>
                            <a:pt x="25" y="1208"/>
                          </a:lnTo>
                          <a:lnTo>
                            <a:pt x="86" y="1190"/>
                          </a:lnTo>
                          <a:lnTo>
                            <a:pt x="129" y="1177"/>
                          </a:lnTo>
                          <a:lnTo>
                            <a:pt x="175" y="1164"/>
                          </a:lnTo>
                          <a:lnTo>
                            <a:pt x="230" y="1149"/>
                          </a:lnTo>
                          <a:lnTo>
                            <a:pt x="285" y="1133"/>
                          </a:lnTo>
                          <a:lnTo>
                            <a:pt x="342" y="1116"/>
                          </a:lnTo>
                          <a:lnTo>
                            <a:pt x="401" y="1101"/>
                          </a:lnTo>
                          <a:lnTo>
                            <a:pt x="460" y="1086"/>
                          </a:lnTo>
                          <a:lnTo>
                            <a:pt x="515" y="1071"/>
                          </a:lnTo>
                          <a:lnTo>
                            <a:pt x="567" y="1059"/>
                          </a:lnTo>
                          <a:lnTo>
                            <a:pt x="614" y="1046"/>
                          </a:lnTo>
                          <a:lnTo>
                            <a:pt x="690" y="1031"/>
                          </a:lnTo>
                          <a:lnTo>
                            <a:pt x="776" y="1019"/>
                          </a:lnTo>
                          <a:lnTo>
                            <a:pt x="903" y="1010"/>
                          </a:lnTo>
                          <a:lnTo>
                            <a:pt x="1215" y="993"/>
                          </a:lnTo>
                          <a:lnTo>
                            <a:pt x="1620" y="979"/>
                          </a:lnTo>
                          <a:lnTo>
                            <a:pt x="1637" y="960"/>
                          </a:lnTo>
                          <a:lnTo>
                            <a:pt x="1656" y="939"/>
                          </a:lnTo>
                          <a:lnTo>
                            <a:pt x="1669" y="924"/>
                          </a:lnTo>
                          <a:lnTo>
                            <a:pt x="1682" y="909"/>
                          </a:lnTo>
                          <a:lnTo>
                            <a:pt x="1700" y="892"/>
                          </a:lnTo>
                          <a:lnTo>
                            <a:pt x="1717" y="875"/>
                          </a:lnTo>
                          <a:lnTo>
                            <a:pt x="1734" y="854"/>
                          </a:lnTo>
                          <a:lnTo>
                            <a:pt x="1755" y="835"/>
                          </a:lnTo>
                          <a:lnTo>
                            <a:pt x="1776" y="812"/>
                          </a:lnTo>
                          <a:lnTo>
                            <a:pt x="1796" y="791"/>
                          </a:lnTo>
                          <a:lnTo>
                            <a:pt x="1819" y="766"/>
                          </a:lnTo>
                          <a:lnTo>
                            <a:pt x="1833" y="755"/>
                          </a:lnTo>
                          <a:lnTo>
                            <a:pt x="1842" y="744"/>
                          </a:lnTo>
                          <a:lnTo>
                            <a:pt x="1855" y="732"/>
                          </a:lnTo>
                          <a:lnTo>
                            <a:pt x="1867" y="721"/>
                          </a:lnTo>
                          <a:lnTo>
                            <a:pt x="1893" y="694"/>
                          </a:lnTo>
                          <a:lnTo>
                            <a:pt x="1905" y="683"/>
                          </a:lnTo>
                          <a:lnTo>
                            <a:pt x="1920" y="669"/>
                          </a:lnTo>
                          <a:lnTo>
                            <a:pt x="1931" y="658"/>
                          </a:lnTo>
                          <a:lnTo>
                            <a:pt x="1945" y="645"/>
                          </a:lnTo>
                          <a:lnTo>
                            <a:pt x="1958" y="633"/>
                          </a:lnTo>
                          <a:lnTo>
                            <a:pt x="1973" y="622"/>
                          </a:lnTo>
                          <a:lnTo>
                            <a:pt x="1987" y="609"/>
                          </a:lnTo>
                          <a:lnTo>
                            <a:pt x="2000" y="595"/>
                          </a:lnTo>
                          <a:lnTo>
                            <a:pt x="2015" y="584"/>
                          </a:lnTo>
                          <a:lnTo>
                            <a:pt x="2028" y="571"/>
                          </a:lnTo>
                          <a:lnTo>
                            <a:pt x="2042" y="559"/>
                          </a:lnTo>
                          <a:lnTo>
                            <a:pt x="2057" y="548"/>
                          </a:lnTo>
                          <a:lnTo>
                            <a:pt x="2070" y="536"/>
                          </a:lnTo>
                          <a:lnTo>
                            <a:pt x="2083" y="525"/>
                          </a:lnTo>
                          <a:lnTo>
                            <a:pt x="2112" y="502"/>
                          </a:lnTo>
                          <a:lnTo>
                            <a:pt x="2141" y="479"/>
                          </a:lnTo>
                          <a:lnTo>
                            <a:pt x="2167" y="460"/>
                          </a:lnTo>
                          <a:lnTo>
                            <a:pt x="2196" y="439"/>
                          </a:lnTo>
                          <a:lnTo>
                            <a:pt x="2224" y="422"/>
                          </a:lnTo>
                          <a:lnTo>
                            <a:pt x="2251" y="405"/>
                          </a:lnTo>
                          <a:lnTo>
                            <a:pt x="2277" y="388"/>
                          </a:lnTo>
                          <a:lnTo>
                            <a:pt x="2304" y="373"/>
                          </a:lnTo>
                          <a:lnTo>
                            <a:pt x="2327" y="360"/>
                          </a:lnTo>
                          <a:lnTo>
                            <a:pt x="2350" y="346"/>
                          </a:lnTo>
                          <a:lnTo>
                            <a:pt x="2372" y="335"/>
                          </a:lnTo>
                          <a:lnTo>
                            <a:pt x="2414" y="314"/>
                          </a:lnTo>
                          <a:lnTo>
                            <a:pt x="2452" y="295"/>
                          </a:lnTo>
                          <a:lnTo>
                            <a:pt x="2486" y="280"/>
                          </a:lnTo>
                          <a:lnTo>
                            <a:pt x="2517" y="266"/>
                          </a:lnTo>
                          <a:lnTo>
                            <a:pt x="2564" y="245"/>
                          </a:lnTo>
                          <a:lnTo>
                            <a:pt x="2640" y="221"/>
                          </a:lnTo>
                          <a:lnTo>
                            <a:pt x="2490" y="38"/>
                          </a:lnTo>
                          <a:lnTo>
                            <a:pt x="2580" y="0"/>
                          </a:lnTo>
                          <a:lnTo>
                            <a:pt x="2823" y="270"/>
                          </a:lnTo>
                          <a:lnTo>
                            <a:pt x="2804" y="276"/>
                          </a:lnTo>
                          <a:lnTo>
                            <a:pt x="2751" y="297"/>
                          </a:lnTo>
                          <a:lnTo>
                            <a:pt x="2713" y="310"/>
                          </a:lnTo>
                          <a:lnTo>
                            <a:pt x="2671" y="327"/>
                          </a:lnTo>
                          <a:lnTo>
                            <a:pt x="2623" y="346"/>
                          </a:lnTo>
                          <a:lnTo>
                            <a:pt x="2574" y="369"/>
                          </a:lnTo>
                          <a:lnTo>
                            <a:pt x="2549" y="380"/>
                          </a:lnTo>
                          <a:lnTo>
                            <a:pt x="2523" y="394"/>
                          </a:lnTo>
                          <a:lnTo>
                            <a:pt x="2494" y="407"/>
                          </a:lnTo>
                          <a:lnTo>
                            <a:pt x="2466" y="418"/>
                          </a:lnTo>
                          <a:lnTo>
                            <a:pt x="2439" y="434"/>
                          </a:lnTo>
                          <a:lnTo>
                            <a:pt x="2412" y="447"/>
                          </a:lnTo>
                          <a:lnTo>
                            <a:pt x="2384" y="462"/>
                          </a:lnTo>
                          <a:lnTo>
                            <a:pt x="2357" y="477"/>
                          </a:lnTo>
                          <a:lnTo>
                            <a:pt x="2331" y="493"/>
                          </a:lnTo>
                          <a:lnTo>
                            <a:pt x="2304" y="508"/>
                          </a:lnTo>
                          <a:lnTo>
                            <a:pt x="2279" y="525"/>
                          </a:lnTo>
                          <a:lnTo>
                            <a:pt x="2253" y="540"/>
                          </a:lnTo>
                          <a:lnTo>
                            <a:pt x="2230" y="557"/>
                          </a:lnTo>
                          <a:lnTo>
                            <a:pt x="2205" y="574"/>
                          </a:lnTo>
                          <a:lnTo>
                            <a:pt x="2184" y="592"/>
                          </a:lnTo>
                          <a:lnTo>
                            <a:pt x="2163" y="609"/>
                          </a:lnTo>
                          <a:lnTo>
                            <a:pt x="2142" y="628"/>
                          </a:lnTo>
                          <a:lnTo>
                            <a:pt x="2121" y="645"/>
                          </a:lnTo>
                          <a:lnTo>
                            <a:pt x="2101" y="666"/>
                          </a:lnTo>
                          <a:lnTo>
                            <a:pt x="2080" y="685"/>
                          </a:lnTo>
                          <a:lnTo>
                            <a:pt x="2057" y="706"/>
                          </a:lnTo>
                          <a:lnTo>
                            <a:pt x="2036" y="725"/>
                          </a:lnTo>
                          <a:lnTo>
                            <a:pt x="2015" y="746"/>
                          </a:lnTo>
                          <a:lnTo>
                            <a:pt x="1992" y="766"/>
                          </a:lnTo>
                          <a:lnTo>
                            <a:pt x="1971" y="787"/>
                          </a:lnTo>
                          <a:lnTo>
                            <a:pt x="1950" y="808"/>
                          </a:lnTo>
                          <a:lnTo>
                            <a:pt x="1930" y="829"/>
                          </a:lnTo>
                          <a:lnTo>
                            <a:pt x="1909" y="850"/>
                          </a:lnTo>
                          <a:lnTo>
                            <a:pt x="1888" y="871"/>
                          </a:lnTo>
                          <a:lnTo>
                            <a:pt x="1867" y="892"/>
                          </a:lnTo>
                          <a:lnTo>
                            <a:pt x="1848" y="911"/>
                          </a:lnTo>
                          <a:lnTo>
                            <a:pt x="1829" y="930"/>
                          </a:lnTo>
                          <a:lnTo>
                            <a:pt x="1812" y="949"/>
                          </a:lnTo>
                          <a:lnTo>
                            <a:pt x="1795" y="968"/>
                          </a:lnTo>
                          <a:lnTo>
                            <a:pt x="1776" y="985"/>
                          </a:lnTo>
                          <a:lnTo>
                            <a:pt x="1760" y="1002"/>
                          </a:lnTo>
                          <a:lnTo>
                            <a:pt x="1745" y="1017"/>
                          </a:lnTo>
                          <a:lnTo>
                            <a:pt x="1732" y="1033"/>
                          </a:lnTo>
                          <a:lnTo>
                            <a:pt x="1719" y="1048"/>
                          </a:lnTo>
                          <a:lnTo>
                            <a:pt x="1707" y="1059"/>
                          </a:lnTo>
                          <a:lnTo>
                            <a:pt x="1686" y="1082"/>
                          </a:lnTo>
                          <a:lnTo>
                            <a:pt x="1671" y="1097"/>
                          </a:lnTo>
                          <a:lnTo>
                            <a:pt x="1658" y="1113"/>
                          </a:lnTo>
                          <a:lnTo>
                            <a:pt x="1350" y="1126"/>
                          </a:lnTo>
                          <a:lnTo>
                            <a:pt x="1086" y="1141"/>
                          </a:lnTo>
                          <a:lnTo>
                            <a:pt x="863" y="1160"/>
                          </a:lnTo>
                          <a:lnTo>
                            <a:pt x="690" y="1187"/>
                          </a:lnTo>
                          <a:lnTo>
                            <a:pt x="610" y="1202"/>
                          </a:lnTo>
                          <a:lnTo>
                            <a:pt x="536" y="1219"/>
                          </a:lnTo>
                          <a:lnTo>
                            <a:pt x="475" y="1234"/>
                          </a:lnTo>
                          <a:lnTo>
                            <a:pt x="428" y="1246"/>
                          </a:lnTo>
                          <a:lnTo>
                            <a:pt x="386" y="1259"/>
                          </a:lnTo>
                          <a:lnTo>
                            <a:pt x="0" y="1213"/>
                          </a:lnTo>
                          <a:close/>
                        </a:path>
                      </a:pathLst>
                    </a:custGeom>
                    <a:solidFill>
                      <a:srgbClr val="D66666"/>
                    </a:solidFill>
                    <a:ln w="9525">
                      <a:noFill/>
                      <a:round/>
                      <a:headEnd/>
                      <a:tailEnd/>
                    </a:ln>
                  </p:spPr>
                  <p:txBody>
                    <a:bodyPr/>
                    <a:lstStyle/>
                    <a:p>
                      <a:endParaRPr lang="en-US"/>
                    </a:p>
                  </p:txBody>
                </p:sp>
                <p:sp>
                  <p:nvSpPr>
                    <p:cNvPr id="17451" name="Freeform 38"/>
                    <p:cNvSpPr>
                      <a:spLocks noChangeAspect="1"/>
                    </p:cNvSpPr>
                    <p:nvPr/>
                  </p:nvSpPr>
                  <p:spPr bwMode="auto">
                    <a:xfrm>
                      <a:off x="3292" y="2736"/>
                      <a:ext cx="1704" cy="1233"/>
                    </a:xfrm>
                    <a:custGeom>
                      <a:avLst/>
                      <a:gdLst>
                        <a:gd name="T0" fmla="*/ 73 w 3408"/>
                        <a:gd name="T1" fmla="*/ 1 h 2466"/>
                        <a:gd name="T2" fmla="*/ 66 w 3408"/>
                        <a:gd name="T3" fmla="*/ 5 h 2466"/>
                        <a:gd name="T4" fmla="*/ 61 w 3408"/>
                        <a:gd name="T5" fmla="*/ 6 h 2466"/>
                        <a:gd name="T6" fmla="*/ 57 w 3408"/>
                        <a:gd name="T7" fmla="*/ 9 h 2466"/>
                        <a:gd name="T8" fmla="*/ 54 w 3408"/>
                        <a:gd name="T9" fmla="*/ 10 h 2466"/>
                        <a:gd name="T10" fmla="*/ 53 w 3408"/>
                        <a:gd name="T11" fmla="*/ 13 h 2466"/>
                        <a:gd name="T12" fmla="*/ 51 w 3408"/>
                        <a:gd name="T13" fmla="*/ 17 h 2466"/>
                        <a:gd name="T14" fmla="*/ 47 w 3408"/>
                        <a:gd name="T15" fmla="*/ 22 h 2466"/>
                        <a:gd name="T16" fmla="*/ 44 w 3408"/>
                        <a:gd name="T17" fmla="*/ 22 h 2466"/>
                        <a:gd name="T18" fmla="*/ 38 w 3408"/>
                        <a:gd name="T19" fmla="*/ 20 h 2466"/>
                        <a:gd name="T20" fmla="*/ 27 w 3408"/>
                        <a:gd name="T21" fmla="*/ 19 h 2466"/>
                        <a:gd name="T22" fmla="*/ 14 w 3408"/>
                        <a:gd name="T23" fmla="*/ 21 h 2466"/>
                        <a:gd name="T24" fmla="*/ 7 w 3408"/>
                        <a:gd name="T25" fmla="*/ 23 h 2466"/>
                        <a:gd name="T26" fmla="*/ 1 w 3408"/>
                        <a:gd name="T27" fmla="*/ 25 h 2466"/>
                        <a:gd name="T28" fmla="*/ 27 w 3408"/>
                        <a:gd name="T29" fmla="*/ 73 h 2466"/>
                        <a:gd name="T30" fmla="*/ 42 w 3408"/>
                        <a:gd name="T31" fmla="*/ 71 h 2466"/>
                        <a:gd name="T32" fmla="*/ 56 w 3408"/>
                        <a:gd name="T33" fmla="*/ 72 h 2466"/>
                        <a:gd name="T34" fmla="*/ 63 w 3408"/>
                        <a:gd name="T35" fmla="*/ 75 h 2466"/>
                        <a:gd name="T36" fmla="*/ 70 w 3408"/>
                        <a:gd name="T37" fmla="*/ 77 h 2466"/>
                        <a:gd name="T38" fmla="*/ 72 w 3408"/>
                        <a:gd name="T39" fmla="*/ 75 h 2466"/>
                        <a:gd name="T40" fmla="*/ 74 w 3408"/>
                        <a:gd name="T41" fmla="*/ 69 h 2466"/>
                        <a:gd name="T42" fmla="*/ 76 w 3408"/>
                        <a:gd name="T43" fmla="*/ 65 h 2466"/>
                        <a:gd name="T44" fmla="*/ 79 w 3408"/>
                        <a:gd name="T45" fmla="*/ 59 h 2466"/>
                        <a:gd name="T46" fmla="*/ 82 w 3408"/>
                        <a:gd name="T47" fmla="*/ 54 h 2466"/>
                        <a:gd name="T48" fmla="*/ 84 w 3408"/>
                        <a:gd name="T49" fmla="*/ 52 h 2466"/>
                        <a:gd name="T50" fmla="*/ 86 w 3408"/>
                        <a:gd name="T51" fmla="*/ 50 h 2466"/>
                        <a:gd name="T52" fmla="*/ 88 w 3408"/>
                        <a:gd name="T53" fmla="*/ 48 h 2466"/>
                        <a:gd name="T54" fmla="*/ 90 w 3408"/>
                        <a:gd name="T55" fmla="*/ 46 h 2466"/>
                        <a:gd name="T56" fmla="*/ 94 w 3408"/>
                        <a:gd name="T57" fmla="*/ 44 h 2466"/>
                        <a:gd name="T58" fmla="*/ 97 w 3408"/>
                        <a:gd name="T59" fmla="*/ 42 h 2466"/>
                        <a:gd name="T60" fmla="*/ 102 w 3408"/>
                        <a:gd name="T61" fmla="*/ 40 h 2466"/>
                        <a:gd name="T62" fmla="*/ 107 w 3408"/>
                        <a:gd name="T63" fmla="*/ 39 h 2466"/>
                        <a:gd name="T64" fmla="*/ 102 w 3408"/>
                        <a:gd name="T65" fmla="*/ 38 h 2466"/>
                        <a:gd name="T66" fmla="*/ 97 w 3408"/>
                        <a:gd name="T67" fmla="*/ 39 h 2466"/>
                        <a:gd name="T68" fmla="*/ 93 w 3408"/>
                        <a:gd name="T69" fmla="*/ 41 h 2466"/>
                        <a:gd name="T70" fmla="*/ 89 w 3408"/>
                        <a:gd name="T71" fmla="*/ 43 h 2466"/>
                        <a:gd name="T72" fmla="*/ 86 w 3408"/>
                        <a:gd name="T73" fmla="*/ 46 h 2466"/>
                        <a:gd name="T74" fmla="*/ 83 w 3408"/>
                        <a:gd name="T75" fmla="*/ 48 h 2466"/>
                        <a:gd name="T76" fmla="*/ 81 w 3408"/>
                        <a:gd name="T77" fmla="*/ 50 h 2466"/>
                        <a:gd name="T78" fmla="*/ 80 w 3408"/>
                        <a:gd name="T79" fmla="*/ 52 h 2466"/>
                        <a:gd name="T80" fmla="*/ 75 w 3408"/>
                        <a:gd name="T81" fmla="*/ 60 h 2466"/>
                        <a:gd name="T82" fmla="*/ 71 w 3408"/>
                        <a:gd name="T83" fmla="*/ 68 h 2466"/>
                        <a:gd name="T84" fmla="*/ 69 w 3408"/>
                        <a:gd name="T85" fmla="*/ 73 h 2466"/>
                        <a:gd name="T86" fmla="*/ 65 w 3408"/>
                        <a:gd name="T87" fmla="*/ 71 h 2466"/>
                        <a:gd name="T88" fmla="*/ 58 w 3408"/>
                        <a:gd name="T89" fmla="*/ 69 h 2466"/>
                        <a:gd name="T90" fmla="*/ 51 w 3408"/>
                        <a:gd name="T91" fmla="*/ 68 h 2466"/>
                        <a:gd name="T92" fmla="*/ 30 w 3408"/>
                        <a:gd name="T93" fmla="*/ 69 h 2466"/>
                        <a:gd name="T94" fmla="*/ 7 w 3408"/>
                        <a:gd name="T95" fmla="*/ 26 h 2466"/>
                        <a:gd name="T96" fmla="*/ 13 w 3408"/>
                        <a:gd name="T97" fmla="*/ 24 h 2466"/>
                        <a:gd name="T98" fmla="*/ 23 w 3408"/>
                        <a:gd name="T99" fmla="*/ 23 h 2466"/>
                        <a:gd name="T100" fmla="*/ 39 w 3408"/>
                        <a:gd name="T101" fmla="*/ 23 h 2466"/>
                        <a:gd name="T102" fmla="*/ 47 w 3408"/>
                        <a:gd name="T103" fmla="*/ 26 h 2466"/>
                        <a:gd name="T104" fmla="*/ 51 w 3408"/>
                        <a:gd name="T105" fmla="*/ 23 h 2466"/>
                        <a:gd name="T106" fmla="*/ 53 w 3408"/>
                        <a:gd name="T107" fmla="*/ 18 h 2466"/>
                        <a:gd name="T108" fmla="*/ 55 w 3408"/>
                        <a:gd name="T109" fmla="*/ 15 h 2466"/>
                        <a:gd name="T110" fmla="*/ 58 w 3408"/>
                        <a:gd name="T111" fmla="*/ 12 h 2466"/>
                        <a:gd name="T112" fmla="*/ 61 w 3408"/>
                        <a:gd name="T113" fmla="*/ 10 h 2466"/>
                        <a:gd name="T114" fmla="*/ 65 w 3408"/>
                        <a:gd name="T115" fmla="*/ 9 h 2466"/>
                        <a:gd name="T116" fmla="*/ 68 w 3408"/>
                        <a:gd name="T117" fmla="*/ 6 h 2466"/>
                        <a:gd name="T118" fmla="*/ 74 w 3408"/>
                        <a:gd name="T119" fmla="*/ 5 h 2466"/>
                        <a:gd name="T120" fmla="*/ 81 w 3408"/>
                        <a:gd name="T121" fmla="*/ 2 h 24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08"/>
                        <a:gd name="T184" fmla="*/ 0 h 2466"/>
                        <a:gd name="T185" fmla="*/ 3408 w 3408"/>
                        <a:gd name="T186" fmla="*/ 2466 h 24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08" h="2466">
                          <a:moveTo>
                            <a:pt x="2555" y="0"/>
                          </a:moveTo>
                          <a:lnTo>
                            <a:pt x="2464" y="17"/>
                          </a:lnTo>
                          <a:lnTo>
                            <a:pt x="2365" y="40"/>
                          </a:lnTo>
                          <a:lnTo>
                            <a:pt x="2306" y="55"/>
                          </a:lnTo>
                          <a:lnTo>
                            <a:pt x="2243" y="74"/>
                          </a:lnTo>
                          <a:lnTo>
                            <a:pt x="2181" y="95"/>
                          </a:lnTo>
                          <a:lnTo>
                            <a:pt x="2116" y="118"/>
                          </a:lnTo>
                          <a:lnTo>
                            <a:pt x="2084" y="131"/>
                          </a:lnTo>
                          <a:lnTo>
                            <a:pt x="2049" y="146"/>
                          </a:lnTo>
                          <a:lnTo>
                            <a:pt x="2019" y="160"/>
                          </a:lnTo>
                          <a:lnTo>
                            <a:pt x="1987" y="175"/>
                          </a:lnTo>
                          <a:lnTo>
                            <a:pt x="1956" y="192"/>
                          </a:lnTo>
                          <a:lnTo>
                            <a:pt x="1926" y="209"/>
                          </a:lnTo>
                          <a:lnTo>
                            <a:pt x="1897" y="226"/>
                          </a:lnTo>
                          <a:lnTo>
                            <a:pt x="1871" y="245"/>
                          </a:lnTo>
                          <a:lnTo>
                            <a:pt x="1844" y="264"/>
                          </a:lnTo>
                          <a:lnTo>
                            <a:pt x="1819" y="285"/>
                          </a:lnTo>
                          <a:lnTo>
                            <a:pt x="1797" y="306"/>
                          </a:lnTo>
                          <a:lnTo>
                            <a:pt x="1778" y="327"/>
                          </a:lnTo>
                          <a:lnTo>
                            <a:pt x="1759" y="350"/>
                          </a:lnTo>
                          <a:lnTo>
                            <a:pt x="1740" y="373"/>
                          </a:lnTo>
                          <a:lnTo>
                            <a:pt x="1721" y="394"/>
                          </a:lnTo>
                          <a:lnTo>
                            <a:pt x="1703" y="414"/>
                          </a:lnTo>
                          <a:lnTo>
                            <a:pt x="1686" y="435"/>
                          </a:lnTo>
                          <a:lnTo>
                            <a:pt x="1671" y="456"/>
                          </a:lnTo>
                          <a:lnTo>
                            <a:pt x="1658" y="475"/>
                          </a:lnTo>
                          <a:lnTo>
                            <a:pt x="1643" y="494"/>
                          </a:lnTo>
                          <a:lnTo>
                            <a:pt x="1614" y="532"/>
                          </a:lnTo>
                          <a:lnTo>
                            <a:pt x="1591" y="568"/>
                          </a:lnTo>
                          <a:lnTo>
                            <a:pt x="1549" y="631"/>
                          </a:lnTo>
                          <a:lnTo>
                            <a:pt x="1519" y="683"/>
                          </a:lnTo>
                          <a:lnTo>
                            <a:pt x="1496" y="721"/>
                          </a:lnTo>
                          <a:lnTo>
                            <a:pt x="1479" y="755"/>
                          </a:lnTo>
                          <a:lnTo>
                            <a:pt x="1464" y="747"/>
                          </a:lnTo>
                          <a:lnTo>
                            <a:pt x="1422" y="730"/>
                          </a:lnTo>
                          <a:lnTo>
                            <a:pt x="1390" y="719"/>
                          </a:lnTo>
                          <a:lnTo>
                            <a:pt x="1354" y="705"/>
                          </a:lnTo>
                          <a:lnTo>
                            <a:pt x="1310" y="692"/>
                          </a:lnTo>
                          <a:lnTo>
                            <a:pt x="1262" y="679"/>
                          </a:lnTo>
                          <a:lnTo>
                            <a:pt x="1209" y="667"/>
                          </a:lnTo>
                          <a:lnTo>
                            <a:pt x="1152" y="656"/>
                          </a:lnTo>
                          <a:lnTo>
                            <a:pt x="1089" y="646"/>
                          </a:lnTo>
                          <a:lnTo>
                            <a:pt x="1025" y="639"/>
                          </a:lnTo>
                          <a:lnTo>
                            <a:pt x="886" y="631"/>
                          </a:lnTo>
                          <a:lnTo>
                            <a:pt x="736" y="639"/>
                          </a:lnTo>
                          <a:lnTo>
                            <a:pt x="588" y="660"/>
                          </a:lnTo>
                          <a:lnTo>
                            <a:pt x="515" y="673"/>
                          </a:lnTo>
                          <a:lnTo>
                            <a:pt x="449" y="686"/>
                          </a:lnTo>
                          <a:lnTo>
                            <a:pt x="384" y="702"/>
                          </a:lnTo>
                          <a:lnTo>
                            <a:pt x="323" y="717"/>
                          </a:lnTo>
                          <a:lnTo>
                            <a:pt x="266" y="734"/>
                          </a:lnTo>
                          <a:lnTo>
                            <a:pt x="215" y="747"/>
                          </a:lnTo>
                          <a:lnTo>
                            <a:pt x="166" y="762"/>
                          </a:lnTo>
                          <a:lnTo>
                            <a:pt x="124" y="776"/>
                          </a:lnTo>
                          <a:lnTo>
                            <a:pt x="57" y="800"/>
                          </a:lnTo>
                          <a:lnTo>
                            <a:pt x="15" y="816"/>
                          </a:lnTo>
                          <a:lnTo>
                            <a:pt x="0" y="821"/>
                          </a:lnTo>
                          <a:lnTo>
                            <a:pt x="766" y="2343"/>
                          </a:lnTo>
                          <a:lnTo>
                            <a:pt x="823" y="2329"/>
                          </a:lnTo>
                          <a:lnTo>
                            <a:pt x="890" y="2316"/>
                          </a:lnTo>
                          <a:lnTo>
                            <a:pt x="977" y="2299"/>
                          </a:lnTo>
                          <a:lnTo>
                            <a:pt x="1080" y="2280"/>
                          </a:lnTo>
                          <a:lnTo>
                            <a:pt x="1198" y="2265"/>
                          </a:lnTo>
                          <a:lnTo>
                            <a:pt x="1327" y="2251"/>
                          </a:lnTo>
                          <a:lnTo>
                            <a:pt x="1460" y="2242"/>
                          </a:lnTo>
                          <a:lnTo>
                            <a:pt x="1601" y="2249"/>
                          </a:lnTo>
                          <a:lnTo>
                            <a:pt x="1740" y="2274"/>
                          </a:lnTo>
                          <a:lnTo>
                            <a:pt x="1806" y="2289"/>
                          </a:lnTo>
                          <a:lnTo>
                            <a:pt x="1873" y="2308"/>
                          </a:lnTo>
                          <a:lnTo>
                            <a:pt x="1935" y="2329"/>
                          </a:lnTo>
                          <a:lnTo>
                            <a:pt x="1994" y="2350"/>
                          </a:lnTo>
                          <a:lnTo>
                            <a:pt x="2047" y="2371"/>
                          </a:lnTo>
                          <a:lnTo>
                            <a:pt x="2099" y="2392"/>
                          </a:lnTo>
                          <a:lnTo>
                            <a:pt x="2141" y="2411"/>
                          </a:lnTo>
                          <a:lnTo>
                            <a:pt x="2181" y="2430"/>
                          </a:lnTo>
                          <a:lnTo>
                            <a:pt x="2209" y="2445"/>
                          </a:lnTo>
                          <a:lnTo>
                            <a:pt x="2232" y="2457"/>
                          </a:lnTo>
                          <a:lnTo>
                            <a:pt x="2251" y="2466"/>
                          </a:lnTo>
                          <a:lnTo>
                            <a:pt x="2262" y="2436"/>
                          </a:lnTo>
                          <a:lnTo>
                            <a:pt x="2276" y="2400"/>
                          </a:lnTo>
                          <a:lnTo>
                            <a:pt x="2295" y="2354"/>
                          </a:lnTo>
                          <a:lnTo>
                            <a:pt x="2317" y="2297"/>
                          </a:lnTo>
                          <a:lnTo>
                            <a:pt x="2344" y="2234"/>
                          </a:lnTo>
                          <a:lnTo>
                            <a:pt x="2359" y="2198"/>
                          </a:lnTo>
                          <a:lnTo>
                            <a:pt x="2376" y="2162"/>
                          </a:lnTo>
                          <a:lnTo>
                            <a:pt x="2393" y="2126"/>
                          </a:lnTo>
                          <a:lnTo>
                            <a:pt x="2412" y="2090"/>
                          </a:lnTo>
                          <a:lnTo>
                            <a:pt x="2431" y="2050"/>
                          </a:lnTo>
                          <a:lnTo>
                            <a:pt x="2452" y="2012"/>
                          </a:lnTo>
                          <a:lnTo>
                            <a:pt x="2473" y="1972"/>
                          </a:lnTo>
                          <a:lnTo>
                            <a:pt x="2494" y="1934"/>
                          </a:lnTo>
                          <a:lnTo>
                            <a:pt x="2517" y="1896"/>
                          </a:lnTo>
                          <a:lnTo>
                            <a:pt x="2542" y="1856"/>
                          </a:lnTo>
                          <a:lnTo>
                            <a:pt x="2566" y="1818"/>
                          </a:lnTo>
                          <a:lnTo>
                            <a:pt x="2591" y="1782"/>
                          </a:lnTo>
                          <a:lnTo>
                            <a:pt x="2616" y="1746"/>
                          </a:lnTo>
                          <a:lnTo>
                            <a:pt x="2631" y="1728"/>
                          </a:lnTo>
                          <a:lnTo>
                            <a:pt x="2642" y="1711"/>
                          </a:lnTo>
                          <a:lnTo>
                            <a:pt x="2658" y="1694"/>
                          </a:lnTo>
                          <a:lnTo>
                            <a:pt x="2671" y="1677"/>
                          </a:lnTo>
                          <a:lnTo>
                            <a:pt x="2684" y="1662"/>
                          </a:lnTo>
                          <a:lnTo>
                            <a:pt x="2698" y="1645"/>
                          </a:lnTo>
                          <a:lnTo>
                            <a:pt x="2713" y="1630"/>
                          </a:lnTo>
                          <a:lnTo>
                            <a:pt x="2726" y="1616"/>
                          </a:lnTo>
                          <a:lnTo>
                            <a:pt x="2741" y="1601"/>
                          </a:lnTo>
                          <a:lnTo>
                            <a:pt x="2755" y="1588"/>
                          </a:lnTo>
                          <a:lnTo>
                            <a:pt x="2770" y="1574"/>
                          </a:lnTo>
                          <a:lnTo>
                            <a:pt x="2785" y="1563"/>
                          </a:lnTo>
                          <a:lnTo>
                            <a:pt x="2800" y="1552"/>
                          </a:lnTo>
                          <a:lnTo>
                            <a:pt x="2815" y="1540"/>
                          </a:lnTo>
                          <a:lnTo>
                            <a:pt x="2844" y="1519"/>
                          </a:lnTo>
                          <a:lnTo>
                            <a:pt x="2874" y="1498"/>
                          </a:lnTo>
                          <a:lnTo>
                            <a:pt x="2905" y="1479"/>
                          </a:lnTo>
                          <a:lnTo>
                            <a:pt x="2933" y="1460"/>
                          </a:lnTo>
                          <a:lnTo>
                            <a:pt x="2962" y="1445"/>
                          </a:lnTo>
                          <a:lnTo>
                            <a:pt x="2990" y="1428"/>
                          </a:lnTo>
                          <a:lnTo>
                            <a:pt x="3017" y="1413"/>
                          </a:lnTo>
                          <a:lnTo>
                            <a:pt x="3044" y="1396"/>
                          </a:lnTo>
                          <a:lnTo>
                            <a:pt x="3070" y="1382"/>
                          </a:lnTo>
                          <a:lnTo>
                            <a:pt x="3095" y="1369"/>
                          </a:lnTo>
                          <a:lnTo>
                            <a:pt x="3120" y="1356"/>
                          </a:lnTo>
                          <a:lnTo>
                            <a:pt x="3144" y="1346"/>
                          </a:lnTo>
                          <a:lnTo>
                            <a:pt x="3192" y="1323"/>
                          </a:lnTo>
                          <a:lnTo>
                            <a:pt x="3234" y="1304"/>
                          </a:lnTo>
                          <a:lnTo>
                            <a:pt x="3272" y="1289"/>
                          </a:lnTo>
                          <a:lnTo>
                            <a:pt x="3306" y="1274"/>
                          </a:lnTo>
                          <a:lnTo>
                            <a:pt x="3363" y="1255"/>
                          </a:lnTo>
                          <a:lnTo>
                            <a:pt x="3408" y="1242"/>
                          </a:lnTo>
                          <a:lnTo>
                            <a:pt x="3363" y="1156"/>
                          </a:lnTo>
                          <a:lnTo>
                            <a:pt x="3340" y="1164"/>
                          </a:lnTo>
                          <a:lnTo>
                            <a:pt x="3281" y="1185"/>
                          </a:lnTo>
                          <a:lnTo>
                            <a:pt x="3239" y="1200"/>
                          </a:lnTo>
                          <a:lnTo>
                            <a:pt x="3192" y="1219"/>
                          </a:lnTo>
                          <a:lnTo>
                            <a:pt x="3139" y="1240"/>
                          </a:lnTo>
                          <a:lnTo>
                            <a:pt x="3110" y="1251"/>
                          </a:lnTo>
                          <a:lnTo>
                            <a:pt x="3082" y="1264"/>
                          </a:lnTo>
                          <a:lnTo>
                            <a:pt x="3051" y="1278"/>
                          </a:lnTo>
                          <a:lnTo>
                            <a:pt x="3023" y="1293"/>
                          </a:lnTo>
                          <a:lnTo>
                            <a:pt x="2990" y="1308"/>
                          </a:lnTo>
                          <a:lnTo>
                            <a:pt x="2960" y="1323"/>
                          </a:lnTo>
                          <a:lnTo>
                            <a:pt x="2929" y="1339"/>
                          </a:lnTo>
                          <a:lnTo>
                            <a:pt x="2899" y="1358"/>
                          </a:lnTo>
                          <a:lnTo>
                            <a:pt x="2869" y="1375"/>
                          </a:lnTo>
                          <a:lnTo>
                            <a:pt x="2838" y="1394"/>
                          </a:lnTo>
                          <a:lnTo>
                            <a:pt x="2808" y="1413"/>
                          </a:lnTo>
                          <a:lnTo>
                            <a:pt x="2779" y="1434"/>
                          </a:lnTo>
                          <a:lnTo>
                            <a:pt x="2749" y="1455"/>
                          </a:lnTo>
                          <a:lnTo>
                            <a:pt x="2722" y="1476"/>
                          </a:lnTo>
                          <a:lnTo>
                            <a:pt x="2696" y="1498"/>
                          </a:lnTo>
                          <a:lnTo>
                            <a:pt x="2669" y="1521"/>
                          </a:lnTo>
                          <a:lnTo>
                            <a:pt x="2646" y="1544"/>
                          </a:lnTo>
                          <a:lnTo>
                            <a:pt x="2635" y="1557"/>
                          </a:lnTo>
                          <a:lnTo>
                            <a:pt x="2623" y="1569"/>
                          </a:lnTo>
                          <a:lnTo>
                            <a:pt x="2612" y="1582"/>
                          </a:lnTo>
                          <a:lnTo>
                            <a:pt x="2601" y="1595"/>
                          </a:lnTo>
                          <a:lnTo>
                            <a:pt x="2589" y="1607"/>
                          </a:lnTo>
                          <a:lnTo>
                            <a:pt x="2580" y="1622"/>
                          </a:lnTo>
                          <a:lnTo>
                            <a:pt x="2568" y="1635"/>
                          </a:lnTo>
                          <a:lnTo>
                            <a:pt x="2559" y="1649"/>
                          </a:lnTo>
                          <a:lnTo>
                            <a:pt x="2538" y="1677"/>
                          </a:lnTo>
                          <a:lnTo>
                            <a:pt x="2496" y="1736"/>
                          </a:lnTo>
                          <a:lnTo>
                            <a:pt x="2456" y="1797"/>
                          </a:lnTo>
                          <a:lnTo>
                            <a:pt x="2420" y="1860"/>
                          </a:lnTo>
                          <a:lnTo>
                            <a:pt x="2384" y="1922"/>
                          </a:lnTo>
                          <a:lnTo>
                            <a:pt x="2352" y="1983"/>
                          </a:lnTo>
                          <a:lnTo>
                            <a:pt x="2321" y="2042"/>
                          </a:lnTo>
                          <a:lnTo>
                            <a:pt x="2295" y="2097"/>
                          </a:lnTo>
                          <a:lnTo>
                            <a:pt x="2270" y="2151"/>
                          </a:lnTo>
                          <a:lnTo>
                            <a:pt x="2249" y="2198"/>
                          </a:lnTo>
                          <a:lnTo>
                            <a:pt x="2230" y="2238"/>
                          </a:lnTo>
                          <a:lnTo>
                            <a:pt x="2205" y="2297"/>
                          </a:lnTo>
                          <a:lnTo>
                            <a:pt x="2196" y="2318"/>
                          </a:lnTo>
                          <a:lnTo>
                            <a:pt x="2177" y="2308"/>
                          </a:lnTo>
                          <a:lnTo>
                            <a:pt x="2152" y="2301"/>
                          </a:lnTo>
                          <a:lnTo>
                            <a:pt x="2120" y="2287"/>
                          </a:lnTo>
                          <a:lnTo>
                            <a:pt x="2080" y="2272"/>
                          </a:lnTo>
                          <a:lnTo>
                            <a:pt x="2034" y="2255"/>
                          </a:lnTo>
                          <a:lnTo>
                            <a:pt x="1983" y="2236"/>
                          </a:lnTo>
                          <a:lnTo>
                            <a:pt x="1926" y="2217"/>
                          </a:lnTo>
                          <a:lnTo>
                            <a:pt x="1865" y="2200"/>
                          </a:lnTo>
                          <a:lnTo>
                            <a:pt x="1802" y="2183"/>
                          </a:lnTo>
                          <a:lnTo>
                            <a:pt x="1736" y="2168"/>
                          </a:lnTo>
                          <a:lnTo>
                            <a:pt x="1669" y="2154"/>
                          </a:lnTo>
                          <a:lnTo>
                            <a:pt x="1603" y="2145"/>
                          </a:lnTo>
                          <a:lnTo>
                            <a:pt x="1534" y="2137"/>
                          </a:lnTo>
                          <a:lnTo>
                            <a:pt x="1405" y="2137"/>
                          </a:lnTo>
                          <a:lnTo>
                            <a:pt x="1173" y="2160"/>
                          </a:lnTo>
                          <a:lnTo>
                            <a:pt x="989" y="2183"/>
                          </a:lnTo>
                          <a:lnTo>
                            <a:pt x="865" y="2200"/>
                          </a:lnTo>
                          <a:lnTo>
                            <a:pt x="820" y="2206"/>
                          </a:lnTo>
                          <a:lnTo>
                            <a:pt x="160" y="867"/>
                          </a:lnTo>
                          <a:lnTo>
                            <a:pt x="217" y="850"/>
                          </a:lnTo>
                          <a:lnTo>
                            <a:pt x="283" y="831"/>
                          </a:lnTo>
                          <a:lnTo>
                            <a:pt x="325" y="819"/>
                          </a:lnTo>
                          <a:lnTo>
                            <a:pt x="371" y="808"/>
                          </a:lnTo>
                          <a:lnTo>
                            <a:pt x="420" y="795"/>
                          </a:lnTo>
                          <a:lnTo>
                            <a:pt x="474" y="783"/>
                          </a:lnTo>
                          <a:lnTo>
                            <a:pt x="532" y="772"/>
                          </a:lnTo>
                          <a:lnTo>
                            <a:pt x="591" y="762"/>
                          </a:lnTo>
                          <a:lnTo>
                            <a:pt x="719" y="743"/>
                          </a:lnTo>
                          <a:lnTo>
                            <a:pt x="850" y="730"/>
                          </a:lnTo>
                          <a:lnTo>
                            <a:pt x="981" y="730"/>
                          </a:lnTo>
                          <a:lnTo>
                            <a:pt x="1108" y="742"/>
                          </a:lnTo>
                          <a:lnTo>
                            <a:pt x="1224" y="762"/>
                          </a:lnTo>
                          <a:lnTo>
                            <a:pt x="1327" y="789"/>
                          </a:lnTo>
                          <a:lnTo>
                            <a:pt x="1373" y="802"/>
                          </a:lnTo>
                          <a:lnTo>
                            <a:pt x="1413" y="816"/>
                          </a:lnTo>
                          <a:lnTo>
                            <a:pt x="1479" y="839"/>
                          </a:lnTo>
                          <a:lnTo>
                            <a:pt x="1523" y="856"/>
                          </a:lnTo>
                          <a:lnTo>
                            <a:pt x="1536" y="861"/>
                          </a:lnTo>
                          <a:lnTo>
                            <a:pt x="1567" y="802"/>
                          </a:lnTo>
                          <a:lnTo>
                            <a:pt x="1603" y="740"/>
                          </a:lnTo>
                          <a:lnTo>
                            <a:pt x="1624" y="702"/>
                          </a:lnTo>
                          <a:lnTo>
                            <a:pt x="1650" y="660"/>
                          </a:lnTo>
                          <a:lnTo>
                            <a:pt x="1679" y="616"/>
                          </a:lnTo>
                          <a:lnTo>
                            <a:pt x="1709" y="572"/>
                          </a:lnTo>
                          <a:lnTo>
                            <a:pt x="1726" y="549"/>
                          </a:lnTo>
                          <a:lnTo>
                            <a:pt x="1745" y="529"/>
                          </a:lnTo>
                          <a:lnTo>
                            <a:pt x="1762" y="506"/>
                          </a:lnTo>
                          <a:lnTo>
                            <a:pt x="1781" y="483"/>
                          </a:lnTo>
                          <a:lnTo>
                            <a:pt x="1800" y="460"/>
                          </a:lnTo>
                          <a:lnTo>
                            <a:pt x="1821" y="439"/>
                          </a:lnTo>
                          <a:lnTo>
                            <a:pt x="1842" y="418"/>
                          </a:lnTo>
                          <a:lnTo>
                            <a:pt x="1863" y="397"/>
                          </a:lnTo>
                          <a:lnTo>
                            <a:pt x="1884" y="376"/>
                          </a:lnTo>
                          <a:lnTo>
                            <a:pt x="1907" y="359"/>
                          </a:lnTo>
                          <a:lnTo>
                            <a:pt x="1932" y="340"/>
                          </a:lnTo>
                          <a:lnTo>
                            <a:pt x="1954" y="323"/>
                          </a:lnTo>
                          <a:lnTo>
                            <a:pt x="1979" y="306"/>
                          </a:lnTo>
                          <a:lnTo>
                            <a:pt x="2004" y="291"/>
                          </a:lnTo>
                          <a:lnTo>
                            <a:pt x="2028" y="278"/>
                          </a:lnTo>
                          <a:lnTo>
                            <a:pt x="2053" y="262"/>
                          </a:lnTo>
                          <a:lnTo>
                            <a:pt x="2080" y="247"/>
                          </a:lnTo>
                          <a:lnTo>
                            <a:pt x="2104" y="236"/>
                          </a:lnTo>
                          <a:lnTo>
                            <a:pt x="2131" y="222"/>
                          </a:lnTo>
                          <a:lnTo>
                            <a:pt x="2158" y="213"/>
                          </a:lnTo>
                          <a:lnTo>
                            <a:pt x="2209" y="190"/>
                          </a:lnTo>
                          <a:lnTo>
                            <a:pt x="2260" y="173"/>
                          </a:lnTo>
                          <a:lnTo>
                            <a:pt x="2310" y="156"/>
                          </a:lnTo>
                          <a:lnTo>
                            <a:pt x="2357" y="143"/>
                          </a:lnTo>
                          <a:lnTo>
                            <a:pt x="2401" y="129"/>
                          </a:lnTo>
                          <a:lnTo>
                            <a:pt x="2441" y="120"/>
                          </a:lnTo>
                          <a:lnTo>
                            <a:pt x="2507" y="105"/>
                          </a:lnTo>
                          <a:lnTo>
                            <a:pt x="2568" y="95"/>
                          </a:lnTo>
                          <a:lnTo>
                            <a:pt x="2555" y="0"/>
                          </a:lnTo>
                          <a:close/>
                        </a:path>
                      </a:pathLst>
                    </a:custGeom>
                    <a:solidFill>
                      <a:srgbClr val="000000"/>
                    </a:solidFill>
                    <a:ln w="9525">
                      <a:noFill/>
                      <a:round/>
                      <a:headEnd/>
                      <a:tailEnd/>
                    </a:ln>
                  </p:spPr>
                  <p:txBody>
                    <a:bodyPr/>
                    <a:lstStyle/>
                    <a:p>
                      <a:endParaRPr lang="en-US"/>
                    </a:p>
                  </p:txBody>
                </p:sp>
                <p:sp>
                  <p:nvSpPr>
                    <p:cNvPr id="17452" name="Freeform 39"/>
                    <p:cNvSpPr>
                      <a:spLocks noChangeAspect="1"/>
                    </p:cNvSpPr>
                    <p:nvPr/>
                  </p:nvSpPr>
                  <p:spPr bwMode="auto">
                    <a:xfrm>
                      <a:off x="4540" y="2736"/>
                      <a:ext cx="463" cy="624"/>
                    </a:xfrm>
                    <a:custGeom>
                      <a:avLst/>
                      <a:gdLst>
                        <a:gd name="T0" fmla="*/ 0 w 926"/>
                        <a:gd name="T1" fmla="*/ 3 h 1247"/>
                        <a:gd name="T2" fmla="*/ 25 w 926"/>
                        <a:gd name="T3" fmla="*/ 38 h 1247"/>
                        <a:gd name="T4" fmla="*/ 29 w 926"/>
                        <a:gd name="T5" fmla="*/ 39 h 1247"/>
                        <a:gd name="T6" fmla="*/ 2 w 926"/>
                        <a:gd name="T7" fmla="*/ 0 h 1247"/>
                        <a:gd name="T8" fmla="*/ 0 w 926"/>
                        <a:gd name="T9" fmla="*/ 3 h 1247"/>
                        <a:gd name="T10" fmla="*/ 0 w 926"/>
                        <a:gd name="T11" fmla="*/ 3 h 1247"/>
                        <a:gd name="T12" fmla="*/ 0 60000 65536"/>
                        <a:gd name="T13" fmla="*/ 0 60000 65536"/>
                        <a:gd name="T14" fmla="*/ 0 60000 65536"/>
                        <a:gd name="T15" fmla="*/ 0 60000 65536"/>
                        <a:gd name="T16" fmla="*/ 0 60000 65536"/>
                        <a:gd name="T17" fmla="*/ 0 60000 65536"/>
                        <a:gd name="T18" fmla="*/ 0 w 926"/>
                        <a:gd name="T19" fmla="*/ 0 h 1247"/>
                        <a:gd name="T20" fmla="*/ 926 w 926"/>
                        <a:gd name="T21" fmla="*/ 1247 h 1247"/>
                      </a:gdLst>
                      <a:ahLst/>
                      <a:cxnLst>
                        <a:cxn ang="T12">
                          <a:pos x="T0" y="T1"/>
                        </a:cxn>
                        <a:cxn ang="T13">
                          <a:pos x="T2" y="T3"/>
                        </a:cxn>
                        <a:cxn ang="T14">
                          <a:pos x="T4" y="T5"/>
                        </a:cxn>
                        <a:cxn ang="T15">
                          <a:pos x="T6" y="T7"/>
                        </a:cxn>
                        <a:cxn ang="T16">
                          <a:pos x="T8" y="T9"/>
                        </a:cxn>
                        <a:cxn ang="T17">
                          <a:pos x="T10" y="T11"/>
                        </a:cxn>
                      </a:cxnLst>
                      <a:rect l="T18" t="T19" r="T20" b="T21"/>
                      <a:pathLst>
                        <a:path w="926" h="1247">
                          <a:moveTo>
                            <a:pt x="0" y="70"/>
                          </a:moveTo>
                          <a:lnTo>
                            <a:pt x="785" y="1209"/>
                          </a:lnTo>
                          <a:lnTo>
                            <a:pt x="926" y="1247"/>
                          </a:lnTo>
                          <a:lnTo>
                            <a:pt x="57" y="0"/>
                          </a:lnTo>
                          <a:lnTo>
                            <a:pt x="0" y="70"/>
                          </a:lnTo>
                          <a:close/>
                        </a:path>
                      </a:pathLst>
                    </a:custGeom>
                    <a:solidFill>
                      <a:srgbClr val="000000"/>
                    </a:solidFill>
                    <a:ln w="9525">
                      <a:noFill/>
                      <a:round/>
                      <a:headEnd/>
                      <a:tailEnd/>
                    </a:ln>
                  </p:spPr>
                  <p:txBody>
                    <a:bodyPr/>
                    <a:lstStyle/>
                    <a:p>
                      <a:endParaRPr lang="en-US"/>
                    </a:p>
                  </p:txBody>
                </p:sp>
                <p:sp>
                  <p:nvSpPr>
                    <p:cNvPr id="17453" name="Freeform 40"/>
                    <p:cNvSpPr>
                      <a:spLocks noChangeAspect="1"/>
                    </p:cNvSpPr>
                    <p:nvPr/>
                  </p:nvSpPr>
                  <p:spPr bwMode="auto">
                    <a:xfrm>
                      <a:off x="3231" y="3219"/>
                      <a:ext cx="1776" cy="840"/>
                    </a:xfrm>
                    <a:custGeom>
                      <a:avLst/>
                      <a:gdLst>
                        <a:gd name="T0" fmla="*/ 25 w 3552"/>
                        <a:gd name="T1" fmla="*/ 52 h 1681"/>
                        <a:gd name="T2" fmla="*/ 28 w 3552"/>
                        <a:gd name="T3" fmla="*/ 51 h 1681"/>
                        <a:gd name="T4" fmla="*/ 33 w 3552"/>
                        <a:gd name="T5" fmla="*/ 50 h 1681"/>
                        <a:gd name="T6" fmla="*/ 39 w 3552"/>
                        <a:gd name="T7" fmla="*/ 48 h 1681"/>
                        <a:gd name="T8" fmla="*/ 45 w 3552"/>
                        <a:gd name="T9" fmla="*/ 47 h 1681"/>
                        <a:gd name="T10" fmla="*/ 67 w 3552"/>
                        <a:gd name="T11" fmla="*/ 47 h 1681"/>
                        <a:gd name="T12" fmla="*/ 75 w 3552"/>
                        <a:gd name="T13" fmla="*/ 49 h 1681"/>
                        <a:gd name="T14" fmla="*/ 77 w 3552"/>
                        <a:gd name="T15" fmla="*/ 46 h 1681"/>
                        <a:gd name="T16" fmla="*/ 81 w 3552"/>
                        <a:gd name="T17" fmla="*/ 40 h 1681"/>
                        <a:gd name="T18" fmla="*/ 84 w 3552"/>
                        <a:gd name="T19" fmla="*/ 36 h 1681"/>
                        <a:gd name="T20" fmla="*/ 85 w 3552"/>
                        <a:gd name="T21" fmla="*/ 34 h 1681"/>
                        <a:gd name="T22" fmla="*/ 87 w 3552"/>
                        <a:gd name="T23" fmla="*/ 32 h 1681"/>
                        <a:gd name="T24" fmla="*/ 88 w 3552"/>
                        <a:gd name="T25" fmla="*/ 31 h 1681"/>
                        <a:gd name="T26" fmla="*/ 89 w 3552"/>
                        <a:gd name="T27" fmla="*/ 29 h 1681"/>
                        <a:gd name="T28" fmla="*/ 91 w 3552"/>
                        <a:gd name="T29" fmla="*/ 28 h 1681"/>
                        <a:gd name="T30" fmla="*/ 92 w 3552"/>
                        <a:gd name="T31" fmla="*/ 27 h 1681"/>
                        <a:gd name="T32" fmla="*/ 93 w 3552"/>
                        <a:gd name="T33" fmla="*/ 25 h 1681"/>
                        <a:gd name="T34" fmla="*/ 95 w 3552"/>
                        <a:gd name="T35" fmla="*/ 24 h 1681"/>
                        <a:gd name="T36" fmla="*/ 97 w 3552"/>
                        <a:gd name="T37" fmla="*/ 22 h 1681"/>
                        <a:gd name="T38" fmla="*/ 99 w 3552"/>
                        <a:gd name="T39" fmla="*/ 21 h 1681"/>
                        <a:gd name="T40" fmla="*/ 102 w 3552"/>
                        <a:gd name="T41" fmla="*/ 20 h 1681"/>
                        <a:gd name="T42" fmla="*/ 106 w 3552"/>
                        <a:gd name="T43" fmla="*/ 18 h 1681"/>
                        <a:gd name="T44" fmla="*/ 109 w 3552"/>
                        <a:gd name="T45" fmla="*/ 17 h 1681"/>
                        <a:gd name="T46" fmla="*/ 105 w 3552"/>
                        <a:gd name="T47" fmla="*/ 9 h 1681"/>
                        <a:gd name="T48" fmla="*/ 105 w 3552"/>
                        <a:gd name="T49" fmla="*/ 15 h 1681"/>
                        <a:gd name="T50" fmla="*/ 102 w 3552"/>
                        <a:gd name="T51" fmla="*/ 17 h 1681"/>
                        <a:gd name="T52" fmla="*/ 98 w 3552"/>
                        <a:gd name="T53" fmla="*/ 18 h 1681"/>
                        <a:gd name="T54" fmla="*/ 96 w 3552"/>
                        <a:gd name="T55" fmla="*/ 20 h 1681"/>
                        <a:gd name="T56" fmla="*/ 94 w 3552"/>
                        <a:gd name="T57" fmla="*/ 21 h 1681"/>
                        <a:gd name="T58" fmla="*/ 92 w 3552"/>
                        <a:gd name="T59" fmla="*/ 22 h 1681"/>
                        <a:gd name="T60" fmla="*/ 90 w 3552"/>
                        <a:gd name="T61" fmla="*/ 24 h 1681"/>
                        <a:gd name="T62" fmla="*/ 88 w 3552"/>
                        <a:gd name="T63" fmla="*/ 26 h 1681"/>
                        <a:gd name="T64" fmla="*/ 87 w 3552"/>
                        <a:gd name="T65" fmla="*/ 28 h 1681"/>
                        <a:gd name="T66" fmla="*/ 86 w 3552"/>
                        <a:gd name="T67" fmla="*/ 29 h 1681"/>
                        <a:gd name="T68" fmla="*/ 85 w 3552"/>
                        <a:gd name="T69" fmla="*/ 30 h 1681"/>
                        <a:gd name="T70" fmla="*/ 84 w 3552"/>
                        <a:gd name="T71" fmla="*/ 31 h 1681"/>
                        <a:gd name="T72" fmla="*/ 80 w 3552"/>
                        <a:gd name="T73" fmla="*/ 37 h 1681"/>
                        <a:gd name="T74" fmla="*/ 76 w 3552"/>
                        <a:gd name="T75" fmla="*/ 42 h 1681"/>
                        <a:gd name="T76" fmla="*/ 74 w 3552"/>
                        <a:gd name="T77" fmla="*/ 46 h 1681"/>
                        <a:gd name="T78" fmla="*/ 71 w 3552"/>
                        <a:gd name="T79" fmla="*/ 45 h 1681"/>
                        <a:gd name="T80" fmla="*/ 66 w 3552"/>
                        <a:gd name="T81" fmla="*/ 43 h 1681"/>
                        <a:gd name="T82" fmla="*/ 56 w 3552"/>
                        <a:gd name="T83" fmla="*/ 42 h 1681"/>
                        <a:gd name="T84" fmla="*/ 42 w 3552"/>
                        <a:gd name="T85" fmla="*/ 44 h 1681"/>
                        <a:gd name="T86" fmla="*/ 35 w 3552"/>
                        <a:gd name="T87" fmla="*/ 45 h 1681"/>
                        <a:gd name="T88" fmla="*/ 28 w 3552"/>
                        <a:gd name="T89" fmla="*/ 47 h 1681"/>
                        <a:gd name="T90" fmla="*/ 5 w 3552"/>
                        <a:gd name="T91" fmla="*/ 4 h 1681"/>
                        <a:gd name="T92" fmla="*/ 8 w 3552"/>
                        <a:gd name="T93" fmla="*/ 0 h 16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52"/>
                        <a:gd name="T142" fmla="*/ 0 h 1681"/>
                        <a:gd name="T143" fmla="*/ 3552 w 3552"/>
                        <a:gd name="T144" fmla="*/ 1681 h 16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52" h="1681">
                          <a:moveTo>
                            <a:pt x="256" y="0"/>
                          </a:moveTo>
                          <a:lnTo>
                            <a:pt x="0" y="68"/>
                          </a:lnTo>
                          <a:lnTo>
                            <a:pt x="773" y="1681"/>
                          </a:lnTo>
                          <a:lnTo>
                            <a:pt x="794" y="1675"/>
                          </a:lnTo>
                          <a:lnTo>
                            <a:pt x="849" y="1658"/>
                          </a:lnTo>
                          <a:lnTo>
                            <a:pt x="889" y="1645"/>
                          </a:lnTo>
                          <a:lnTo>
                            <a:pt x="935" y="1631"/>
                          </a:lnTo>
                          <a:lnTo>
                            <a:pt x="986" y="1616"/>
                          </a:lnTo>
                          <a:lnTo>
                            <a:pt x="1045" y="1601"/>
                          </a:lnTo>
                          <a:lnTo>
                            <a:pt x="1104" y="1586"/>
                          </a:lnTo>
                          <a:lnTo>
                            <a:pt x="1169" y="1571"/>
                          </a:lnTo>
                          <a:lnTo>
                            <a:pt x="1235" y="1555"/>
                          </a:lnTo>
                          <a:lnTo>
                            <a:pt x="1304" y="1540"/>
                          </a:lnTo>
                          <a:lnTo>
                            <a:pt x="1372" y="1529"/>
                          </a:lnTo>
                          <a:lnTo>
                            <a:pt x="1440" y="1515"/>
                          </a:lnTo>
                          <a:lnTo>
                            <a:pt x="1575" y="1498"/>
                          </a:lnTo>
                          <a:lnTo>
                            <a:pt x="1853" y="1498"/>
                          </a:lnTo>
                          <a:lnTo>
                            <a:pt x="2119" y="1527"/>
                          </a:lnTo>
                          <a:lnTo>
                            <a:pt x="2231" y="1544"/>
                          </a:lnTo>
                          <a:lnTo>
                            <a:pt x="2321" y="1559"/>
                          </a:lnTo>
                          <a:lnTo>
                            <a:pt x="2400" y="1576"/>
                          </a:lnTo>
                          <a:lnTo>
                            <a:pt x="2416" y="1550"/>
                          </a:lnTo>
                          <a:lnTo>
                            <a:pt x="2435" y="1517"/>
                          </a:lnTo>
                          <a:lnTo>
                            <a:pt x="2463" y="1477"/>
                          </a:lnTo>
                          <a:lnTo>
                            <a:pt x="2494" y="1426"/>
                          </a:lnTo>
                          <a:lnTo>
                            <a:pt x="2532" y="1371"/>
                          </a:lnTo>
                          <a:lnTo>
                            <a:pt x="2573" y="1308"/>
                          </a:lnTo>
                          <a:lnTo>
                            <a:pt x="2619" y="1242"/>
                          </a:lnTo>
                          <a:lnTo>
                            <a:pt x="2644" y="1207"/>
                          </a:lnTo>
                          <a:lnTo>
                            <a:pt x="2668" y="1173"/>
                          </a:lnTo>
                          <a:lnTo>
                            <a:pt x="2695" y="1139"/>
                          </a:lnTo>
                          <a:lnTo>
                            <a:pt x="2706" y="1122"/>
                          </a:lnTo>
                          <a:lnTo>
                            <a:pt x="2720" y="1105"/>
                          </a:lnTo>
                          <a:lnTo>
                            <a:pt x="2733" y="1088"/>
                          </a:lnTo>
                          <a:lnTo>
                            <a:pt x="2746" y="1070"/>
                          </a:lnTo>
                          <a:lnTo>
                            <a:pt x="2760" y="1053"/>
                          </a:lnTo>
                          <a:lnTo>
                            <a:pt x="2773" y="1036"/>
                          </a:lnTo>
                          <a:lnTo>
                            <a:pt x="2786" y="1021"/>
                          </a:lnTo>
                          <a:lnTo>
                            <a:pt x="2801" y="1004"/>
                          </a:lnTo>
                          <a:lnTo>
                            <a:pt x="2815" y="987"/>
                          </a:lnTo>
                          <a:lnTo>
                            <a:pt x="2828" y="972"/>
                          </a:lnTo>
                          <a:lnTo>
                            <a:pt x="2843" y="956"/>
                          </a:lnTo>
                          <a:lnTo>
                            <a:pt x="2857" y="941"/>
                          </a:lnTo>
                          <a:lnTo>
                            <a:pt x="2870" y="924"/>
                          </a:lnTo>
                          <a:lnTo>
                            <a:pt x="2883" y="909"/>
                          </a:lnTo>
                          <a:lnTo>
                            <a:pt x="2896" y="896"/>
                          </a:lnTo>
                          <a:lnTo>
                            <a:pt x="2912" y="880"/>
                          </a:lnTo>
                          <a:lnTo>
                            <a:pt x="2923" y="867"/>
                          </a:lnTo>
                          <a:lnTo>
                            <a:pt x="2938" y="854"/>
                          </a:lnTo>
                          <a:lnTo>
                            <a:pt x="2952" y="840"/>
                          </a:lnTo>
                          <a:lnTo>
                            <a:pt x="2965" y="827"/>
                          </a:lnTo>
                          <a:lnTo>
                            <a:pt x="2978" y="816"/>
                          </a:lnTo>
                          <a:lnTo>
                            <a:pt x="2992" y="804"/>
                          </a:lnTo>
                          <a:lnTo>
                            <a:pt x="3018" y="783"/>
                          </a:lnTo>
                          <a:lnTo>
                            <a:pt x="3043" y="764"/>
                          </a:lnTo>
                          <a:lnTo>
                            <a:pt x="3069" y="747"/>
                          </a:lnTo>
                          <a:lnTo>
                            <a:pt x="3094" y="730"/>
                          </a:lnTo>
                          <a:lnTo>
                            <a:pt x="3119" y="715"/>
                          </a:lnTo>
                          <a:lnTo>
                            <a:pt x="3144" y="700"/>
                          </a:lnTo>
                          <a:lnTo>
                            <a:pt x="3168" y="684"/>
                          </a:lnTo>
                          <a:lnTo>
                            <a:pt x="3191" y="671"/>
                          </a:lnTo>
                          <a:lnTo>
                            <a:pt x="3214" y="658"/>
                          </a:lnTo>
                          <a:lnTo>
                            <a:pt x="3237" y="646"/>
                          </a:lnTo>
                          <a:lnTo>
                            <a:pt x="3282" y="624"/>
                          </a:lnTo>
                          <a:lnTo>
                            <a:pt x="3324" y="605"/>
                          </a:lnTo>
                          <a:lnTo>
                            <a:pt x="3364" y="587"/>
                          </a:lnTo>
                          <a:lnTo>
                            <a:pt x="3400" y="572"/>
                          </a:lnTo>
                          <a:lnTo>
                            <a:pt x="3434" y="561"/>
                          </a:lnTo>
                          <a:lnTo>
                            <a:pt x="3463" y="551"/>
                          </a:lnTo>
                          <a:lnTo>
                            <a:pt x="3510" y="536"/>
                          </a:lnTo>
                          <a:lnTo>
                            <a:pt x="3552" y="525"/>
                          </a:lnTo>
                          <a:lnTo>
                            <a:pt x="3339" y="304"/>
                          </a:lnTo>
                          <a:lnTo>
                            <a:pt x="3241" y="365"/>
                          </a:lnTo>
                          <a:lnTo>
                            <a:pt x="3377" y="487"/>
                          </a:lnTo>
                          <a:lnTo>
                            <a:pt x="3330" y="506"/>
                          </a:lnTo>
                          <a:lnTo>
                            <a:pt x="3305" y="517"/>
                          </a:lnTo>
                          <a:lnTo>
                            <a:pt x="3277" y="530"/>
                          </a:lnTo>
                          <a:lnTo>
                            <a:pt x="3246" y="546"/>
                          </a:lnTo>
                          <a:lnTo>
                            <a:pt x="3210" y="565"/>
                          </a:lnTo>
                          <a:lnTo>
                            <a:pt x="3172" y="584"/>
                          </a:lnTo>
                          <a:lnTo>
                            <a:pt x="3130" y="605"/>
                          </a:lnTo>
                          <a:lnTo>
                            <a:pt x="3109" y="618"/>
                          </a:lnTo>
                          <a:lnTo>
                            <a:pt x="3090" y="629"/>
                          </a:lnTo>
                          <a:lnTo>
                            <a:pt x="3068" y="643"/>
                          </a:lnTo>
                          <a:lnTo>
                            <a:pt x="3047" y="656"/>
                          </a:lnTo>
                          <a:lnTo>
                            <a:pt x="3026" y="669"/>
                          </a:lnTo>
                          <a:lnTo>
                            <a:pt x="3003" y="683"/>
                          </a:lnTo>
                          <a:lnTo>
                            <a:pt x="2982" y="698"/>
                          </a:lnTo>
                          <a:lnTo>
                            <a:pt x="2961" y="713"/>
                          </a:lnTo>
                          <a:lnTo>
                            <a:pt x="2938" y="728"/>
                          </a:lnTo>
                          <a:lnTo>
                            <a:pt x="2916" y="745"/>
                          </a:lnTo>
                          <a:lnTo>
                            <a:pt x="2896" y="762"/>
                          </a:lnTo>
                          <a:lnTo>
                            <a:pt x="2874" y="778"/>
                          </a:lnTo>
                          <a:lnTo>
                            <a:pt x="2855" y="797"/>
                          </a:lnTo>
                          <a:lnTo>
                            <a:pt x="2832" y="816"/>
                          </a:lnTo>
                          <a:lnTo>
                            <a:pt x="2811" y="839"/>
                          </a:lnTo>
                          <a:lnTo>
                            <a:pt x="2790" y="861"/>
                          </a:lnTo>
                          <a:lnTo>
                            <a:pt x="2767" y="884"/>
                          </a:lnTo>
                          <a:lnTo>
                            <a:pt x="2756" y="897"/>
                          </a:lnTo>
                          <a:lnTo>
                            <a:pt x="2744" y="911"/>
                          </a:lnTo>
                          <a:lnTo>
                            <a:pt x="2733" y="924"/>
                          </a:lnTo>
                          <a:lnTo>
                            <a:pt x="2724" y="937"/>
                          </a:lnTo>
                          <a:lnTo>
                            <a:pt x="2712" y="951"/>
                          </a:lnTo>
                          <a:lnTo>
                            <a:pt x="2701" y="964"/>
                          </a:lnTo>
                          <a:lnTo>
                            <a:pt x="2689" y="979"/>
                          </a:lnTo>
                          <a:lnTo>
                            <a:pt x="2678" y="993"/>
                          </a:lnTo>
                          <a:lnTo>
                            <a:pt x="2666" y="1008"/>
                          </a:lnTo>
                          <a:lnTo>
                            <a:pt x="2657" y="1021"/>
                          </a:lnTo>
                          <a:lnTo>
                            <a:pt x="2613" y="1080"/>
                          </a:lnTo>
                          <a:lnTo>
                            <a:pt x="2571" y="1139"/>
                          </a:lnTo>
                          <a:lnTo>
                            <a:pt x="2532" y="1196"/>
                          </a:lnTo>
                          <a:lnTo>
                            <a:pt x="2495" y="1253"/>
                          </a:lnTo>
                          <a:lnTo>
                            <a:pt x="2463" y="1304"/>
                          </a:lnTo>
                          <a:lnTo>
                            <a:pt x="2431" y="1354"/>
                          </a:lnTo>
                          <a:lnTo>
                            <a:pt x="2406" y="1394"/>
                          </a:lnTo>
                          <a:lnTo>
                            <a:pt x="2370" y="1457"/>
                          </a:lnTo>
                          <a:lnTo>
                            <a:pt x="2355" y="1479"/>
                          </a:lnTo>
                          <a:lnTo>
                            <a:pt x="2338" y="1472"/>
                          </a:lnTo>
                          <a:lnTo>
                            <a:pt x="2283" y="1453"/>
                          </a:lnTo>
                          <a:lnTo>
                            <a:pt x="2245" y="1441"/>
                          </a:lnTo>
                          <a:lnTo>
                            <a:pt x="2197" y="1428"/>
                          </a:lnTo>
                          <a:lnTo>
                            <a:pt x="2144" y="1415"/>
                          </a:lnTo>
                          <a:lnTo>
                            <a:pt x="2083" y="1403"/>
                          </a:lnTo>
                          <a:lnTo>
                            <a:pt x="2016" y="1392"/>
                          </a:lnTo>
                          <a:lnTo>
                            <a:pt x="1944" y="1382"/>
                          </a:lnTo>
                          <a:lnTo>
                            <a:pt x="1783" y="1373"/>
                          </a:lnTo>
                          <a:lnTo>
                            <a:pt x="1604" y="1377"/>
                          </a:lnTo>
                          <a:lnTo>
                            <a:pt x="1412" y="1401"/>
                          </a:lnTo>
                          <a:lnTo>
                            <a:pt x="1317" y="1418"/>
                          </a:lnTo>
                          <a:lnTo>
                            <a:pt x="1233" y="1437"/>
                          </a:lnTo>
                          <a:lnTo>
                            <a:pt x="1161" y="1453"/>
                          </a:lnTo>
                          <a:lnTo>
                            <a:pt x="1098" y="1468"/>
                          </a:lnTo>
                          <a:lnTo>
                            <a:pt x="1041" y="1481"/>
                          </a:lnTo>
                          <a:lnTo>
                            <a:pt x="996" y="1495"/>
                          </a:lnTo>
                          <a:lnTo>
                            <a:pt x="923" y="1515"/>
                          </a:lnTo>
                          <a:lnTo>
                            <a:pt x="851" y="1544"/>
                          </a:lnTo>
                          <a:lnTo>
                            <a:pt x="838" y="1555"/>
                          </a:lnTo>
                          <a:lnTo>
                            <a:pt x="152" y="129"/>
                          </a:lnTo>
                          <a:lnTo>
                            <a:pt x="294" y="93"/>
                          </a:lnTo>
                          <a:lnTo>
                            <a:pt x="256" y="0"/>
                          </a:lnTo>
                          <a:close/>
                        </a:path>
                      </a:pathLst>
                    </a:custGeom>
                    <a:solidFill>
                      <a:srgbClr val="000000"/>
                    </a:solidFill>
                    <a:ln w="9525">
                      <a:noFill/>
                      <a:round/>
                      <a:headEnd/>
                      <a:tailEnd/>
                    </a:ln>
                  </p:spPr>
                  <p:txBody>
                    <a:bodyPr/>
                    <a:lstStyle/>
                    <a:p>
                      <a:endParaRPr lang="en-US"/>
                    </a:p>
                  </p:txBody>
                </p:sp>
                <p:sp>
                  <p:nvSpPr>
                    <p:cNvPr id="17454" name="Freeform 41"/>
                    <p:cNvSpPr>
                      <a:spLocks noChangeAspect="1"/>
                    </p:cNvSpPr>
                    <p:nvPr/>
                  </p:nvSpPr>
                  <p:spPr bwMode="auto">
                    <a:xfrm>
                      <a:off x="3182" y="3347"/>
                      <a:ext cx="406" cy="780"/>
                    </a:xfrm>
                    <a:custGeom>
                      <a:avLst/>
                      <a:gdLst>
                        <a:gd name="T0" fmla="*/ 9 w 811"/>
                        <a:gd name="T1" fmla="*/ 0 h 1559"/>
                        <a:gd name="T2" fmla="*/ 0 w 811"/>
                        <a:gd name="T3" fmla="*/ 3 h 1559"/>
                        <a:gd name="T4" fmla="*/ 22 w 811"/>
                        <a:gd name="T5" fmla="*/ 49 h 1559"/>
                        <a:gd name="T6" fmla="*/ 26 w 811"/>
                        <a:gd name="T7" fmla="*/ 48 h 1559"/>
                        <a:gd name="T8" fmla="*/ 5 w 811"/>
                        <a:gd name="T9" fmla="*/ 5 h 1559"/>
                        <a:gd name="T10" fmla="*/ 10 w 811"/>
                        <a:gd name="T11" fmla="*/ 3 h 1559"/>
                        <a:gd name="T12" fmla="*/ 9 w 811"/>
                        <a:gd name="T13" fmla="*/ 0 h 1559"/>
                        <a:gd name="T14" fmla="*/ 9 w 811"/>
                        <a:gd name="T15" fmla="*/ 0 h 1559"/>
                        <a:gd name="T16" fmla="*/ 0 60000 65536"/>
                        <a:gd name="T17" fmla="*/ 0 60000 65536"/>
                        <a:gd name="T18" fmla="*/ 0 60000 65536"/>
                        <a:gd name="T19" fmla="*/ 0 60000 65536"/>
                        <a:gd name="T20" fmla="*/ 0 60000 65536"/>
                        <a:gd name="T21" fmla="*/ 0 60000 65536"/>
                        <a:gd name="T22" fmla="*/ 0 60000 65536"/>
                        <a:gd name="T23" fmla="*/ 0 60000 65536"/>
                        <a:gd name="T24" fmla="*/ 0 w 811"/>
                        <a:gd name="T25" fmla="*/ 0 h 1559"/>
                        <a:gd name="T26" fmla="*/ 811 w 811"/>
                        <a:gd name="T27" fmla="*/ 1559 h 15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1" h="1559">
                          <a:moveTo>
                            <a:pt x="266" y="0"/>
                          </a:moveTo>
                          <a:lnTo>
                            <a:pt x="0" y="91"/>
                          </a:lnTo>
                          <a:lnTo>
                            <a:pt x="690" y="1559"/>
                          </a:lnTo>
                          <a:lnTo>
                            <a:pt x="811" y="1528"/>
                          </a:lnTo>
                          <a:lnTo>
                            <a:pt x="144" y="137"/>
                          </a:lnTo>
                          <a:lnTo>
                            <a:pt x="317" y="83"/>
                          </a:lnTo>
                          <a:lnTo>
                            <a:pt x="266" y="0"/>
                          </a:lnTo>
                          <a:close/>
                        </a:path>
                      </a:pathLst>
                    </a:custGeom>
                    <a:solidFill>
                      <a:srgbClr val="000000"/>
                    </a:solidFill>
                    <a:ln w="9525">
                      <a:noFill/>
                      <a:round/>
                      <a:headEnd/>
                      <a:tailEnd/>
                    </a:ln>
                  </p:spPr>
                  <p:txBody>
                    <a:bodyPr/>
                    <a:lstStyle/>
                    <a:p>
                      <a:endParaRPr lang="en-US"/>
                    </a:p>
                  </p:txBody>
                </p:sp>
                <p:sp>
                  <p:nvSpPr>
                    <p:cNvPr id="17455" name="Freeform 42"/>
                    <p:cNvSpPr>
                      <a:spLocks noChangeAspect="1"/>
                    </p:cNvSpPr>
                    <p:nvPr/>
                  </p:nvSpPr>
                  <p:spPr bwMode="auto">
                    <a:xfrm>
                      <a:off x="4016" y="3119"/>
                      <a:ext cx="403" cy="804"/>
                    </a:xfrm>
                    <a:custGeom>
                      <a:avLst/>
                      <a:gdLst>
                        <a:gd name="T0" fmla="*/ 3 w 806"/>
                        <a:gd name="T1" fmla="*/ 0 h 1607"/>
                        <a:gd name="T2" fmla="*/ 25 w 806"/>
                        <a:gd name="T3" fmla="*/ 48 h 1607"/>
                        <a:gd name="T4" fmla="*/ 24 w 806"/>
                        <a:gd name="T5" fmla="*/ 51 h 1607"/>
                        <a:gd name="T6" fmla="*/ 0 w 806"/>
                        <a:gd name="T7" fmla="*/ 1 h 1607"/>
                        <a:gd name="T8" fmla="*/ 3 w 806"/>
                        <a:gd name="T9" fmla="*/ 0 h 1607"/>
                        <a:gd name="T10" fmla="*/ 3 w 806"/>
                        <a:gd name="T11" fmla="*/ 0 h 1607"/>
                        <a:gd name="T12" fmla="*/ 0 60000 65536"/>
                        <a:gd name="T13" fmla="*/ 0 60000 65536"/>
                        <a:gd name="T14" fmla="*/ 0 60000 65536"/>
                        <a:gd name="T15" fmla="*/ 0 60000 65536"/>
                        <a:gd name="T16" fmla="*/ 0 60000 65536"/>
                        <a:gd name="T17" fmla="*/ 0 60000 65536"/>
                        <a:gd name="T18" fmla="*/ 0 w 806"/>
                        <a:gd name="T19" fmla="*/ 0 h 1607"/>
                        <a:gd name="T20" fmla="*/ 806 w 806"/>
                        <a:gd name="T21" fmla="*/ 1607 h 1607"/>
                      </a:gdLst>
                      <a:ahLst/>
                      <a:cxnLst>
                        <a:cxn ang="T12">
                          <a:pos x="T0" y="T1"/>
                        </a:cxn>
                        <a:cxn ang="T13">
                          <a:pos x="T2" y="T3"/>
                        </a:cxn>
                        <a:cxn ang="T14">
                          <a:pos x="T4" y="T5"/>
                        </a:cxn>
                        <a:cxn ang="T15">
                          <a:pos x="T6" y="T7"/>
                        </a:cxn>
                        <a:cxn ang="T16">
                          <a:pos x="T8" y="T9"/>
                        </a:cxn>
                        <a:cxn ang="T17">
                          <a:pos x="T10" y="T11"/>
                        </a:cxn>
                      </a:cxnLst>
                      <a:rect l="T18" t="T19" r="T20" b="T21"/>
                      <a:pathLst>
                        <a:path w="806" h="1607">
                          <a:moveTo>
                            <a:pt x="99" y="0"/>
                          </a:moveTo>
                          <a:lnTo>
                            <a:pt x="806" y="1508"/>
                          </a:lnTo>
                          <a:lnTo>
                            <a:pt x="747" y="1607"/>
                          </a:lnTo>
                          <a:lnTo>
                            <a:pt x="0" y="15"/>
                          </a:lnTo>
                          <a:lnTo>
                            <a:pt x="99" y="0"/>
                          </a:lnTo>
                          <a:close/>
                        </a:path>
                      </a:pathLst>
                    </a:custGeom>
                    <a:solidFill>
                      <a:srgbClr val="000000"/>
                    </a:solidFill>
                    <a:ln w="9525">
                      <a:noFill/>
                      <a:round/>
                      <a:headEnd/>
                      <a:tailEnd/>
                    </a:ln>
                  </p:spPr>
                  <p:txBody>
                    <a:bodyPr/>
                    <a:lstStyle/>
                    <a:p>
                      <a:endParaRPr lang="en-US"/>
                    </a:p>
                  </p:txBody>
                </p:sp>
                <p:sp>
                  <p:nvSpPr>
                    <p:cNvPr id="17456" name="Freeform 43"/>
                    <p:cNvSpPr>
                      <a:spLocks noChangeAspect="1"/>
                    </p:cNvSpPr>
                    <p:nvPr/>
                  </p:nvSpPr>
                  <p:spPr bwMode="auto">
                    <a:xfrm>
                      <a:off x="3528" y="3199"/>
                      <a:ext cx="704" cy="541"/>
                    </a:xfrm>
                    <a:custGeom>
                      <a:avLst/>
                      <a:gdLst>
                        <a:gd name="T0" fmla="*/ 0 w 1406"/>
                        <a:gd name="T1" fmla="*/ 2 h 1082"/>
                        <a:gd name="T2" fmla="*/ 2 w 1406"/>
                        <a:gd name="T3" fmla="*/ 1 h 1082"/>
                        <a:gd name="T4" fmla="*/ 3 w 1406"/>
                        <a:gd name="T5" fmla="*/ 1 h 1082"/>
                        <a:gd name="T6" fmla="*/ 6 w 1406"/>
                        <a:gd name="T7" fmla="*/ 1 h 1082"/>
                        <a:gd name="T8" fmla="*/ 8 w 1406"/>
                        <a:gd name="T9" fmla="*/ 1 h 1082"/>
                        <a:gd name="T10" fmla="*/ 11 w 1406"/>
                        <a:gd name="T11" fmla="*/ 1 h 1082"/>
                        <a:gd name="T12" fmla="*/ 18 w 1406"/>
                        <a:gd name="T13" fmla="*/ 0 h 1082"/>
                        <a:gd name="T14" fmla="*/ 23 w 1406"/>
                        <a:gd name="T15" fmla="*/ 1 h 1082"/>
                        <a:gd name="T16" fmla="*/ 27 w 1406"/>
                        <a:gd name="T17" fmla="*/ 1 h 1082"/>
                        <a:gd name="T18" fmla="*/ 29 w 1406"/>
                        <a:gd name="T19" fmla="*/ 2 h 1082"/>
                        <a:gd name="T20" fmla="*/ 29 w 1406"/>
                        <a:gd name="T21" fmla="*/ 2 h 1082"/>
                        <a:gd name="T22" fmla="*/ 30 w 1406"/>
                        <a:gd name="T23" fmla="*/ 2 h 1082"/>
                        <a:gd name="T24" fmla="*/ 45 w 1406"/>
                        <a:gd name="T25" fmla="*/ 34 h 1082"/>
                        <a:gd name="T26" fmla="*/ 43 w 1406"/>
                        <a:gd name="T27" fmla="*/ 34 h 1082"/>
                        <a:gd name="T28" fmla="*/ 41 w 1406"/>
                        <a:gd name="T29" fmla="*/ 34 h 1082"/>
                        <a:gd name="T30" fmla="*/ 38 w 1406"/>
                        <a:gd name="T31" fmla="*/ 33 h 1082"/>
                        <a:gd name="T32" fmla="*/ 36 w 1406"/>
                        <a:gd name="T33" fmla="*/ 33 h 1082"/>
                        <a:gd name="T34" fmla="*/ 33 w 1406"/>
                        <a:gd name="T35" fmla="*/ 31 h 1082"/>
                        <a:gd name="T36" fmla="*/ 30 w 1406"/>
                        <a:gd name="T37" fmla="*/ 31 h 1082"/>
                        <a:gd name="T38" fmla="*/ 28 w 1406"/>
                        <a:gd name="T39" fmla="*/ 31 h 1082"/>
                        <a:gd name="T40" fmla="*/ 19 w 1406"/>
                        <a:gd name="T41" fmla="*/ 33 h 1082"/>
                        <a:gd name="T42" fmla="*/ 15 w 1406"/>
                        <a:gd name="T43" fmla="*/ 33 h 1082"/>
                        <a:gd name="T44" fmla="*/ 14 w 1406"/>
                        <a:gd name="T45" fmla="*/ 34 h 1082"/>
                        <a:gd name="T46" fmla="*/ 0 w 1406"/>
                        <a:gd name="T47" fmla="*/ 2 h 1082"/>
                        <a:gd name="T48" fmla="*/ 0 w 1406"/>
                        <a:gd name="T49" fmla="*/ 2 h 10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06"/>
                        <a:gd name="T76" fmla="*/ 0 h 1082"/>
                        <a:gd name="T77" fmla="*/ 1406 w 1406"/>
                        <a:gd name="T78" fmla="*/ 1082 h 10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06" h="1082">
                          <a:moveTo>
                            <a:pt x="0" y="72"/>
                          </a:moveTo>
                          <a:lnTo>
                            <a:pt x="43" y="61"/>
                          </a:lnTo>
                          <a:lnTo>
                            <a:pt x="95" y="48"/>
                          </a:lnTo>
                          <a:lnTo>
                            <a:pt x="163" y="34"/>
                          </a:lnTo>
                          <a:lnTo>
                            <a:pt x="245" y="19"/>
                          </a:lnTo>
                          <a:lnTo>
                            <a:pt x="336" y="8"/>
                          </a:lnTo>
                          <a:lnTo>
                            <a:pt x="545" y="0"/>
                          </a:lnTo>
                          <a:lnTo>
                            <a:pt x="729" y="19"/>
                          </a:lnTo>
                          <a:lnTo>
                            <a:pt x="857" y="51"/>
                          </a:lnTo>
                          <a:lnTo>
                            <a:pt x="899" y="68"/>
                          </a:lnTo>
                          <a:lnTo>
                            <a:pt x="927" y="82"/>
                          </a:lnTo>
                          <a:lnTo>
                            <a:pt x="950" y="95"/>
                          </a:lnTo>
                          <a:lnTo>
                            <a:pt x="1406" y="1082"/>
                          </a:lnTo>
                          <a:lnTo>
                            <a:pt x="1351" y="1069"/>
                          </a:lnTo>
                          <a:lnTo>
                            <a:pt x="1290" y="1057"/>
                          </a:lnTo>
                          <a:lnTo>
                            <a:pt x="1214" y="1042"/>
                          </a:lnTo>
                          <a:lnTo>
                            <a:pt x="1131" y="1027"/>
                          </a:lnTo>
                          <a:lnTo>
                            <a:pt x="1041" y="1015"/>
                          </a:lnTo>
                          <a:lnTo>
                            <a:pt x="952" y="1008"/>
                          </a:lnTo>
                          <a:lnTo>
                            <a:pt x="872" y="1004"/>
                          </a:lnTo>
                          <a:lnTo>
                            <a:pt x="577" y="1033"/>
                          </a:lnTo>
                          <a:lnTo>
                            <a:pt x="475" y="1050"/>
                          </a:lnTo>
                          <a:lnTo>
                            <a:pt x="435" y="1057"/>
                          </a:lnTo>
                          <a:lnTo>
                            <a:pt x="0" y="72"/>
                          </a:lnTo>
                          <a:close/>
                        </a:path>
                      </a:pathLst>
                    </a:custGeom>
                    <a:solidFill>
                      <a:srgbClr val="B8B8D9"/>
                    </a:solidFill>
                    <a:ln w="9525">
                      <a:noFill/>
                      <a:round/>
                      <a:headEnd/>
                      <a:tailEnd/>
                    </a:ln>
                  </p:spPr>
                  <p:txBody>
                    <a:bodyPr/>
                    <a:lstStyle/>
                    <a:p>
                      <a:endParaRPr lang="en-US"/>
                    </a:p>
                  </p:txBody>
                </p:sp>
                <p:sp>
                  <p:nvSpPr>
                    <p:cNvPr id="17457" name="Freeform 44"/>
                    <p:cNvSpPr>
                      <a:spLocks noChangeAspect="1"/>
                    </p:cNvSpPr>
                    <p:nvPr/>
                  </p:nvSpPr>
                  <p:spPr bwMode="auto">
                    <a:xfrm>
                      <a:off x="4140" y="2880"/>
                      <a:ext cx="619" cy="777"/>
                    </a:xfrm>
                    <a:custGeom>
                      <a:avLst/>
                      <a:gdLst>
                        <a:gd name="T0" fmla="*/ 1 w 1237"/>
                        <a:gd name="T1" fmla="*/ 16 h 1556"/>
                        <a:gd name="T2" fmla="*/ 1 w 1237"/>
                        <a:gd name="T3" fmla="*/ 15 h 1556"/>
                        <a:gd name="T4" fmla="*/ 2 w 1237"/>
                        <a:gd name="T5" fmla="*/ 14 h 1556"/>
                        <a:gd name="T6" fmla="*/ 3 w 1237"/>
                        <a:gd name="T7" fmla="*/ 13 h 1556"/>
                        <a:gd name="T8" fmla="*/ 4 w 1237"/>
                        <a:gd name="T9" fmla="*/ 12 h 1556"/>
                        <a:gd name="T10" fmla="*/ 5 w 1237"/>
                        <a:gd name="T11" fmla="*/ 11 h 1556"/>
                        <a:gd name="T12" fmla="*/ 5 w 1237"/>
                        <a:gd name="T13" fmla="*/ 10 h 1556"/>
                        <a:gd name="T14" fmla="*/ 6 w 1237"/>
                        <a:gd name="T15" fmla="*/ 9 h 1556"/>
                        <a:gd name="T16" fmla="*/ 7 w 1237"/>
                        <a:gd name="T17" fmla="*/ 8 h 1556"/>
                        <a:gd name="T18" fmla="*/ 8 w 1237"/>
                        <a:gd name="T19" fmla="*/ 8 h 1556"/>
                        <a:gd name="T20" fmla="*/ 9 w 1237"/>
                        <a:gd name="T21" fmla="*/ 7 h 1556"/>
                        <a:gd name="T22" fmla="*/ 10 w 1237"/>
                        <a:gd name="T23" fmla="*/ 6 h 1556"/>
                        <a:gd name="T24" fmla="*/ 11 w 1237"/>
                        <a:gd name="T25" fmla="*/ 5 h 1556"/>
                        <a:gd name="T26" fmla="*/ 13 w 1237"/>
                        <a:gd name="T27" fmla="*/ 4 h 1556"/>
                        <a:gd name="T28" fmla="*/ 15 w 1237"/>
                        <a:gd name="T29" fmla="*/ 3 h 1556"/>
                        <a:gd name="T30" fmla="*/ 17 w 1237"/>
                        <a:gd name="T31" fmla="*/ 2 h 1556"/>
                        <a:gd name="T32" fmla="*/ 19 w 1237"/>
                        <a:gd name="T33" fmla="*/ 1 h 1556"/>
                        <a:gd name="T34" fmla="*/ 21 w 1237"/>
                        <a:gd name="T35" fmla="*/ 0 h 1556"/>
                        <a:gd name="T36" fmla="*/ 23 w 1237"/>
                        <a:gd name="T37" fmla="*/ 0 h 1556"/>
                        <a:gd name="T38" fmla="*/ 39 w 1237"/>
                        <a:gd name="T39" fmla="*/ 23 h 1556"/>
                        <a:gd name="T40" fmla="*/ 37 w 1237"/>
                        <a:gd name="T41" fmla="*/ 25 h 1556"/>
                        <a:gd name="T42" fmla="*/ 35 w 1237"/>
                        <a:gd name="T43" fmla="*/ 26 h 1556"/>
                        <a:gd name="T44" fmla="*/ 33 w 1237"/>
                        <a:gd name="T45" fmla="*/ 27 h 1556"/>
                        <a:gd name="T46" fmla="*/ 31 w 1237"/>
                        <a:gd name="T47" fmla="*/ 28 h 1556"/>
                        <a:gd name="T48" fmla="*/ 29 w 1237"/>
                        <a:gd name="T49" fmla="*/ 30 h 1556"/>
                        <a:gd name="T50" fmla="*/ 27 w 1237"/>
                        <a:gd name="T51" fmla="*/ 31 h 1556"/>
                        <a:gd name="T52" fmla="*/ 26 w 1237"/>
                        <a:gd name="T53" fmla="*/ 33 h 1556"/>
                        <a:gd name="T54" fmla="*/ 25 w 1237"/>
                        <a:gd name="T55" fmla="*/ 33 h 1556"/>
                        <a:gd name="T56" fmla="*/ 24 w 1237"/>
                        <a:gd name="T57" fmla="*/ 36 h 1556"/>
                        <a:gd name="T58" fmla="*/ 22 w 1237"/>
                        <a:gd name="T59" fmla="*/ 38 h 1556"/>
                        <a:gd name="T60" fmla="*/ 21 w 1237"/>
                        <a:gd name="T61" fmla="*/ 41 h 1556"/>
                        <a:gd name="T62" fmla="*/ 19 w 1237"/>
                        <a:gd name="T63" fmla="*/ 44 h 1556"/>
                        <a:gd name="T64" fmla="*/ 18 w 1237"/>
                        <a:gd name="T65" fmla="*/ 46 h 1556"/>
                        <a:gd name="T66" fmla="*/ 17 w 1237"/>
                        <a:gd name="T67" fmla="*/ 48 h 1556"/>
                        <a:gd name="T68" fmla="*/ 0 w 1237"/>
                        <a:gd name="T69" fmla="*/ 16 h 1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7"/>
                        <a:gd name="T106" fmla="*/ 0 h 1556"/>
                        <a:gd name="T107" fmla="*/ 1237 w 1237"/>
                        <a:gd name="T108" fmla="*/ 1556 h 1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7" h="1556">
                          <a:moveTo>
                            <a:pt x="0" y="536"/>
                          </a:moveTo>
                          <a:lnTo>
                            <a:pt x="9" y="525"/>
                          </a:lnTo>
                          <a:lnTo>
                            <a:pt x="19" y="513"/>
                          </a:lnTo>
                          <a:lnTo>
                            <a:pt x="30" y="496"/>
                          </a:lnTo>
                          <a:lnTo>
                            <a:pt x="47" y="477"/>
                          </a:lnTo>
                          <a:lnTo>
                            <a:pt x="64" y="455"/>
                          </a:lnTo>
                          <a:lnTo>
                            <a:pt x="76" y="441"/>
                          </a:lnTo>
                          <a:lnTo>
                            <a:pt x="85" y="428"/>
                          </a:lnTo>
                          <a:lnTo>
                            <a:pt x="97" y="415"/>
                          </a:lnTo>
                          <a:lnTo>
                            <a:pt x="108" y="401"/>
                          </a:lnTo>
                          <a:lnTo>
                            <a:pt x="119" y="388"/>
                          </a:lnTo>
                          <a:lnTo>
                            <a:pt x="133" y="375"/>
                          </a:lnTo>
                          <a:lnTo>
                            <a:pt x="144" y="359"/>
                          </a:lnTo>
                          <a:lnTo>
                            <a:pt x="157" y="346"/>
                          </a:lnTo>
                          <a:lnTo>
                            <a:pt x="171" y="331"/>
                          </a:lnTo>
                          <a:lnTo>
                            <a:pt x="186" y="316"/>
                          </a:lnTo>
                          <a:lnTo>
                            <a:pt x="199" y="301"/>
                          </a:lnTo>
                          <a:lnTo>
                            <a:pt x="215" y="287"/>
                          </a:lnTo>
                          <a:lnTo>
                            <a:pt x="228" y="274"/>
                          </a:lnTo>
                          <a:lnTo>
                            <a:pt x="243" y="259"/>
                          </a:lnTo>
                          <a:lnTo>
                            <a:pt x="256" y="247"/>
                          </a:lnTo>
                          <a:lnTo>
                            <a:pt x="272" y="234"/>
                          </a:lnTo>
                          <a:lnTo>
                            <a:pt x="285" y="221"/>
                          </a:lnTo>
                          <a:lnTo>
                            <a:pt x="300" y="207"/>
                          </a:lnTo>
                          <a:lnTo>
                            <a:pt x="313" y="196"/>
                          </a:lnTo>
                          <a:lnTo>
                            <a:pt x="329" y="186"/>
                          </a:lnTo>
                          <a:lnTo>
                            <a:pt x="357" y="165"/>
                          </a:lnTo>
                          <a:lnTo>
                            <a:pt x="389" y="148"/>
                          </a:lnTo>
                          <a:lnTo>
                            <a:pt x="422" y="129"/>
                          </a:lnTo>
                          <a:lnTo>
                            <a:pt x="454" y="112"/>
                          </a:lnTo>
                          <a:lnTo>
                            <a:pt x="488" y="95"/>
                          </a:lnTo>
                          <a:lnTo>
                            <a:pt x="521" y="80"/>
                          </a:lnTo>
                          <a:lnTo>
                            <a:pt x="553" y="65"/>
                          </a:lnTo>
                          <a:lnTo>
                            <a:pt x="585" y="51"/>
                          </a:lnTo>
                          <a:lnTo>
                            <a:pt x="614" y="40"/>
                          </a:lnTo>
                          <a:lnTo>
                            <a:pt x="642" y="30"/>
                          </a:lnTo>
                          <a:lnTo>
                            <a:pt x="686" y="13"/>
                          </a:lnTo>
                          <a:lnTo>
                            <a:pt x="728" y="0"/>
                          </a:lnTo>
                          <a:lnTo>
                            <a:pt x="1237" y="759"/>
                          </a:lnTo>
                          <a:lnTo>
                            <a:pt x="1224" y="766"/>
                          </a:lnTo>
                          <a:lnTo>
                            <a:pt x="1188" y="787"/>
                          </a:lnTo>
                          <a:lnTo>
                            <a:pt x="1165" y="803"/>
                          </a:lnTo>
                          <a:lnTo>
                            <a:pt x="1136" y="818"/>
                          </a:lnTo>
                          <a:lnTo>
                            <a:pt x="1106" y="839"/>
                          </a:lnTo>
                          <a:lnTo>
                            <a:pt x="1074" y="858"/>
                          </a:lnTo>
                          <a:lnTo>
                            <a:pt x="1041" y="880"/>
                          </a:lnTo>
                          <a:lnTo>
                            <a:pt x="1007" y="901"/>
                          </a:lnTo>
                          <a:lnTo>
                            <a:pt x="975" y="924"/>
                          </a:lnTo>
                          <a:lnTo>
                            <a:pt x="941" y="949"/>
                          </a:lnTo>
                          <a:lnTo>
                            <a:pt x="910" y="972"/>
                          </a:lnTo>
                          <a:lnTo>
                            <a:pt x="884" y="995"/>
                          </a:lnTo>
                          <a:lnTo>
                            <a:pt x="857" y="1014"/>
                          </a:lnTo>
                          <a:lnTo>
                            <a:pt x="838" y="1036"/>
                          </a:lnTo>
                          <a:lnTo>
                            <a:pt x="817" y="1059"/>
                          </a:lnTo>
                          <a:lnTo>
                            <a:pt x="808" y="1073"/>
                          </a:lnTo>
                          <a:lnTo>
                            <a:pt x="796" y="1088"/>
                          </a:lnTo>
                          <a:lnTo>
                            <a:pt x="771" y="1122"/>
                          </a:lnTo>
                          <a:lnTo>
                            <a:pt x="747" y="1160"/>
                          </a:lnTo>
                          <a:lnTo>
                            <a:pt x="720" y="1202"/>
                          </a:lnTo>
                          <a:lnTo>
                            <a:pt x="694" y="1246"/>
                          </a:lnTo>
                          <a:lnTo>
                            <a:pt x="667" y="1289"/>
                          </a:lnTo>
                          <a:lnTo>
                            <a:pt x="642" y="1335"/>
                          </a:lnTo>
                          <a:lnTo>
                            <a:pt x="617" y="1377"/>
                          </a:lnTo>
                          <a:lnTo>
                            <a:pt x="595" y="1419"/>
                          </a:lnTo>
                          <a:lnTo>
                            <a:pt x="574" y="1455"/>
                          </a:lnTo>
                          <a:lnTo>
                            <a:pt x="557" y="1489"/>
                          </a:lnTo>
                          <a:lnTo>
                            <a:pt x="530" y="1537"/>
                          </a:lnTo>
                          <a:lnTo>
                            <a:pt x="521" y="1556"/>
                          </a:lnTo>
                          <a:lnTo>
                            <a:pt x="0" y="536"/>
                          </a:lnTo>
                          <a:close/>
                        </a:path>
                      </a:pathLst>
                    </a:custGeom>
                    <a:solidFill>
                      <a:srgbClr val="B8B8D9"/>
                    </a:solidFill>
                    <a:ln w="9525">
                      <a:noFill/>
                      <a:round/>
                      <a:headEnd/>
                      <a:tailEnd/>
                    </a:ln>
                  </p:spPr>
                  <p:txBody>
                    <a:bodyPr/>
                    <a:lstStyle/>
                    <a:p>
                      <a:endParaRPr lang="en-US"/>
                    </a:p>
                  </p:txBody>
                </p:sp>
              </p:grpSp>
              <p:pic>
                <p:nvPicPr>
                  <p:cNvPr id="17431" name="Picture 45" descr="bd05515_"/>
                  <p:cNvPicPr>
                    <a:picLocks noChangeAspect="1" noChangeArrowheads="1"/>
                  </p:cNvPicPr>
                  <p:nvPr/>
                </p:nvPicPr>
                <p:blipFill>
                  <a:blip r:embed="rId2"/>
                  <a:srcRect r="25873" b="48138"/>
                  <a:stretch>
                    <a:fillRect/>
                  </a:stretch>
                </p:blipFill>
                <p:spPr bwMode="auto">
                  <a:xfrm>
                    <a:off x="2208" y="3168"/>
                    <a:ext cx="1008" cy="758"/>
                  </a:xfrm>
                  <a:prstGeom prst="rect">
                    <a:avLst/>
                  </a:prstGeom>
                  <a:noFill/>
                  <a:ln w="9525">
                    <a:noFill/>
                    <a:miter lim="800000"/>
                    <a:headEnd/>
                    <a:tailEnd/>
                  </a:ln>
                </p:spPr>
              </p:pic>
              <p:grpSp>
                <p:nvGrpSpPr>
                  <p:cNvPr id="17432" name="Group 46"/>
                  <p:cNvGrpSpPr>
                    <a:grpSpLocks noChangeAspect="1"/>
                  </p:cNvGrpSpPr>
                  <p:nvPr/>
                </p:nvGrpSpPr>
                <p:grpSpPr bwMode="auto">
                  <a:xfrm>
                    <a:off x="96" y="2160"/>
                    <a:ext cx="985" cy="981"/>
                    <a:chOff x="116" y="2140"/>
                    <a:chExt cx="1116" cy="1112"/>
                  </a:xfrm>
                </p:grpSpPr>
                <p:sp>
                  <p:nvSpPr>
                    <p:cNvPr id="17437" name="Rectangle 47"/>
                    <p:cNvSpPr>
                      <a:spLocks noChangeAspect="1" noChangeArrowheads="1"/>
                    </p:cNvSpPr>
                    <p:nvPr/>
                  </p:nvSpPr>
                  <p:spPr bwMode="auto">
                    <a:xfrm>
                      <a:off x="116" y="2140"/>
                      <a:ext cx="1116" cy="1108"/>
                    </a:xfrm>
                    <a:prstGeom prst="rect">
                      <a:avLst/>
                    </a:prstGeom>
                    <a:solidFill>
                      <a:srgbClr val="A5FFCE"/>
                    </a:solidFill>
                    <a:ln w="9525">
                      <a:noFill/>
                      <a:miter lim="800000"/>
                      <a:headEnd/>
                      <a:tailEnd/>
                    </a:ln>
                  </p:spPr>
                  <p:txBody>
                    <a:bodyPr/>
                    <a:lstStyle/>
                    <a:p>
                      <a:endParaRPr lang="en-US"/>
                    </a:p>
                  </p:txBody>
                </p:sp>
                <p:sp>
                  <p:nvSpPr>
                    <p:cNvPr id="17438" name="Freeform 48"/>
                    <p:cNvSpPr>
                      <a:spLocks noChangeAspect="1"/>
                    </p:cNvSpPr>
                    <p:nvPr/>
                  </p:nvSpPr>
                  <p:spPr bwMode="auto">
                    <a:xfrm>
                      <a:off x="116" y="2808"/>
                      <a:ext cx="896" cy="444"/>
                    </a:xfrm>
                    <a:custGeom>
                      <a:avLst/>
                      <a:gdLst>
                        <a:gd name="T0" fmla="*/ 1 w 1792"/>
                        <a:gd name="T1" fmla="*/ 15 h 888"/>
                        <a:gd name="T2" fmla="*/ 1 w 1792"/>
                        <a:gd name="T3" fmla="*/ 14 h 888"/>
                        <a:gd name="T4" fmla="*/ 2 w 1792"/>
                        <a:gd name="T5" fmla="*/ 14 h 888"/>
                        <a:gd name="T6" fmla="*/ 3 w 1792"/>
                        <a:gd name="T7" fmla="*/ 11 h 888"/>
                        <a:gd name="T8" fmla="*/ 5 w 1792"/>
                        <a:gd name="T9" fmla="*/ 9 h 888"/>
                        <a:gd name="T10" fmla="*/ 5 w 1792"/>
                        <a:gd name="T11" fmla="*/ 7 h 888"/>
                        <a:gd name="T12" fmla="*/ 6 w 1792"/>
                        <a:gd name="T13" fmla="*/ 6 h 888"/>
                        <a:gd name="T14" fmla="*/ 7 w 1792"/>
                        <a:gd name="T15" fmla="*/ 5 h 888"/>
                        <a:gd name="T16" fmla="*/ 21 w 1792"/>
                        <a:gd name="T17" fmla="*/ 0 h 888"/>
                        <a:gd name="T18" fmla="*/ 21 w 1792"/>
                        <a:gd name="T19" fmla="*/ 0 h 888"/>
                        <a:gd name="T20" fmla="*/ 23 w 1792"/>
                        <a:gd name="T21" fmla="*/ 0 h 888"/>
                        <a:gd name="T22" fmla="*/ 25 w 1792"/>
                        <a:gd name="T23" fmla="*/ 0 h 888"/>
                        <a:gd name="T24" fmla="*/ 27 w 1792"/>
                        <a:gd name="T25" fmla="*/ 1 h 888"/>
                        <a:gd name="T26" fmla="*/ 29 w 1792"/>
                        <a:gd name="T27" fmla="*/ 1 h 888"/>
                        <a:gd name="T28" fmla="*/ 31 w 1792"/>
                        <a:gd name="T29" fmla="*/ 1 h 888"/>
                        <a:gd name="T30" fmla="*/ 33 w 1792"/>
                        <a:gd name="T31" fmla="*/ 1 h 888"/>
                        <a:gd name="T32" fmla="*/ 34 w 1792"/>
                        <a:gd name="T33" fmla="*/ 1 h 888"/>
                        <a:gd name="T34" fmla="*/ 35 w 1792"/>
                        <a:gd name="T35" fmla="*/ 1 h 888"/>
                        <a:gd name="T36" fmla="*/ 36 w 1792"/>
                        <a:gd name="T37" fmla="*/ 1 h 888"/>
                        <a:gd name="T38" fmla="*/ 37 w 1792"/>
                        <a:gd name="T39" fmla="*/ 1 h 888"/>
                        <a:gd name="T40" fmla="*/ 38 w 1792"/>
                        <a:gd name="T41" fmla="*/ 2 h 888"/>
                        <a:gd name="T42" fmla="*/ 39 w 1792"/>
                        <a:gd name="T43" fmla="*/ 2 h 888"/>
                        <a:gd name="T44" fmla="*/ 41 w 1792"/>
                        <a:gd name="T45" fmla="*/ 2 h 888"/>
                        <a:gd name="T46" fmla="*/ 41 w 1792"/>
                        <a:gd name="T47" fmla="*/ 3 h 888"/>
                        <a:gd name="T48" fmla="*/ 42 w 1792"/>
                        <a:gd name="T49" fmla="*/ 3 h 888"/>
                        <a:gd name="T50" fmla="*/ 43 w 1792"/>
                        <a:gd name="T51" fmla="*/ 3 h 888"/>
                        <a:gd name="T52" fmla="*/ 44 w 1792"/>
                        <a:gd name="T53" fmla="*/ 3 h 888"/>
                        <a:gd name="T54" fmla="*/ 45 w 1792"/>
                        <a:gd name="T55" fmla="*/ 5 h 888"/>
                        <a:gd name="T56" fmla="*/ 47 w 1792"/>
                        <a:gd name="T57" fmla="*/ 7 h 888"/>
                        <a:gd name="T58" fmla="*/ 48 w 1792"/>
                        <a:gd name="T59" fmla="*/ 7 h 888"/>
                        <a:gd name="T60" fmla="*/ 49 w 1792"/>
                        <a:gd name="T61" fmla="*/ 10 h 888"/>
                        <a:gd name="T62" fmla="*/ 50 w 1792"/>
                        <a:gd name="T63" fmla="*/ 10 h 888"/>
                        <a:gd name="T64" fmla="*/ 50 w 1792"/>
                        <a:gd name="T65" fmla="*/ 11 h 888"/>
                        <a:gd name="T66" fmla="*/ 56 w 1792"/>
                        <a:gd name="T67" fmla="*/ 28 h 888"/>
                        <a:gd name="T68" fmla="*/ 0 w 1792"/>
                        <a:gd name="T69" fmla="*/ 17 h 8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92"/>
                        <a:gd name="T106" fmla="*/ 0 h 888"/>
                        <a:gd name="T107" fmla="*/ 1792 w 1792"/>
                        <a:gd name="T108" fmla="*/ 888 h 8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92" h="888">
                          <a:moveTo>
                            <a:pt x="0" y="520"/>
                          </a:moveTo>
                          <a:lnTo>
                            <a:pt x="8" y="511"/>
                          </a:lnTo>
                          <a:lnTo>
                            <a:pt x="18" y="495"/>
                          </a:lnTo>
                          <a:lnTo>
                            <a:pt x="30" y="473"/>
                          </a:lnTo>
                          <a:lnTo>
                            <a:pt x="45" y="446"/>
                          </a:lnTo>
                          <a:lnTo>
                            <a:pt x="61" y="417"/>
                          </a:lnTo>
                          <a:lnTo>
                            <a:pt x="77" y="384"/>
                          </a:lnTo>
                          <a:lnTo>
                            <a:pt x="95" y="351"/>
                          </a:lnTo>
                          <a:lnTo>
                            <a:pt x="112" y="315"/>
                          </a:lnTo>
                          <a:lnTo>
                            <a:pt x="129" y="282"/>
                          </a:lnTo>
                          <a:lnTo>
                            <a:pt x="145" y="248"/>
                          </a:lnTo>
                          <a:lnTo>
                            <a:pt x="160" y="218"/>
                          </a:lnTo>
                          <a:lnTo>
                            <a:pt x="173" y="191"/>
                          </a:lnTo>
                          <a:lnTo>
                            <a:pt x="183" y="168"/>
                          </a:lnTo>
                          <a:lnTo>
                            <a:pt x="193" y="150"/>
                          </a:lnTo>
                          <a:lnTo>
                            <a:pt x="197" y="139"/>
                          </a:lnTo>
                          <a:lnTo>
                            <a:pt x="200" y="135"/>
                          </a:lnTo>
                          <a:lnTo>
                            <a:pt x="648" y="0"/>
                          </a:lnTo>
                          <a:lnTo>
                            <a:pt x="652" y="0"/>
                          </a:lnTo>
                          <a:lnTo>
                            <a:pt x="665" y="0"/>
                          </a:lnTo>
                          <a:lnTo>
                            <a:pt x="685" y="0"/>
                          </a:lnTo>
                          <a:lnTo>
                            <a:pt x="711" y="0"/>
                          </a:lnTo>
                          <a:lnTo>
                            <a:pt x="742" y="0"/>
                          </a:lnTo>
                          <a:lnTo>
                            <a:pt x="777" y="0"/>
                          </a:lnTo>
                          <a:lnTo>
                            <a:pt x="814" y="1"/>
                          </a:lnTo>
                          <a:lnTo>
                            <a:pt x="852" y="1"/>
                          </a:lnTo>
                          <a:lnTo>
                            <a:pt x="891" y="1"/>
                          </a:lnTo>
                          <a:lnTo>
                            <a:pt x="929" y="2"/>
                          </a:lnTo>
                          <a:lnTo>
                            <a:pt x="966" y="2"/>
                          </a:lnTo>
                          <a:lnTo>
                            <a:pt x="999" y="3"/>
                          </a:lnTo>
                          <a:lnTo>
                            <a:pt x="1028" y="4"/>
                          </a:lnTo>
                          <a:lnTo>
                            <a:pt x="1052" y="5"/>
                          </a:lnTo>
                          <a:lnTo>
                            <a:pt x="1069" y="6"/>
                          </a:lnTo>
                          <a:lnTo>
                            <a:pt x="1080" y="8"/>
                          </a:lnTo>
                          <a:lnTo>
                            <a:pt x="1088" y="10"/>
                          </a:lnTo>
                          <a:lnTo>
                            <a:pt x="1098" y="12"/>
                          </a:lnTo>
                          <a:lnTo>
                            <a:pt x="1113" y="16"/>
                          </a:lnTo>
                          <a:lnTo>
                            <a:pt x="1129" y="20"/>
                          </a:lnTo>
                          <a:lnTo>
                            <a:pt x="1146" y="25"/>
                          </a:lnTo>
                          <a:lnTo>
                            <a:pt x="1166" y="29"/>
                          </a:lnTo>
                          <a:lnTo>
                            <a:pt x="1187" y="34"/>
                          </a:lnTo>
                          <a:lnTo>
                            <a:pt x="1208" y="40"/>
                          </a:lnTo>
                          <a:lnTo>
                            <a:pt x="1227" y="46"/>
                          </a:lnTo>
                          <a:lnTo>
                            <a:pt x="1248" y="50"/>
                          </a:lnTo>
                          <a:lnTo>
                            <a:pt x="1266" y="55"/>
                          </a:lnTo>
                          <a:lnTo>
                            <a:pt x="1284" y="59"/>
                          </a:lnTo>
                          <a:lnTo>
                            <a:pt x="1300" y="64"/>
                          </a:lnTo>
                          <a:lnTo>
                            <a:pt x="1312" y="68"/>
                          </a:lnTo>
                          <a:lnTo>
                            <a:pt x="1322" y="70"/>
                          </a:lnTo>
                          <a:lnTo>
                            <a:pt x="1329" y="72"/>
                          </a:lnTo>
                          <a:lnTo>
                            <a:pt x="1335" y="77"/>
                          </a:lnTo>
                          <a:lnTo>
                            <a:pt x="1347" y="86"/>
                          </a:lnTo>
                          <a:lnTo>
                            <a:pt x="1362" y="99"/>
                          </a:lnTo>
                          <a:lnTo>
                            <a:pt x="1380" y="116"/>
                          </a:lnTo>
                          <a:lnTo>
                            <a:pt x="1402" y="135"/>
                          </a:lnTo>
                          <a:lnTo>
                            <a:pt x="1424" y="156"/>
                          </a:lnTo>
                          <a:lnTo>
                            <a:pt x="1448" y="179"/>
                          </a:lnTo>
                          <a:lnTo>
                            <a:pt x="1474" y="203"/>
                          </a:lnTo>
                          <a:lnTo>
                            <a:pt x="1497" y="226"/>
                          </a:lnTo>
                          <a:lnTo>
                            <a:pt x="1521" y="250"/>
                          </a:lnTo>
                          <a:lnTo>
                            <a:pt x="1542" y="270"/>
                          </a:lnTo>
                          <a:lnTo>
                            <a:pt x="1561" y="289"/>
                          </a:lnTo>
                          <a:lnTo>
                            <a:pt x="1577" y="305"/>
                          </a:lnTo>
                          <a:lnTo>
                            <a:pt x="1590" y="317"/>
                          </a:lnTo>
                          <a:lnTo>
                            <a:pt x="1598" y="326"/>
                          </a:lnTo>
                          <a:lnTo>
                            <a:pt x="1600" y="328"/>
                          </a:lnTo>
                          <a:lnTo>
                            <a:pt x="1752" y="688"/>
                          </a:lnTo>
                          <a:lnTo>
                            <a:pt x="1792" y="888"/>
                          </a:lnTo>
                          <a:lnTo>
                            <a:pt x="8" y="880"/>
                          </a:lnTo>
                          <a:lnTo>
                            <a:pt x="0" y="520"/>
                          </a:lnTo>
                          <a:close/>
                        </a:path>
                      </a:pathLst>
                    </a:custGeom>
                    <a:solidFill>
                      <a:srgbClr val="00FF72"/>
                    </a:solidFill>
                    <a:ln w="9525">
                      <a:noFill/>
                      <a:round/>
                      <a:headEnd/>
                      <a:tailEnd/>
                    </a:ln>
                  </p:spPr>
                  <p:txBody>
                    <a:bodyPr/>
                    <a:lstStyle/>
                    <a:p>
                      <a:endParaRPr lang="en-US"/>
                    </a:p>
                  </p:txBody>
                </p:sp>
                <p:sp>
                  <p:nvSpPr>
                    <p:cNvPr id="17439" name="Freeform 49"/>
                    <p:cNvSpPr>
                      <a:spLocks noChangeAspect="1"/>
                    </p:cNvSpPr>
                    <p:nvPr/>
                  </p:nvSpPr>
                  <p:spPr bwMode="auto">
                    <a:xfrm>
                      <a:off x="626" y="2320"/>
                      <a:ext cx="450" cy="576"/>
                    </a:xfrm>
                    <a:custGeom>
                      <a:avLst/>
                      <a:gdLst>
                        <a:gd name="T0" fmla="*/ 20 w 899"/>
                        <a:gd name="T1" fmla="*/ 36 h 1152"/>
                        <a:gd name="T2" fmla="*/ 29 w 899"/>
                        <a:gd name="T3" fmla="*/ 7 h 1152"/>
                        <a:gd name="T4" fmla="*/ 9 w 899"/>
                        <a:gd name="T5" fmla="*/ 0 h 1152"/>
                        <a:gd name="T6" fmla="*/ 0 w 899"/>
                        <a:gd name="T7" fmla="*/ 29 h 1152"/>
                        <a:gd name="T8" fmla="*/ 20 w 899"/>
                        <a:gd name="T9" fmla="*/ 36 h 1152"/>
                        <a:gd name="T10" fmla="*/ 0 60000 65536"/>
                        <a:gd name="T11" fmla="*/ 0 60000 65536"/>
                        <a:gd name="T12" fmla="*/ 0 60000 65536"/>
                        <a:gd name="T13" fmla="*/ 0 60000 65536"/>
                        <a:gd name="T14" fmla="*/ 0 60000 65536"/>
                        <a:gd name="T15" fmla="*/ 0 w 899"/>
                        <a:gd name="T16" fmla="*/ 0 h 1152"/>
                        <a:gd name="T17" fmla="*/ 899 w 899"/>
                        <a:gd name="T18" fmla="*/ 1152 h 1152"/>
                      </a:gdLst>
                      <a:ahLst/>
                      <a:cxnLst>
                        <a:cxn ang="T10">
                          <a:pos x="T0" y="T1"/>
                        </a:cxn>
                        <a:cxn ang="T11">
                          <a:pos x="T2" y="T3"/>
                        </a:cxn>
                        <a:cxn ang="T12">
                          <a:pos x="T4" y="T5"/>
                        </a:cxn>
                        <a:cxn ang="T13">
                          <a:pos x="T6" y="T7"/>
                        </a:cxn>
                        <a:cxn ang="T14">
                          <a:pos x="T8" y="T9"/>
                        </a:cxn>
                      </a:cxnLst>
                      <a:rect l="T15" t="T16" r="T17" b="T18"/>
                      <a:pathLst>
                        <a:path w="899" h="1152">
                          <a:moveTo>
                            <a:pt x="628" y="1152"/>
                          </a:moveTo>
                          <a:lnTo>
                            <a:pt x="899" y="224"/>
                          </a:lnTo>
                          <a:lnTo>
                            <a:pt x="270" y="0"/>
                          </a:lnTo>
                          <a:lnTo>
                            <a:pt x="0" y="928"/>
                          </a:lnTo>
                          <a:lnTo>
                            <a:pt x="628" y="1152"/>
                          </a:lnTo>
                          <a:close/>
                        </a:path>
                      </a:pathLst>
                    </a:custGeom>
                    <a:solidFill>
                      <a:srgbClr val="0019E5"/>
                    </a:solidFill>
                    <a:ln w="9525">
                      <a:noFill/>
                      <a:round/>
                      <a:headEnd/>
                      <a:tailEnd/>
                    </a:ln>
                  </p:spPr>
                  <p:txBody>
                    <a:bodyPr/>
                    <a:lstStyle/>
                    <a:p>
                      <a:endParaRPr lang="en-US"/>
                    </a:p>
                  </p:txBody>
                </p:sp>
                <p:sp>
                  <p:nvSpPr>
                    <p:cNvPr id="17440" name="Freeform 50"/>
                    <p:cNvSpPr>
                      <a:spLocks noChangeAspect="1"/>
                    </p:cNvSpPr>
                    <p:nvPr/>
                  </p:nvSpPr>
                  <p:spPr bwMode="auto">
                    <a:xfrm>
                      <a:off x="646" y="2344"/>
                      <a:ext cx="407" cy="539"/>
                    </a:xfrm>
                    <a:custGeom>
                      <a:avLst/>
                      <a:gdLst>
                        <a:gd name="T0" fmla="*/ 18 w 813"/>
                        <a:gd name="T1" fmla="*/ 33 h 1079"/>
                        <a:gd name="T2" fmla="*/ 26 w 813"/>
                        <a:gd name="T3" fmla="*/ 6 h 1079"/>
                        <a:gd name="T4" fmla="*/ 8 w 813"/>
                        <a:gd name="T5" fmla="*/ 0 h 1079"/>
                        <a:gd name="T6" fmla="*/ 0 w 813"/>
                        <a:gd name="T7" fmla="*/ 27 h 1079"/>
                        <a:gd name="T8" fmla="*/ 18 w 813"/>
                        <a:gd name="T9" fmla="*/ 33 h 1079"/>
                        <a:gd name="T10" fmla="*/ 0 60000 65536"/>
                        <a:gd name="T11" fmla="*/ 0 60000 65536"/>
                        <a:gd name="T12" fmla="*/ 0 60000 65536"/>
                        <a:gd name="T13" fmla="*/ 0 60000 65536"/>
                        <a:gd name="T14" fmla="*/ 0 60000 65536"/>
                        <a:gd name="T15" fmla="*/ 0 w 813"/>
                        <a:gd name="T16" fmla="*/ 0 h 1079"/>
                        <a:gd name="T17" fmla="*/ 813 w 813"/>
                        <a:gd name="T18" fmla="*/ 1079 h 1079"/>
                      </a:gdLst>
                      <a:ahLst/>
                      <a:cxnLst>
                        <a:cxn ang="T10">
                          <a:pos x="T0" y="T1"/>
                        </a:cxn>
                        <a:cxn ang="T11">
                          <a:pos x="T2" y="T3"/>
                        </a:cxn>
                        <a:cxn ang="T12">
                          <a:pos x="T4" y="T5"/>
                        </a:cxn>
                        <a:cxn ang="T13">
                          <a:pos x="T6" y="T7"/>
                        </a:cxn>
                        <a:cxn ang="T14">
                          <a:pos x="T8" y="T9"/>
                        </a:cxn>
                      </a:cxnLst>
                      <a:rect l="T15" t="T16" r="T17" b="T18"/>
                      <a:pathLst>
                        <a:path w="813" h="1079">
                          <a:moveTo>
                            <a:pt x="563" y="1079"/>
                          </a:moveTo>
                          <a:lnTo>
                            <a:pt x="813" y="202"/>
                          </a:lnTo>
                          <a:lnTo>
                            <a:pt x="250" y="0"/>
                          </a:lnTo>
                          <a:lnTo>
                            <a:pt x="0" y="878"/>
                          </a:lnTo>
                          <a:lnTo>
                            <a:pt x="563" y="1079"/>
                          </a:lnTo>
                          <a:close/>
                        </a:path>
                      </a:pathLst>
                    </a:custGeom>
                    <a:solidFill>
                      <a:srgbClr val="FFFFFF"/>
                    </a:solidFill>
                    <a:ln w="9525">
                      <a:noFill/>
                      <a:round/>
                      <a:headEnd/>
                      <a:tailEnd/>
                    </a:ln>
                  </p:spPr>
                  <p:txBody>
                    <a:bodyPr/>
                    <a:lstStyle/>
                    <a:p>
                      <a:endParaRPr lang="en-US"/>
                    </a:p>
                  </p:txBody>
                </p:sp>
                <p:sp>
                  <p:nvSpPr>
                    <p:cNvPr id="17441" name="Freeform 51"/>
                    <p:cNvSpPr>
                      <a:spLocks noChangeAspect="1"/>
                    </p:cNvSpPr>
                    <p:nvPr/>
                  </p:nvSpPr>
                  <p:spPr bwMode="auto">
                    <a:xfrm>
                      <a:off x="119" y="2358"/>
                      <a:ext cx="1063" cy="891"/>
                    </a:xfrm>
                    <a:custGeom>
                      <a:avLst/>
                      <a:gdLst>
                        <a:gd name="T0" fmla="*/ 53 w 2125"/>
                        <a:gd name="T1" fmla="*/ 48 h 1782"/>
                        <a:gd name="T2" fmla="*/ 49 w 2125"/>
                        <a:gd name="T3" fmla="*/ 47 h 1782"/>
                        <a:gd name="T4" fmla="*/ 52 w 2125"/>
                        <a:gd name="T5" fmla="*/ 44 h 1782"/>
                        <a:gd name="T6" fmla="*/ 51 w 2125"/>
                        <a:gd name="T7" fmla="*/ 41 h 1782"/>
                        <a:gd name="T8" fmla="*/ 46 w 2125"/>
                        <a:gd name="T9" fmla="*/ 39 h 1782"/>
                        <a:gd name="T10" fmla="*/ 48 w 2125"/>
                        <a:gd name="T11" fmla="*/ 36 h 1782"/>
                        <a:gd name="T12" fmla="*/ 46 w 2125"/>
                        <a:gd name="T13" fmla="*/ 37 h 1782"/>
                        <a:gd name="T14" fmla="*/ 46 w 2125"/>
                        <a:gd name="T15" fmla="*/ 35 h 1782"/>
                        <a:gd name="T16" fmla="*/ 45 w 2125"/>
                        <a:gd name="T17" fmla="*/ 34 h 1782"/>
                        <a:gd name="T18" fmla="*/ 42 w 2125"/>
                        <a:gd name="T19" fmla="*/ 35 h 1782"/>
                        <a:gd name="T20" fmla="*/ 42 w 2125"/>
                        <a:gd name="T21" fmla="*/ 31 h 1782"/>
                        <a:gd name="T22" fmla="*/ 39 w 2125"/>
                        <a:gd name="T23" fmla="*/ 33 h 1782"/>
                        <a:gd name="T24" fmla="*/ 37 w 2125"/>
                        <a:gd name="T25" fmla="*/ 30 h 1782"/>
                        <a:gd name="T26" fmla="*/ 34 w 2125"/>
                        <a:gd name="T27" fmla="*/ 30 h 1782"/>
                        <a:gd name="T28" fmla="*/ 31 w 2125"/>
                        <a:gd name="T29" fmla="*/ 31 h 1782"/>
                        <a:gd name="T30" fmla="*/ 29 w 2125"/>
                        <a:gd name="T31" fmla="*/ 33 h 1782"/>
                        <a:gd name="T32" fmla="*/ 25 w 2125"/>
                        <a:gd name="T33" fmla="*/ 33 h 1782"/>
                        <a:gd name="T34" fmla="*/ 22 w 2125"/>
                        <a:gd name="T35" fmla="*/ 30 h 1782"/>
                        <a:gd name="T36" fmla="*/ 19 w 2125"/>
                        <a:gd name="T37" fmla="*/ 29 h 1782"/>
                        <a:gd name="T38" fmla="*/ 15 w 2125"/>
                        <a:gd name="T39" fmla="*/ 30 h 1782"/>
                        <a:gd name="T40" fmla="*/ 11 w 2125"/>
                        <a:gd name="T41" fmla="*/ 31 h 1782"/>
                        <a:gd name="T42" fmla="*/ 8 w 2125"/>
                        <a:gd name="T43" fmla="*/ 34 h 1782"/>
                        <a:gd name="T44" fmla="*/ 5 w 2125"/>
                        <a:gd name="T45" fmla="*/ 39 h 1782"/>
                        <a:gd name="T46" fmla="*/ 2 w 2125"/>
                        <a:gd name="T47" fmla="*/ 45 h 1782"/>
                        <a:gd name="T48" fmla="*/ 0 w 2125"/>
                        <a:gd name="T49" fmla="*/ 49 h 1782"/>
                        <a:gd name="T50" fmla="*/ 2 w 2125"/>
                        <a:gd name="T51" fmla="*/ 39 h 1782"/>
                        <a:gd name="T52" fmla="*/ 6 w 2125"/>
                        <a:gd name="T53" fmla="*/ 33 h 1782"/>
                        <a:gd name="T54" fmla="*/ 10 w 2125"/>
                        <a:gd name="T55" fmla="*/ 29 h 1782"/>
                        <a:gd name="T56" fmla="*/ 14 w 2125"/>
                        <a:gd name="T57" fmla="*/ 28 h 1782"/>
                        <a:gd name="T58" fmla="*/ 19 w 2125"/>
                        <a:gd name="T59" fmla="*/ 28 h 1782"/>
                        <a:gd name="T60" fmla="*/ 19 w 2125"/>
                        <a:gd name="T61" fmla="*/ 21 h 1782"/>
                        <a:gd name="T62" fmla="*/ 18 w 2125"/>
                        <a:gd name="T63" fmla="*/ 13 h 1782"/>
                        <a:gd name="T64" fmla="*/ 20 w 2125"/>
                        <a:gd name="T65" fmla="*/ 7 h 1782"/>
                        <a:gd name="T66" fmla="*/ 22 w 2125"/>
                        <a:gd name="T67" fmla="*/ 3 h 1782"/>
                        <a:gd name="T68" fmla="*/ 26 w 2125"/>
                        <a:gd name="T69" fmla="*/ 1 h 1782"/>
                        <a:gd name="T70" fmla="*/ 30 w 2125"/>
                        <a:gd name="T71" fmla="*/ 0 h 1782"/>
                        <a:gd name="T72" fmla="*/ 35 w 2125"/>
                        <a:gd name="T73" fmla="*/ 1 h 1782"/>
                        <a:gd name="T74" fmla="*/ 39 w 2125"/>
                        <a:gd name="T75" fmla="*/ 3 h 1782"/>
                        <a:gd name="T76" fmla="*/ 42 w 2125"/>
                        <a:gd name="T77" fmla="*/ 7 h 1782"/>
                        <a:gd name="T78" fmla="*/ 43 w 2125"/>
                        <a:gd name="T79" fmla="*/ 14 h 1782"/>
                        <a:gd name="T80" fmla="*/ 42 w 2125"/>
                        <a:gd name="T81" fmla="*/ 20 h 1782"/>
                        <a:gd name="T82" fmla="*/ 39 w 2125"/>
                        <a:gd name="T83" fmla="*/ 26 h 1782"/>
                        <a:gd name="T84" fmla="*/ 37 w 2125"/>
                        <a:gd name="T85" fmla="*/ 28 h 1782"/>
                        <a:gd name="T86" fmla="*/ 37 w 2125"/>
                        <a:gd name="T87" fmla="*/ 28 h 1782"/>
                        <a:gd name="T88" fmla="*/ 39 w 2125"/>
                        <a:gd name="T89" fmla="*/ 28 h 1782"/>
                        <a:gd name="T90" fmla="*/ 41 w 2125"/>
                        <a:gd name="T91" fmla="*/ 29 h 1782"/>
                        <a:gd name="T92" fmla="*/ 43 w 2125"/>
                        <a:gd name="T93" fmla="*/ 29 h 1782"/>
                        <a:gd name="T94" fmla="*/ 43 w 2125"/>
                        <a:gd name="T95" fmla="*/ 26 h 1782"/>
                        <a:gd name="T96" fmla="*/ 45 w 2125"/>
                        <a:gd name="T97" fmla="*/ 24 h 1782"/>
                        <a:gd name="T98" fmla="*/ 47 w 2125"/>
                        <a:gd name="T99" fmla="*/ 24 h 1782"/>
                        <a:gd name="T100" fmla="*/ 50 w 2125"/>
                        <a:gd name="T101" fmla="*/ 24 h 1782"/>
                        <a:gd name="T102" fmla="*/ 57 w 2125"/>
                        <a:gd name="T103" fmla="*/ 34 h 1782"/>
                        <a:gd name="T104" fmla="*/ 59 w 2125"/>
                        <a:gd name="T105" fmla="*/ 36 h 1782"/>
                        <a:gd name="T106" fmla="*/ 58 w 2125"/>
                        <a:gd name="T107" fmla="*/ 34 h 1782"/>
                        <a:gd name="T108" fmla="*/ 57 w 2125"/>
                        <a:gd name="T109" fmla="*/ 33 h 1782"/>
                        <a:gd name="T110" fmla="*/ 57 w 2125"/>
                        <a:gd name="T111" fmla="*/ 31 h 1782"/>
                        <a:gd name="T112" fmla="*/ 59 w 2125"/>
                        <a:gd name="T113" fmla="*/ 34 h 1782"/>
                        <a:gd name="T114" fmla="*/ 60 w 2125"/>
                        <a:gd name="T115" fmla="*/ 38 h 1782"/>
                        <a:gd name="T116" fmla="*/ 62 w 2125"/>
                        <a:gd name="T117" fmla="*/ 43 h 1782"/>
                        <a:gd name="T118" fmla="*/ 64 w 2125"/>
                        <a:gd name="T119" fmla="*/ 48 h 1782"/>
                        <a:gd name="T120" fmla="*/ 66 w 2125"/>
                        <a:gd name="T121" fmla="*/ 54 h 1782"/>
                        <a:gd name="T122" fmla="*/ 50 w 2125"/>
                        <a:gd name="T123" fmla="*/ 53 h 17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25"/>
                        <a:gd name="T187" fmla="*/ 0 h 1782"/>
                        <a:gd name="T188" fmla="*/ 2125 w 2125"/>
                        <a:gd name="T189" fmla="*/ 1782 h 17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25" h="1782">
                          <a:moveTo>
                            <a:pt x="1590" y="1687"/>
                          </a:moveTo>
                          <a:lnTo>
                            <a:pt x="1698" y="1647"/>
                          </a:lnTo>
                          <a:lnTo>
                            <a:pt x="1685" y="1603"/>
                          </a:lnTo>
                          <a:lnTo>
                            <a:pt x="1571" y="1579"/>
                          </a:lnTo>
                          <a:lnTo>
                            <a:pt x="1676" y="1535"/>
                          </a:lnTo>
                          <a:lnTo>
                            <a:pt x="1674" y="1522"/>
                          </a:lnTo>
                          <a:lnTo>
                            <a:pt x="1674" y="1510"/>
                          </a:lnTo>
                          <a:lnTo>
                            <a:pt x="1672" y="1499"/>
                          </a:lnTo>
                          <a:lnTo>
                            <a:pt x="1665" y="1488"/>
                          </a:lnTo>
                          <a:lnTo>
                            <a:pt x="1559" y="1486"/>
                          </a:lnTo>
                          <a:lnTo>
                            <a:pt x="1645" y="1436"/>
                          </a:lnTo>
                          <a:lnTo>
                            <a:pt x="1646" y="1427"/>
                          </a:lnTo>
                          <a:lnTo>
                            <a:pt x="1644" y="1416"/>
                          </a:lnTo>
                          <a:lnTo>
                            <a:pt x="1639" y="1403"/>
                          </a:lnTo>
                          <a:lnTo>
                            <a:pt x="1635" y="1394"/>
                          </a:lnTo>
                          <a:lnTo>
                            <a:pt x="1543" y="1399"/>
                          </a:lnTo>
                          <a:lnTo>
                            <a:pt x="1622" y="1337"/>
                          </a:lnTo>
                          <a:lnTo>
                            <a:pt x="1619" y="1323"/>
                          </a:lnTo>
                          <a:lnTo>
                            <a:pt x="1615" y="1313"/>
                          </a:lnTo>
                          <a:lnTo>
                            <a:pt x="1610" y="1303"/>
                          </a:lnTo>
                          <a:lnTo>
                            <a:pt x="1602" y="1288"/>
                          </a:lnTo>
                          <a:lnTo>
                            <a:pt x="1515" y="1312"/>
                          </a:lnTo>
                          <a:lnTo>
                            <a:pt x="1576" y="1238"/>
                          </a:lnTo>
                          <a:lnTo>
                            <a:pt x="1564" y="1216"/>
                          </a:lnTo>
                          <a:lnTo>
                            <a:pt x="1472" y="1238"/>
                          </a:lnTo>
                          <a:lnTo>
                            <a:pt x="1521" y="1161"/>
                          </a:lnTo>
                          <a:lnTo>
                            <a:pt x="1517" y="1156"/>
                          </a:lnTo>
                          <a:lnTo>
                            <a:pt x="1514" y="1153"/>
                          </a:lnTo>
                          <a:lnTo>
                            <a:pt x="1510" y="1151"/>
                          </a:lnTo>
                          <a:lnTo>
                            <a:pt x="1506" y="1152"/>
                          </a:lnTo>
                          <a:lnTo>
                            <a:pt x="1427" y="1198"/>
                          </a:lnTo>
                          <a:lnTo>
                            <a:pt x="1433" y="1188"/>
                          </a:lnTo>
                          <a:lnTo>
                            <a:pt x="1439" y="1177"/>
                          </a:lnTo>
                          <a:lnTo>
                            <a:pt x="1446" y="1167"/>
                          </a:lnTo>
                          <a:lnTo>
                            <a:pt x="1452" y="1156"/>
                          </a:lnTo>
                          <a:lnTo>
                            <a:pt x="1458" y="1147"/>
                          </a:lnTo>
                          <a:lnTo>
                            <a:pt x="1465" y="1137"/>
                          </a:lnTo>
                          <a:lnTo>
                            <a:pt x="1472" y="1128"/>
                          </a:lnTo>
                          <a:lnTo>
                            <a:pt x="1478" y="1117"/>
                          </a:lnTo>
                          <a:lnTo>
                            <a:pt x="1472" y="1113"/>
                          </a:lnTo>
                          <a:lnTo>
                            <a:pt x="1468" y="1107"/>
                          </a:lnTo>
                          <a:lnTo>
                            <a:pt x="1462" y="1102"/>
                          </a:lnTo>
                          <a:lnTo>
                            <a:pt x="1456" y="1101"/>
                          </a:lnTo>
                          <a:lnTo>
                            <a:pt x="1385" y="1147"/>
                          </a:lnTo>
                          <a:lnTo>
                            <a:pt x="1419" y="1073"/>
                          </a:lnTo>
                          <a:lnTo>
                            <a:pt x="1412" y="1065"/>
                          </a:lnTo>
                          <a:lnTo>
                            <a:pt x="1404" y="1060"/>
                          </a:lnTo>
                          <a:lnTo>
                            <a:pt x="1396" y="1055"/>
                          </a:lnTo>
                          <a:lnTo>
                            <a:pt x="1388" y="1052"/>
                          </a:lnTo>
                          <a:lnTo>
                            <a:pt x="1324" y="1106"/>
                          </a:lnTo>
                          <a:lnTo>
                            <a:pt x="1357" y="1030"/>
                          </a:lnTo>
                          <a:lnTo>
                            <a:pt x="1348" y="1026"/>
                          </a:lnTo>
                          <a:lnTo>
                            <a:pt x="1340" y="1022"/>
                          </a:lnTo>
                          <a:lnTo>
                            <a:pt x="1331" y="1016"/>
                          </a:lnTo>
                          <a:lnTo>
                            <a:pt x="1321" y="1010"/>
                          </a:lnTo>
                          <a:lnTo>
                            <a:pt x="1312" y="1007"/>
                          </a:lnTo>
                          <a:lnTo>
                            <a:pt x="1303" y="1006"/>
                          </a:lnTo>
                          <a:lnTo>
                            <a:pt x="1294" y="1009"/>
                          </a:lnTo>
                          <a:lnTo>
                            <a:pt x="1286" y="1017"/>
                          </a:lnTo>
                          <a:lnTo>
                            <a:pt x="1223" y="1048"/>
                          </a:lnTo>
                          <a:lnTo>
                            <a:pt x="1264" y="993"/>
                          </a:lnTo>
                          <a:lnTo>
                            <a:pt x="1243" y="985"/>
                          </a:lnTo>
                          <a:lnTo>
                            <a:pt x="1222" y="977"/>
                          </a:lnTo>
                          <a:lnTo>
                            <a:pt x="1200" y="970"/>
                          </a:lnTo>
                          <a:lnTo>
                            <a:pt x="1179" y="964"/>
                          </a:lnTo>
                          <a:lnTo>
                            <a:pt x="1157" y="959"/>
                          </a:lnTo>
                          <a:lnTo>
                            <a:pt x="1134" y="957"/>
                          </a:lnTo>
                          <a:lnTo>
                            <a:pt x="1111" y="955"/>
                          </a:lnTo>
                          <a:lnTo>
                            <a:pt x="1086" y="955"/>
                          </a:lnTo>
                          <a:lnTo>
                            <a:pt x="1071" y="970"/>
                          </a:lnTo>
                          <a:lnTo>
                            <a:pt x="1056" y="982"/>
                          </a:lnTo>
                          <a:lnTo>
                            <a:pt x="1041" y="994"/>
                          </a:lnTo>
                          <a:lnTo>
                            <a:pt x="1025" y="1003"/>
                          </a:lnTo>
                          <a:lnTo>
                            <a:pt x="1009" y="1011"/>
                          </a:lnTo>
                          <a:lnTo>
                            <a:pt x="992" y="1018"/>
                          </a:lnTo>
                          <a:lnTo>
                            <a:pt x="975" y="1024"/>
                          </a:lnTo>
                          <a:lnTo>
                            <a:pt x="957" y="1029"/>
                          </a:lnTo>
                          <a:lnTo>
                            <a:pt x="938" y="1032"/>
                          </a:lnTo>
                          <a:lnTo>
                            <a:pt x="919" y="1034"/>
                          </a:lnTo>
                          <a:lnTo>
                            <a:pt x="899" y="1035"/>
                          </a:lnTo>
                          <a:lnTo>
                            <a:pt x="878" y="1037"/>
                          </a:lnTo>
                          <a:lnTo>
                            <a:pt x="857" y="1035"/>
                          </a:lnTo>
                          <a:lnTo>
                            <a:pt x="835" y="1034"/>
                          </a:lnTo>
                          <a:lnTo>
                            <a:pt x="812" y="1032"/>
                          </a:lnTo>
                          <a:lnTo>
                            <a:pt x="789" y="1030"/>
                          </a:lnTo>
                          <a:lnTo>
                            <a:pt x="767" y="1026"/>
                          </a:lnTo>
                          <a:lnTo>
                            <a:pt x="747" y="1019"/>
                          </a:lnTo>
                          <a:lnTo>
                            <a:pt x="726" y="1011"/>
                          </a:lnTo>
                          <a:lnTo>
                            <a:pt x="706" y="1001"/>
                          </a:lnTo>
                          <a:lnTo>
                            <a:pt x="688" y="988"/>
                          </a:lnTo>
                          <a:lnTo>
                            <a:pt x="671" y="974"/>
                          </a:lnTo>
                          <a:lnTo>
                            <a:pt x="653" y="959"/>
                          </a:lnTo>
                          <a:lnTo>
                            <a:pt x="637" y="943"/>
                          </a:lnTo>
                          <a:lnTo>
                            <a:pt x="611" y="944"/>
                          </a:lnTo>
                          <a:lnTo>
                            <a:pt x="583" y="947"/>
                          </a:lnTo>
                          <a:lnTo>
                            <a:pt x="558" y="949"/>
                          </a:lnTo>
                          <a:lnTo>
                            <a:pt x="531" y="953"/>
                          </a:lnTo>
                          <a:lnTo>
                            <a:pt x="506" y="957"/>
                          </a:lnTo>
                          <a:lnTo>
                            <a:pt x="480" y="963"/>
                          </a:lnTo>
                          <a:lnTo>
                            <a:pt x="455" y="969"/>
                          </a:lnTo>
                          <a:lnTo>
                            <a:pt x="431" y="974"/>
                          </a:lnTo>
                          <a:lnTo>
                            <a:pt x="407" y="982"/>
                          </a:lnTo>
                          <a:lnTo>
                            <a:pt x="383" y="991"/>
                          </a:lnTo>
                          <a:lnTo>
                            <a:pt x="358" y="999"/>
                          </a:lnTo>
                          <a:lnTo>
                            <a:pt x="335" y="1008"/>
                          </a:lnTo>
                          <a:lnTo>
                            <a:pt x="311" y="1018"/>
                          </a:lnTo>
                          <a:lnTo>
                            <a:pt x="288" y="1029"/>
                          </a:lnTo>
                          <a:lnTo>
                            <a:pt x="266" y="1040"/>
                          </a:lnTo>
                          <a:lnTo>
                            <a:pt x="243" y="1052"/>
                          </a:lnTo>
                          <a:lnTo>
                            <a:pt x="229" y="1070"/>
                          </a:lnTo>
                          <a:lnTo>
                            <a:pt x="213" y="1095"/>
                          </a:lnTo>
                          <a:lnTo>
                            <a:pt x="196" y="1125"/>
                          </a:lnTo>
                          <a:lnTo>
                            <a:pt x="177" y="1159"/>
                          </a:lnTo>
                          <a:lnTo>
                            <a:pt x="159" y="1196"/>
                          </a:lnTo>
                          <a:lnTo>
                            <a:pt x="139" y="1235"/>
                          </a:lnTo>
                          <a:lnTo>
                            <a:pt x="120" y="1275"/>
                          </a:lnTo>
                          <a:lnTo>
                            <a:pt x="100" y="1317"/>
                          </a:lnTo>
                          <a:lnTo>
                            <a:pt x="82" y="1358"/>
                          </a:lnTo>
                          <a:lnTo>
                            <a:pt x="63" y="1397"/>
                          </a:lnTo>
                          <a:lnTo>
                            <a:pt x="47" y="1435"/>
                          </a:lnTo>
                          <a:lnTo>
                            <a:pt x="32" y="1471"/>
                          </a:lnTo>
                          <a:lnTo>
                            <a:pt x="21" y="1502"/>
                          </a:lnTo>
                          <a:lnTo>
                            <a:pt x="10" y="1530"/>
                          </a:lnTo>
                          <a:lnTo>
                            <a:pt x="4" y="1552"/>
                          </a:lnTo>
                          <a:lnTo>
                            <a:pt x="0" y="1567"/>
                          </a:lnTo>
                          <a:lnTo>
                            <a:pt x="0" y="1451"/>
                          </a:lnTo>
                          <a:lnTo>
                            <a:pt x="10" y="1391"/>
                          </a:lnTo>
                          <a:lnTo>
                            <a:pt x="23" y="1336"/>
                          </a:lnTo>
                          <a:lnTo>
                            <a:pt x="39" y="1285"/>
                          </a:lnTo>
                          <a:lnTo>
                            <a:pt x="57" y="1238"/>
                          </a:lnTo>
                          <a:lnTo>
                            <a:pt x="77" y="1193"/>
                          </a:lnTo>
                          <a:lnTo>
                            <a:pt x="99" y="1150"/>
                          </a:lnTo>
                          <a:lnTo>
                            <a:pt x="122" y="1107"/>
                          </a:lnTo>
                          <a:lnTo>
                            <a:pt x="148" y="1064"/>
                          </a:lnTo>
                          <a:lnTo>
                            <a:pt x="169" y="1040"/>
                          </a:lnTo>
                          <a:lnTo>
                            <a:pt x="192" y="1018"/>
                          </a:lnTo>
                          <a:lnTo>
                            <a:pt x="218" y="1000"/>
                          </a:lnTo>
                          <a:lnTo>
                            <a:pt x="243" y="984"/>
                          </a:lnTo>
                          <a:lnTo>
                            <a:pt x="271" y="970"/>
                          </a:lnTo>
                          <a:lnTo>
                            <a:pt x="298" y="957"/>
                          </a:lnTo>
                          <a:lnTo>
                            <a:pt x="327" y="947"/>
                          </a:lnTo>
                          <a:lnTo>
                            <a:pt x="356" y="938"/>
                          </a:lnTo>
                          <a:lnTo>
                            <a:pt x="386" y="929"/>
                          </a:lnTo>
                          <a:lnTo>
                            <a:pt x="416" y="923"/>
                          </a:lnTo>
                          <a:lnTo>
                            <a:pt x="447" y="917"/>
                          </a:lnTo>
                          <a:lnTo>
                            <a:pt x="478" y="911"/>
                          </a:lnTo>
                          <a:lnTo>
                            <a:pt x="509" y="905"/>
                          </a:lnTo>
                          <a:lnTo>
                            <a:pt x="539" y="900"/>
                          </a:lnTo>
                          <a:lnTo>
                            <a:pt x="570" y="894"/>
                          </a:lnTo>
                          <a:lnTo>
                            <a:pt x="600" y="888"/>
                          </a:lnTo>
                          <a:lnTo>
                            <a:pt x="597" y="843"/>
                          </a:lnTo>
                          <a:lnTo>
                            <a:pt x="596" y="794"/>
                          </a:lnTo>
                          <a:lnTo>
                            <a:pt x="599" y="744"/>
                          </a:lnTo>
                          <a:lnTo>
                            <a:pt x="611" y="703"/>
                          </a:lnTo>
                          <a:lnTo>
                            <a:pt x="598" y="655"/>
                          </a:lnTo>
                          <a:lnTo>
                            <a:pt x="585" y="608"/>
                          </a:lnTo>
                          <a:lnTo>
                            <a:pt x="576" y="560"/>
                          </a:lnTo>
                          <a:lnTo>
                            <a:pt x="568" y="510"/>
                          </a:lnTo>
                          <a:lnTo>
                            <a:pt x="566" y="462"/>
                          </a:lnTo>
                          <a:lnTo>
                            <a:pt x="567" y="412"/>
                          </a:lnTo>
                          <a:lnTo>
                            <a:pt x="574" y="364"/>
                          </a:lnTo>
                          <a:lnTo>
                            <a:pt x="588" y="317"/>
                          </a:lnTo>
                          <a:lnTo>
                            <a:pt x="596" y="291"/>
                          </a:lnTo>
                          <a:lnTo>
                            <a:pt x="606" y="266"/>
                          </a:lnTo>
                          <a:lnTo>
                            <a:pt x="616" y="241"/>
                          </a:lnTo>
                          <a:lnTo>
                            <a:pt x="630" y="215"/>
                          </a:lnTo>
                          <a:lnTo>
                            <a:pt x="644" y="190"/>
                          </a:lnTo>
                          <a:lnTo>
                            <a:pt x="660" y="166"/>
                          </a:lnTo>
                          <a:lnTo>
                            <a:pt x="676" y="142"/>
                          </a:lnTo>
                          <a:lnTo>
                            <a:pt x="695" y="119"/>
                          </a:lnTo>
                          <a:lnTo>
                            <a:pt x="714" y="97"/>
                          </a:lnTo>
                          <a:lnTo>
                            <a:pt x="736" y="77"/>
                          </a:lnTo>
                          <a:lnTo>
                            <a:pt x="758" y="59"/>
                          </a:lnTo>
                          <a:lnTo>
                            <a:pt x="781" y="41"/>
                          </a:lnTo>
                          <a:lnTo>
                            <a:pt x="805" y="28"/>
                          </a:lnTo>
                          <a:lnTo>
                            <a:pt x="831" y="16"/>
                          </a:lnTo>
                          <a:lnTo>
                            <a:pt x="857" y="7"/>
                          </a:lnTo>
                          <a:lnTo>
                            <a:pt x="885" y="0"/>
                          </a:lnTo>
                          <a:lnTo>
                            <a:pt x="916" y="0"/>
                          </a:lnTo>
                          <a:lnTo>
                            <a:pt x="948" y="0"/>
                          </a:lnTo>
                          <a:lnTo>
                            <a:pt x="978" y="2"/>
                          </a:lnTo>
                          <a:lnTo>
                            <a:pt x="1009" y="4"/>
                          </a:lnTo>
                          <a:lnTo>
                            <a:pt x="1039" y="8"/>
                          </a:lnTo>
                          <a:lnTo>
                            <a:pt x="1069" y="14"/>
                          </a:lnTo>
                          <a:lnTo>
                            <a:pt x="1098" y="21"/>
                          </a:lnTo>
                          <a:lnTo>
                            <a:pt x="1127" y="29"/>
                          </a:lnTo>
                          <a:lnTo>
                            <a:pt x="1153" y="39"/>
                          </a:lnTo>
                          <a:lnTo>
                            <a:pt x="1180" y="52"/>
                          </a:lnTo>
                          <a:lnTo>
                            <a:pt x="1205" y="67"/>
                          </a:lnTo>
                          <a:lnTo>
                            <a:pt x="1229" y="83"/>
                          </a:lnTo>
                          <a:lnTo>
                            <a:pt x="1251" y="102"/>
                          </a:lnTo>
                          <a:lnTo>
                            <a:pt x="1272" y="123"/>
                          </a:lnTo>
                          <a:lnTo>
                            <a:pt x="1291" y="148"/>
                          </a:lnTo>
                          <a:lnTo>
                            <a:pt x="1310" y="175"/>
                          </a:lnTo>
                          <a:lnTo>
                            <a:pt x="1329" y="213"/>
                          </a:lnTo>
                          <a:lnTo>
                            <a:pt x="1346" y="253"/>
                          </a:lnTo>
                          <a:lnTo>
                            <a:pt x="1358" y="294"/>
                          </a:lnTo>
                          <a:lnTo>
                            <a:pt x="1366" y="336"/>
                          </a:lnTo>
                          <a:lnTo>
                            <a:pt x="1371" y="379"/>
                          </a:lnTo>
                          <a:lnTo>
                            <a:pt x="1373" y="421"/>
                          </a:lnTo>
                          <a:lnTo>
                            <a:pt x="1371" y="465"/>
                          </a:lnTo>
                          <a:lnTo>
                            <a:pt x="1366" y="508"/>
                          </a:lnTo>
                          <a:lnTo>
                            <a:pt x="1359" y="551"/>
                          </a:lnTo>
                          <a:lnTo>
                            <a:pt x="1349" y="593"/>
                          </a:lnTo>
                          <a:lnTo>
                            <a:pt x="1335" y="635"/>
                          </a:lnTo>
                          <a:lnTo>
                            <a:pt x="1320" y="676"/>
                          </a:lnTo>
                          <a:lnTo>
                            <a:pt x="1302" y="715"/>
                          </a:lnTo>
                          <a:lnTo>
                            <a:pt x="1282" y="752"/>
                          </a:lnTo>
                          <a:lnTo>
                            <a:pt x="1259" y="789"/>
                          </a:lnTo>
                          <a:lnTo>
                            <a:pt x="1235" y="822"/>
                          </a:lnTo>
                          <a:lnTo>
                            <a:pt x="1225" y="833"/>
                          </a:lnTo>
                          <a:lnTo>
                            <a:pt x="1214" y="842"/>
                          </a:lnTo>
                          <a:lnTo>
                            <a:pt x="1203" y="851"/>
                          </a:lnTo>
                          <a:lnTo>
                            <a:pt x="1192" y="860"/>
                          </a:lnTo>
                          <a:lnTo>
                            <a:pt x="1181" y="868"/>
                          </a:lnTo>
                          <a:lnTo>
                            <a:pt x="1169" y="878"/>
                          </a:lnTo>
                          <a:lnTo>
                            <a:pt x="1158" y="885"/>
                          </a:lnTo>
                          <a:lnTo>
                            <a:pt x="1146" y="893"/>
                          </a:lnTo>
                          <a:lnTo>
                            <a:pt x="1161" y="896"/>
                          </a:lnTo>
                          <a:lnTo>
                            <a:pt x="1175" y="900"/>
                          </a:lnTo>
                          <a:lnTo>
                            <a:pt x="1189" y="904"/>
                          </a:lnTo>
                          <a:lnTo>
                            <a:pt x="1203" y="909"/>
                          </a:lnTo>
                          <a:lnTo>
                            <a:pt x="1217" y="915"/>
                          </a:lnTo>
                          <a:lnTo>
                            <a:pt x="1230" y="920"/>
                          </a:lnTo>
                          <a:lnTo>
                            <a:pt x="1244" y="926"/>
                          </a:lnTo>
                          <a:lnTo>
                            <a:pt x="1258" y="932"/>
                          </a:lnTo>
                          <a:lnTo>
                            <a:pt x="1271" y="938"/>
                          </a:lnTo>
                          <a:lnTo>
                            <a:pt x="1284" y="943"/>
                          </a:lnTo>
                          <a:lnTo>
                            <a:pt x="1298" y="950"/>
                          </a:lnTo>
                          <a:lnTo>
                            <a:pt x="1311" y="956"/>
                          </a:lnTo>
                          <a:lnTo>
                            <a:pt x="1325" y="962"/>
                          </a:lnTo>
                          <a:lnTo>
                            <a:pt x="1339" y="966"/>
                          </a:lnTo>
                          <a:lnTo>
                            <a:pt x="1352" y="972"/>
                          </a:lnTo>
                          <a:lnTo>
                            <a:pt x="1366" y="977"/>
                          </a:lnTo>
                          <a:lnTo>
                            <a:pt x="1371" y="938"/>
                          </a:lnTo>
                          <a:lnTo>
                            <a:pt x="1374" y="901"/>
                          </a:lnTo>
                          <a:lnTo>
                            <a:pt x="1375" y="863"/>
                          </a:lnTo>
                          <a:lnTo>
                            <a:pt x="1372" y="822"/>
                          </a:lnTo>
                          <a:lnTo>
                            <a:pt x="1366" y="817"/>
                          </a:lnTo>
                          <a:lnTo>
                            <a:pt x="1361" y="812"/>
                          </a:lnTo>
                          <a:lnTo>
                            <a:pt x="1356" y="806"/>
                          </a:lnTo>
                          <a:lnTo>
                            <a:pt x="1352" y="800"/>
                          </a:lnTo>
                          <a:lnTo>
                            <a:pt x="1326" y="720"/>
                          </a:lnTo>
                          <a:lnTo>
                            <a:pt x="1410" y="745"/>
                          </a:lnTo>
                          <a:lnTo>
                            <a:pt x="1424" y="749"/>
                          </a:lnTo>
                          <a:lnTo>
                            <a:pt x="1432" y="751"/>
                          </a:lnTo>
                          <a:lnTo>
                            <a:pt x="1438" y="751"/>
                          </a:lnTo>
                          <a:lnTo>
                            <a:pt x="1443" y="744"/>
                          </a:lnTo>
                          <a:lnTo>
                            <a:pt x="1468" y="749"/>
                          </a:lnTo>
                          <a:lnTo>
                            <a:pt x="1492" y="752"/>
                          </a:lnTo>
                          <a:lnTo>
                            <a:pt x="1514" y="757"/>
                          </a:lnTo>
                          <a:lnTo>
                            <a:pt x="1534" y="759"/>
                          </a:lnTo>
                          <a:lnTo>
                            <a:pt x="1556" y="762"/>
                          </a:lnTo>
                          <a:lnTo>
                            <a:pt x="1577" y="764"/>
                          </a:lnTo>
                          <a:lnTo>
                            <a:pt x="1599" y="765"/>
                          </a:lnTo>
                          <a:lnTo>
                            <a:pt x="1621" y="764"/>
                          </a:lnTo>
                          <a:lnTo>
                            <a:pt x="1773" y="897"/>
                          </a:lnTo>
                          <a:lnTo>
                            <a:pt x="1791" y="1068"/>
                          </a:lnTo>
                          <a:lnTo>
                            <a:pt x="1804" y="1078"/>
                          </a:lnTo>
                          <a:lnTo>
                            <a:pt x="1814" y="1088"/>
                          </a:lnTo>
                          <a:lnTo>
                            <a:pt x="1824" y="1099"/>
                          </a:lnTo>
                          <a:lnTo>
                            <a:pt x="1834" y="1109"/>
                          </a:lnTo>
                          <a:lnTo>
                            <a:pt x="1843" y="1118"/>
                          </a:lnTo>
                          <a:lnTo>
                            <a:pt x="1854" y="1128"/>
                          </a:lnTo>
                          <a:lnTo>
                            <a:pt x="1865" y="1137"/>
                          </a:lnTo>
                          <a:lnTo>
                            <a:pt x="1878" y="1145"/>
                          </a:lnTo>
                          <a:lnTo>
                            <a:pt x="1881" y="1123"/>
                          </a:lnTo>
                          <a:lnTo>
                            <a:pt x="1878" y="1105"/>
                          </a:lnTo>
                          <a:lnTo>
                            <a:pt x="1867" y="1088"/>
                          </a:lnTo>
                          <a:lnTo>
                            <a:pt x="1854" y="1076"/>
                          </a:lnTo>
                          <a:lnTo>
                            <a:pt x="1845" y="1071"/>
                          </a:lnTo>
                          <a:lnTo>
                            <a:pt x="1837" y="1067"/>
                          </a:lnTo>
                          <a:lnTo>
                            <a:pt x="1829" y="1062"/>
                          </a:lnTo>
                          <a:lnTo>
                            <a:pt x="1822" y="1056"/>
                          </a:lnTo>
                          <a:lnTo>
                            <a:pt x="1817" y="1050"/>
                          </a:lnTo>
                          <a:lnTo>
                            <a:pt x="1811" y="1045"/>
                          </a:lnTo>
                          <a:lnTo>
                            <a:pt x="1809" y="1037"/>
                          </a:lnTo>
                          <a:lnTo>
                            <a:pt x="1809" y="1027"/>
                          </a:lnTo>
                          <a:lnTo>
                            <a:pt x="1813" y="1025"/>
                          </a:lnTo>
                          <a:lnTo>
                            <a:pt x="1818" y="1023"/>
                          </a:lnTo>
                          <a:lnTo>
                            <a:pt x="1822" y="1020"/>
                          </a:lnTo>
                          <a:lnTo>
                            <a:pt x="1828" y="1022"/>
                          </a:lnTo>
                          <a:lnTo>
                            <a:pt x="1852" y="1039"/>
                          </a:lnTo>
                          <a:lnTo>
                            <a:pt x="1872" y="1057"/>
                          </a:lnTo>
                          <a:lnTo>
                            <a:pt x="1888" y="1077"/>
                          </a:lnTo>
                          <a:lnTo>
                            <a:pt x="1898" y="1098"/>
                          </a:lnTo>
                          <a:lnTo>
                            <a:pt x="1905" y="1122"/>
                          </a:lnTo>
                          <a:lnTo>
                            <a:pt x="1909" y="1148"/>
                          </a:lnTo>
                          <a:lnTo>
                            <a:pt x="1907" y="1178"/>
                          </a:lnTo>
                          <a:lnTo>
                            <a:pt x="1900" y="1212"/>
                          </a:lnTo>
                          <a:lnTo>
                            <a:pt x="1866" y="1250"/>
                          </a:lnTo>
                          <a:lnTo>
                            <a:pt x="1888" y="1277"/>
                          </a:lnTo>
                          <a:lnTo>
                            <a:pt x="1910" y="1306"/>
                          </a:lnTo>
                          <a:lnTo>
                            <a:pt x="1932" y="1335"/>
                          </a:lnTo>
                          <a:lnTo>
                            <a:pt x="1953" y="1365"/>
                          </a:lnTo>
                          <a:lnTo>
                            <a:pt x="1972" y="1395"/>
                          </a:lnTo>
                          <a:lnTo>
                            <a:pt x="1992" y="1425"/>
                          </a:lnTo>
                          <a:lnTo>
                            <a:pt x="2010" y="1457"/>
                          </a:lnTo>
                          <a:lnTo>
                            <a:pt x="2027" y="1488"/>
                          </a:lnTo>
                          <a:lnTo>
                            <a:pt x="2045" y="1522"/>
                          </a:lnTo>
                          <a:lnTo>
                            <a:pt x="2060" y="1555"/>
                          </a:lnTo>
                          <a:lnTo>
                            <a:pt x="2074" y="1591"/>
                          </a:lnTo>
                          <a:lnTo>
                            <a:pt x="2087" y="1626"/>
                          </a:lnTo>
                          <a:lnTo>
                            <a:pt x="2099" y="1663"/>
                          </a:lnTo>
                          <a:lnTo>
                            <a:pt x="2109" y="1701"/>
                          </a:lnTo>
                          <a:lnTo>
                            <a:pt x="2118" y="1740"/>
                          </a:lnTo>
                          <a:lnTo>
                            <a:pt x="2125" y="1782"/>
                          </a:lnTo>
                          <a:lnTo>
                            <a:pt x="1731" y="1782"/>
                          </a:lnTo>
                          <a:lnTo>
                            <a:pt x="1711" y="1721"/>
                          </a:lnTo>
                          <a:lnTo>
                            <a:pt x="1590" y="1687"/>
                          </a:lnTo>
                          <a:close/>
                        </a:path>
                      </a:pathLst>
                    </a:custGeom>
                    <a:solidFill>
                      <a:srgbClr val="7F2600"/>
                    </a:solidFill>
                    <a:ln w="9525">
                      <a:noFill/>
                      <a:round/>
                      <a:headEnd/>
                      <a:tailEnd/>
                    </a:ln>
                  </p:spPr>
                  <p:txBody>
                    <a:bodyPr/>
                    <a:lstStyle/>
                    <a:p>
                      <a:endParaRPr lang="en-US"/>
                    </a:p>
                  </p:txBody>
                </p:sp>
                <p:sp>
                  <p:nvSpPr>
                    <p:cNvPr id="17442" name="Freeform 52"/>
                    <p:cNvSpPr>
                      <a:spLocks noChangeAspect="1"/>
                    </p:cNvSpPr>
                    <p:nvPr/>
                  </p:nvSpPr>
                  <p:spPr bwMode="auto">
                    <a:xfrm>
                      <a:off x="433" y="2387"/>
                      <a:ext cx="332" cy="378"/>
                    </a:xfrm>
                    <a:custGeom>
                      <a:avLst/>
                      <a:gdLst>
                        <a:gd name="T0" fmla="*/ 11 w 665"/>
                        <a:gd name="T1" fmla="*/ 1 h 756"/>
                        <a:gd name="T2" fmla="*/ 12 w 665"/>
                        <a:gd name="T3" fmla="*/ 1 h 756"/>
                        <a:gd name="T4" fmla="*/ 13 w 665"/>
                        <a:gd name="T5" fmla="*/ 1 h 756"/>
                        <a:gd name="T6" fmla="*/ 14 w 665"/>
                        <a:gd name="T7" fmla="*/ 1 h 756"/>
                        <a:gd name="T8" fmla="*/ 14 w 665"/>
                        <a:gd name="T9" fmla="*/ 1 h 756"/>
                        <a:gd name="T10" fmla="*/ 15 w 665"/>
                        <a:gd name="T11" fmla="*/ 1 h 756"/>
                        <a:gd name="T12" fmla="*/ 16 w 665"/>
                        <a:gd name="T13" fmla="*/ 1 h 756"/>
                        <a:gd name="T14" fmla="*/ 17 w 665"/>
                        <a:gd name="T15" fmla="*/ 3 h 756"/>
                        <a:gd name="T16" fmla="*/ 18 w 665"/>
                        <a:gd name="T17" fmla="*/ 3 h 756"/>
                        <a:gd name="T18" fmla="*/ 20 w 665"/>
                        <a:gd name="T19" fmla="*/ 6 h 756"/>
                        <a:gd name="T20" fmla="*/ 20 w 665"/>
                        <a:gd name="T21" fmla="*/ 10 h 756"/>
                        <a:gd name="T22" fmla="*/ 20 w 665"/>
                        <a:gd name="T23" fmla="*/ 13 h 756"/>
                        <a:gd name="T24" fmla="*/ 20 w 665"/>
                        <a:gd name="T25" fmla="*/ 17 h 756"/>
                        <a:gd name="T26" fmla="*/ 19 w 665"/>
                        <a:gd name="T27" fmla="*/ 19 h 756"/>
                        <a:gd name="T28" fmla="*/ 18 w 665"/>
                        <a:gd name="T29" fmla="*/ 21 h 756"/>
                        <a:gd name="T30" fmla="*/ 17 w 665"/>
                        <a:gd name="T31" fmla="*/ 23 h 756"/>
                        <a:gd name="T32" fmla="*/ 16 w 665"/>
                        <a:gd name="T33" fmla="*/ 23 h 756"/>
                        <a:gd name="T34" fmla="*/ 15 w 665"/>
                        <a:gd name="T35" fmla="*/ 21 h 756"/>
                        <a:gd name="T36" fmla="*/ 15 w 665"/>
                        <a:gd name="T37" fmla="*/ 19 h 756"/>
                        <a:gd name="T38" fmla="*/ 13 w 665"/>
                        <a:gd name="T39" fmla="*/ 17 h 756"/>
                        <a:gd name="T40" fmla="*/ 12 w 665"/>
                        <a:gd name="T41" fmla="*/ 17 h 756"/>
                        <a:gd name="T42" fmla="*/ 11 w 665"/>
                        <a:gd name="T43" fmla="*/ 15 h 756"/>
                        <a:gd name="T44" fmla="*/ 10 w 665"/>
                        <a:gd name="T45" fmla="*/ 15 h 756"/>
                        <a:gd name="T46" fmla="*/ 10 w 665"/>
                        <a:gd name="T47" fmla="*/ 15 h 756"/>
                        <a:gd name="T48" fmla="*/ 9 w 665"/>
                        <a:gd name="T49" fmla="*/ 15 h 756"/>
                        <a:gd name="T50" fmla="*/ 8 w 665"/>
                        <a:gd name="T51" fmla="*/ 15 h 756"/>
                        <a:gd name="T52" fmla="*/ 7 w 665"/>
                        <a:gd name="T53" fmla="*/ 15 h 756"/>
                        <a:gd name="T54" fmla="*/ 6 w 665"/>
                        <a:gd name="T55" fmla="*/ 15 h 756"/>
                        <a:gd name="T56" fmla="*/ 4 w 665"/>
                        <a:gd name="T57" fmla="*/ 15 h 756"/>
                        <a:gd name="T58" fmla="*/ 3 w 665"/>
                        <a:gd name="T59" fmla="*/ 15 h 756"/>
                        <a:gd name="T60" fmla="*/ 2 w 665"/>
                        <a:gd name="T61" fmla="*/ 17 h 756"/>
                        <a:gd name="T62" fmla="*/ 1 w 665"/>
                        <a:gd name="T63" fmla="*/ 18 h 756"/>
                        <a:gd name="T64" fmla="*/ 0 w 665"/>
                        <a:gd name="T65" fmla="*/ 15 h 756"/>
                        <a:gd name="T66" fmla="*/ 0 w 665"/>
                        <a:gd name="T67" fmla="*/ 12 h 756"/>
                        <a:gd name="T68" fmla="*/ 1 w 665"/>
                        <a:gd name="T69" fmla="*/ 9 h 756"/>
                        <a:gd name="T70" fmla="*/ 2 w 665"/>
                        <a:gd name="T71" fmla="*/ 5 h 756"/>
                        <a:gd name="T72" fmla="*/ 4 w 665"/>
                        <a:gd name="T73" fmla="*/ 3 h 756"/>
                        <a:gd name="T74" fmla="*/ 5 w 665"/>
                        <a:gd name="T75" fmla="*/ 3 h 756"/>
                        <a:gd name="T76" fmla="*/ 6 w 665"/>
                        <a:gd name="T77" fmla="*/ 1 h 756"/>
                        <a:gd name="T78" fmla="*/ 7 w 665"/>
                        <a:gd name="T79" fmla="*/ 1 h 756"/>
                        <a:gd name="T80" fmla="*/ 7 w 665"/>
                        <a:gd name="T81" fmla="*/ 1 h 756"/>
                        <a:gd name="T82" fmla="*/ 8 w 665"/>
                        <a:gd name="T83" fmla="*/ 1 h 756"/>
                        <a:gd name="T84" fmla="*/ 9 w 665"/>
                        <a:gd name="T85" fmla="*/ 1 h 756"/>
                        <a:gd name="T86" fmla="*/ 10 w 665"/>
                        <a:gd name="T87" fmla="*/ 1 h 7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65"/>
                        <a:gd name="T133" fmla="*/ 0 h 756"/>
                        <a:gd name="T134" fmla="*/ 665 w 665"/>
                        <a:gd name="T135" fmla="*/ 756 h 7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65" h="756">
                          <a:moveTo>
                            <a:pt x="359" y="27"/>
                          </a:moveTo>
                          <a:lnTo>
                            <a:pt x="373" y="20"/>
                          </a:lnTo>
                          <a:lnTo>
                            <a:pt x="387" y="14"/>
                          </a:lnTo>
                          <a:lnTo>
                            <a:pt x="400" y="12"/>
                          </a:lnTo>
                          <a:lnTo>
                            <a:pt x="413" y="11"/>
                          </a:lnTo>
                          <a:lnTo>
                            <a:pt x="426" y="11"/>
                          </a:lnTo>
                          <a:lnTo>
                            <a:pt x="440" y="13"/>
                          </a:lnTo>
                          <a:lnTo>
                            <a:pt x="453" y="17"/>
                          </a:lnTo>
                          <a:lnTo>
                            <a:pt x="465" y="21"/>
                          </a:lnTo>
                          <a:lnTo>
                            <a:pt x="478" y="27"/>
                          </a:lnTo>
                          <a:lnTo>
                            <a:pt x="489" y="33"/>
                          </a:lnTo>
                          <a:lnTo>
                            <a:pt x="502" y="41"/>
                          </a:lnTo>
                          <a:lnTo>
                            <a:pt x="514" y="48"/>
                          </a:lnTo>
                          <a:lnTo>
                            <a:pt x="525" y="56"/>
                          </a:lnTo>
                          <a:lnTo>
                            <a:pt x="537" y="64"/>
                          </a:lnTo>
                          <a:lnTo>
                            <a:pt x="548" y="72"/>
                          </a:lnTo>
                          <a:lnTo>
                            <a:pt x="559" y="80"/>
                          </a:lnTo>
                          <a:lnTo>
                            <a:pt x="597" y="120"/>
                          </a:lnTo>
                          <a:lnTo>
                            <a:pt x="625" y="165"/>
                          </a:lnTo>
                          <a:lnTo>
                            <a:pt x="645" y="214"/>
                          </a:lnTo>
                          <a:lnTo>
                            <a:pt x="656" y="265"/>
                          </a:lnTo>
                          <a:lnTo>
                            <a:pt x="662" y="320"/>
                          </a:lnTo>
                          <a:lnTo>
                            <a:pt x="665" y="375"/>
                          </a:lnTo>
                          <a:lnTo>
                            <a:pt x="662" y="430"/>
                          </a:lnTo>
                          <a:lnTo>
                            <a:pt x="660" y="487"/>
                          </a:lnTo>
                          <a:lnTo>
                            <a:pt x="653" y="525"/>
                          </a:lnTo>
                          <a:lnTo>
                            <a:pt x="644" y="561"/>
                          </a:lnTo>
                          <a:lnTo>
                            <a:pt x="631" y="598"/>
                          </a:lnTo>
                          <a:lnTo>
                            <a:pt x="615" y="633"/>
                          </a:lnTo>
                          <a:lnTo>
                            <a:pt x="595" y="666"/>
                          </a:lnTo>
                          <a:lnTo>
                            <a:pt x="572" y="697"/>
                          </a:lnTo>
                          <a:lnTo>
                            <a:pt x="547" y="728"/>
                          </a:lnTo>
                          <a:lnTo>
                            <a:pt x="518" y="756"/>
                          </a:lnTo>
                          <a:lnTo>
                            <a:pt x="517" y="722"/>
                          </a:lnTo>
                          <a:lnTo>
                            <a:pt x="514" y="688"/>
                          </a:lnTo>
                          <a:lnTo>
                            <a:pt x="507" y="656"/>
                          </a:lnTo>
                          <a:lnTo>
                            <a:pt x="496" y="625"/>
                          </a:lnTo>
                          <a:lnTo>
                            <a:pt x="483" y="595"/>
                          </a:lnTo>
                          <a:lnTo>
                            <a:pt x="464" y="567"/>
                          </a:lnTo>
                          <a:lnTo>
                            <a:pt x="441" y="543"/>
                          </a:lnTo>
                          <a:lnTo>
                            <a:pt x="412" y="521"/>
                          </a:lnTo>
                          <a:lnTo>
                            <a:pt x="398" y="513"/>
                          </a:lnTo>
                          <a:lnTo>
                            <a:pt x="386" y="506"/>
                          </a:lnTo>
                          <a:lnTo>
                            <a:pt x="373" y="500"/>
                          </a:lnTo>
                          <a:lnTo>
                            <a:pt x="359" y="495"/>
                          </a:lnTo>
                          <a:lnTo>
                            <a:pt x="347" y="491"/>
                          </a:lnTo>
                          <a:lnTo>
                            <a:pt x="334" y="487"/>
                          </a:lnTo>
                          <a:lnTo>
                            <a:pt x="320" y="484"/>
                          </a:lnTo>
                          <a:lnTo>
                            <a:pt x="306" y="482"/>
                          </a:lnTo>
                          <a:lnTo>
                            <a:pt x="292" y="481"/>
                          </a:lnTo>
                          <a:lnTo>
                            <a:pt x="277" y="480"/>
                          </a:lnTo>
                          <a:lnTo>
                            <a:pt x="263" y="480"/>
                          </a:lnTo>
                          <a:lnTo>
                            <a:pt x="248" y="481"/>
                          </a:lnTo>
                          <a:lnTo>
                            <a:pt x="231" y="481"/>
                          </a:lnTo>
                          <a:lnTo>
                            <a:pt x="215" y="483"/>
                          </a:lnTo>
                          <a:lnTo>
                            <a:pt x="198" y="484"/>
                          </a:lnTo>
                          <a:lnTo>
                            <a:pt x="180" y="487"/>
                          </a:lnTo>
                          <a:lnTo>
                            <a:pt x="159" y="491"/>
                          </a:lnTo>
                          <a:lnTo>
                            <a:pt x="139" y="497"/>
                          </a:lnTo>
                          <a:lnTo>
                            <a:pt x="120" y="506"/>
                          </a:lnTo>
                          <a:lnTo>
                            <a:pt x="100" y="518"/>
                          </a:lnTo>
                          <a:lnTo>
                            <a:pt x="82" y="530"/>
                          </a:lnTo>
                          <a:lnTo>
                            <a:pt x="64" y="544"/>
                          </a:lnTo>
                          <a:lnTo>
                            <a:pt x="47" y="558"/>
                          </a:lnTo>
                          <a:lnTo>
                            <a:pt x="31" y="573"/>
                          </a:lnTo>
                          <a:lnTo>
                            <a:pt x="9" y="511"/>
                          </a:lnTo>
                          <a:lnTo>
                            <a:pt x="0" y="449"/>
                          </a:lnTo>
                          <a:lnTo>
                            <a:pt x="2" y="386"/>
                          </a:lnTo>
                          <a:lnTo>
                            <a:pt x="14" y="324"/>
                          </a:lnTo>
                          <a:lnTo>
                            <a:pt x="34" y="264"/>
                          </a:lnTo>
                          <a:lnTo>
                            <a:pt x="62" y="208"/>
                          </a:lnTo>
                          <a:lnTo>
                            <a:pt x="95" y="155"/>
                          </a:lnTo>
                          <a:lnTo>
                            <a:pt x="134" y="105"/>
                          </a:lnTo>
                          <a:lnTo>
                            <a:pt x="145" y="94"/>
                          </a:lnTo>
                          <a:lnTo>
                            <a:pt x="158" y="82"/>
                          </a:lnTo>
                          <a:lnTo>
                            <a:pt x="170" y="71"/>
                          </a:lnTo>
                          <a:lnTo>
                            <a:pt x="183" y="59"/>
                          </a:lnTo>
                          <a:lnTo>
                            <a:pt x="197" y="48"/>
                          </a:lnTo>
                          <a:lnTo>
                            <a:pt x="211" y="36"/>
                          </a:lnTo>
                          <a:lnTo>
                            <a:pt x="225" y="27"/>
                          </a:lnTo>
                          <a:lnTo>
                            <a:pt x="238" y="18"/>
                          </a:lnTo>
                          <a:lnTo>
                            <a:pt x="252" y="11"/>
                          </a:lnTo>
                          <a:lnTo>
                            <a:pt x="267" y="5"/>
                          </a:lnTo>
                          <a:lnTo>
                            <a:pt x="282" y="2"/>
                          </a:lnTo>
                          <a:lnTo>
                            <a:pt x="297" y="0"/>
                          </a:lnTo>
                          <a:lnTo>
                            <a:pt x="312" y="3"/>
                          </a:lnTo>
                          <a:lnTo>
                            <a:pt x="328" y="7"/>
                          </a:lnTo>
                          <a:lnTo>
                            <a:pt x="343" y="15"/>
                          </a:lnTo>
                          <a:lnTo>
                            <a:pt x="359" y="27"/>
                          </a:lnTo>
                          <a:close/>
                        </a:path>
                      </a:pathLst>
                    </a:custGeom>
                    <a:solidFill>
                      <a:srgbClr val="FFFF7C"/>
                    </a:solidFill>
                    <a:ln w="9525">
                      <a:noFill/>
                      <a:round/>
                      <a:headEnd/>
                      <a:tailEnd/>
                    </a:ln>
                  </p:spPr>
                  <p:txBody>
                    <a:bodyPr/>
                    <a:lstStyle/>
                    <a:p>
                      <a:endParaRPr lang="en-US"/>
                    </a:p>
                  </p:txBody>
                </p:sp>
                <p:sp>
                  <p:nvSpPr>
                    <p:cNvPr id="17443" name="Freeform 53"/>
                    <p:cNvSpPr>
                      <a:spLocks noChangeAspect="1"/>
                    </p:cNvSpPr>
                    <p:nvPr/>
                  </p:nvSpPr>
                  <p:spPr bwMode="auto">
                    <a:xfrm>
                      <a:off x="499" y="2445"/>
                      <a:ext cx="75" cy="153"/>
                    </a:xfrm>
                    <a:custGeom>
                      <a:avLst/>
                      <a:gdLst>
                        <a:gd name="T0" fmla="*/ 4 w 151"/>
                        <a:gd name="T1" fmla="*/ 1 h 304"/>
                        <a:gd name="T2" fmla="*/ 3 w 151"/>
                        <a:gd name="T3" fmla="*/ 2 h 304"/>
                        <a:gd name="T4" fmla="*/ 3 w 151"/>
                        <a:gd name="T5" fmla="*/ 3 h 304"/>
                        <a:gd name="T6" fmla="*/ 2 w 151"/>
                        <a:gd name="T7" fmla="*/ 4 h 304"/>
                        <a:gd name="T8" fmla="*/ 1 w 151"/>
                        <a:gd name="T9" fmla="*/ 5 h 304"/>
                        <a:gd name="T10" fmla="*/ 1 w 151"/>
                        <a:gd name="T11" fmla="*/ 6 h 304"/>
                        <a:gd name="T12" fmla="*/ 0 w 151"/>
                        <a:gd name="T13" fmla="*/ 7 h 304"/>
                        <a:gd name="T14" fmla="*/ 0 w 151"/>
                        <a:gd name="T15" fmla="*/ 9 h 304"/>
                        <a:gd name="T16" fmla="*/ 0 w 151"/>
                        <a:gd name="T17" fmla="*/ 10 h 304"/>
                        <a:gd name="T18" fmla="*/ 0 w 151"/>
                        <a:gd name="T19" fmla="*/ 10 h 304"/>
                        <a:gd name="T20" fmla="*/ 0 w 151"/>
                        <a:gd name="T21" fmla="*/ 10 h 304"/>
                        <a:gd name="T22" fmla="*/ 0 w 151"/>
                        <a:gd name="T23" fmla="*/ 10 h 304"/>
                        <a:gd name="T24" fmla="*/ 0 w 151"/>
                        <a:gd name="T25" fmla="*/ 10 h 304"/>
                        <a:gd name="T26" fmla="*/ 0 w 151"/>
                        <a:gd name="T27" fmla="*/ 8 h 304"/>
                        <a:gd name="T28" fmla="*/ 0 w 151"/>
                        <a:gd name="T29" fmla="*/ 7 h 304"/>
                        <a:gd name="T30" fmla="*/ 0 w 151"/>
                        <a:gd name="T31" fmla="*/ 6 h 304"/>
                        <a:gd name="T32" fmla="*/ 0 w 151"/>
                        <a:gd name="T33" fmla="*/ 4 h 304"/>
                        <a:gd name="T34" fmla="*/ 1 w 151"/>
                        <a:gd name="T35" fmla="*/ 3 h 304"/>
                        <a:gd name="T36" fmla="*/ 1 w 151"/>
                        <a:gd name="T37" fmla="*/ 2 h 304"/>
                        <a:gd name="T38" fmla="*/ 2 w 151"/>
                        <a:gd name="T39" fmla="*/ 1 h 304"/>
                        <a:gd name="T40" fmla="*/ 3 w 151"/>
                        <a:gd name="T41" fmla="*/ 0 h 304"/>
                        <a:gd name="T42" fmla="*/ 4 w 151"/>
                        <a:gd name="T43" fmla="*/ 1 h 304"/>
                        <a:gd name="T44" fmla="*/ 4 w 151"/>
                        <a:gd name="T45" fmla="*/ 1 h 304"/>
                        <a:gd name="T46" fmla="*/ 4 w 151"/>
                        <a:gd name="T47" fmla="*/ 1 h 304"/>
                        <a:gd name="T48" fmla="*/ 4 w 151"/>
                        <a:gd name="T49" fmla="*/ 1 h 3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1"/>
                        <a:gd name="T76" fmla="*/ 0 h 304"/>
                        <a:gd name="T77" fmla="*/ 151 w 151"/>
                        <a:gd name="T78" fmla="*/ 304 h 3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1" h="304">
                          <a:moveTo>
                            <a:pt x="151" y="18"/>
                          </a:moveTo>
                          <a:lnTo>
                            <a:pt x="125" y="48"/>
                          </a:lnTo>
                          <a:lnTo>
                            <a:pt x="99" y="81"/>
                          </a:lnTo>
                          <a:lnTo>
                            <a:pt x="75" y="113"/>
                          </a:lnTo>
                          <a:lnTo>
                            <a:pt x="53" y="146"/>
                          </a:lnTo>
                          <a:lnTo>
                            <a:pt x="36" y="181"/>
                          </a:lnTo>
                          <a:lnTo>
                            <a:pt x="24" y="219"/>
                          </a:lnTo>
                          <a:lnTo>
                            <a:pt x="19" y="258"/>
                          </a:lnTo>
                          <a:lnTo>
                            <a:pt x="22" y="299"/>
                          </a:lnTo>
                          <a:lnTo>
                            <a:pt x="15" y="304"/>
                          </a:lnTo>
                          <a:lnTo>
                            <a:pt x="9" y="304"/>
                          </a:lnTo>
                          <a:lnTo>
                            <a:pt x="5" y="301"/>
                          </a:lnTo>
                          <a:lnTo>
                            <a:pt x="0" y="295"/>
                          </a:lnTo>
                          <a:lnTo>
                            <a:pt x="0" y="251"/>
                          </a:lnTo>
                          <a:lnTo>
                            <a:pt x="3" y="208"/>
                          </a:lnTo>
                          <a:lnTo>
                            <a:pt x="8" y="166"/>
                          </a:lnTo>
                          <a:lnTo>
                            <a:pt x="20" y="124"/>
                          </a:lnTo>
                          <a:lnTo>
                            <a:pt x="36" y="86"/>
                          </a:lnTo>
                          <a:lnTo>
                            <a:pt x="58" y="52"/>
                          </a:lnTo>
                          <a:lnTo>
                            <a:pt x="87" y="23"/>
                          </a:lnTo>
                          <a:lnTo>
                            <a:pt x="123" y="0"/>
                          </a:lnTo>
                          <a:lnTo>
                            <a:pt x="132" y="2"/>
                          </a:lnTo>
                          <a:lnTo>
                            <a:pt x="140" y="5"/>
                          </a:lnTo>
                          <a:lnTo>
                            <a:pt x="146" y="9"/>
                          </a:lnTo>
                          <a:lnTo>
                            <a:pt x="151" y="18"/>
                          </a:lnTo>
                          <a:close/>
                        </a:path>
                      </a:pathLst>
                    </a:custGeom>
                    <a:solidFill>
                      <a:srgbClr val="7F2600"/>
                    </a:solidFill>
                    <a:ln w="9525">
                      <a:noFill/>
                      <a:round/>
                      <a:headEnd/>
                      <a:tailEnd/>
                    </a:ln>
                  </p:spPr>
                  <p:txBody>
                    <a:bodyPr/>
                    <a:lstStyle/>
                    <a:p>
                      <a:endParaRPr lang="en-US"/>
                    </a:p>
                  </p:txBody>
                </p:sp>
                <p:sp>
                  <p:nvSpPr>
                    <p:cNvPr id="17444" name="Freeform 54"/>
                    <p:cNvSpPr>
                      <a:spLocks noChangeAspect="1"/>
                    </p:cNvSpPr>
                    <p:nvPr/>
                  </p:nvSpPr>
                  <p:spPr bwMode="auto">
                    <a:xfrm>
                      <a:off x="452" y="2649"/>
                      <a:ext cx="220" cy="200"/>
                    </a:xfrm>
                    <a:custGeom>
                      <a:avLst/>
                      <a:gdLst>
                        <a:gd name="T0" fmla="*/ 3 w 440"/>
                        <a:gd name="T1" fmla="*/ 1 h 398"/>
                        <a:gd name="T2" fmla="*/ 3 w 440"/>
                        <a:gd name="T3" fmla="*/ 3 h 398"/>
                        <a:gd name="T4" fmla="*/ 2 w 440"/>
                        <a:gd name="T5" fmla="*/ 6 h 398"/>
                        <a:gd name="T6" fmla="*/ 3 w 440"/>
                        <a:gd name="T7" fmla="*/ 7 h 398"/>
                        <a:gd name="T8" fmla="*/ 3 w 440"/>
                        <a:gd name="T9" fmla="*/ 9 h 398"/>
                        <a:gd name="T10" fmla="*/ 6 w 440"/>
                        <a:gd name="T11" fmla="*/ 10 h 398"/>
                        <a:gd name="T12" fmla="*/ 7 w 440"/>
                        <a:gd name="T13" fmla="*/ 10 h 398"/>
                        <a:gd name="T14" fmla="*/ 10 w 440"/>
                        <a:gd name="T15" fmla="*/ 10 h 398"/>
                        <a:gd name="T16" fmla="*/ 11 w 440"/>
                        <a:gd name="T17" fmla="*/ 8 h 398"/>
                        <a:gd name="T18" fmla="*/ 12 w 440"/>
                        <a:gd name="T19" fmla="*/ 6 h 398"/>
                        <a:gd name="T20" fmla="*/ 12 w 440"/>
                        <a:gd name="T21" fmla="*/ 5 h 398"/>
                        <a:gd name="T22" fmla="*/ 11 w 440"/>
                        <a:gd name="T23" fmla="*/ 4 h 398"/>
                        <a:gd name="T24" fmla="*/ 11 w 440"/>
                        <a:gd name="T25" fmla="*/ 3 h 398"/>
                        <a:gd name="T26" fmla="*/ 10 w 440"/>
                        <a:gd name="T27" fmla="*/ 3 h 398"/>
                        <a:gd name="T28" fmla="*/ 7 w 440"/>
                        <a:gd name="T29" fmla="*/ 3 h 398"/>
                        <a:gd name="T30" fmla="*/ 7 w 440"/>
                        <a:gd name="T31" fmla="*/ 4 h 398"/>
                        <a:gd name="T32" fmla="*/ 6 w 440"/>
                        <a:gd name="T33" fmla="*/ 6 h 398"/>
                        <a:gd name="T34" fmla="*/ 7 w 440"/>
                        <a:gd name="T35" fmla="*/ 7 h 398"/>
                        <a:gd name="T36" fmla="*/ 7 w 440"/>
                        <a:gd name="T37" fmla="*/ 7 h 398"/>
                        <a:gd name="T38" fmla="*/ 9 w 440"/>
                        <a:gd name="T39" fmla="*/ 6 h 398"/>
                        <a:gd name="T40" fmla="*/ 9 w 440"/>
                        <a:gd name="T41" fmla="*/ 6 h 398"/>
                        <a:gd name="T42" fmla="*/ 7 w 440"/>
                        <a:gd name="T43" fmla="*/ 5 h 398"/>
                        <a:gd name="T44" fmla="*/ 7 w 440"/>
                        <a:gd name="T45" fmla="*/ 6 h 398"/>
                        <a:gd name="T46" fmla="*/ 7 w 440"/>
                        <a:gd name="T47" fmla="*/ 5 h 398"/>
                        <a:gd name="T48" fmla="*/ 7 w 440"/>
                        <a:gd name="T49" fmla="*/ 5 h 398"/>
                        <a:gd name="T50" fmla="*/ 7 w 440"/>
                        <a:gd name="T51" fmla="*/ 4 h 398"/>
                        <a:gd name="T52" fmla="*/ 9 w 440"/>
                        <a:gd name="T53" fmla="*/ 4 h 398"/>
                        <a:gd name="T54" fmla="*/ 10 w 440"/>
                        <a:gd name="T55" fmla="*/ 4 h 398"/>
                        <a:gd name="T56" fmla="*/ 10 w 440"/>
                        <a:gd name="T57" fmla="*/ 5 h 398"/>
                        <a:gd name="T58" fmla="*/ 11 w 440"/>
                        <a:gd name="T59" fmla="*/ 6 h 398"/>
                        <a:gd name="T60" fmla="*/ 10 w 440"/>
                        <a:gd name="T61" fmla="*/ 7 h 398"/>
                        <a:gd name="T62" fmla="*/ 7 w 440"/>
                        <a:gd name="T63" fmla="*/ 9 h 398"/>
                        <a:gd name="T64" fmla="*/ 6 w 440"/>
                        <a:gd name="T65" fmla="*/ 9 h 398"/>
                        <a:gd name="T66" fmla="*/ 5 w 440"/>
                        <a:gd name="T67" fmla="*/ 8 h 398"/>
                        <a:gd name="T68" fmla="*/ 3 w 440"/>
                        <a:gd name="T69" fmla="*/ 7 h 398"/>
                        <a:gd name="T70" fmla="*/ 3 w 440"/>
                        <a:gd name="T71" fmla="*/ 5 h 398"/>
                        <a:gd name="T72" fmla="*/ 4 w 440"/>
                        <a:gd name="T73" fmla="*/ 3 h 398"/>
                        <a:gd name="T74" fmla="*/ 6 w 440"/>
                        <a:gd name="T75" fmla="*/ 2 h 398"/>
                        <a:gd name="T76" fmla="*/ 7 w 440"/>
                        <a:gd name="T77" fmla="*/ 1 h 398"/>
                        <a:gd name="T78" fmla="*/ 9 w 440"/>
                        <a:gd name="T79" fmla="*/ 1 h 398"/>
                        <a:gd name="T80" fmla="*/ 10 w 440"/>
                        <a:gd name="T81" fmla="*/ 1 h 398"/>
                        <a:gd name="T82" fmla="*/ 11 w 440"/>
                        <a:gd name="T83" fmla="*/ 2 h 398"/>
                        <a:gd name="T84" fmla="*/ 13 w 440"/>
                        <a:gd name="T85" fmla="*/ 3 h 398"/>
                        <a:gd name="T86" fmla="*/ 13 w 440"/>
                        <a:gd name="T87" fmla="*/ 4 h 398"/>
                        <a:gd name="T88" fmla="*/ 14 w 440"/>
                        <a:gd name="T89" fmla="*/ 7 h 398"/>
                        <a:gd name="T90" fmla="*/ 13 w 440"/>
                        <a:gd name="T91" fmla="*/ 10 h 398"/>
                        <a:gd name="T92" fmla="*/ 12 w 440"/>
                        <a:gd name="T93" fmla="*/ 11 h 398"/>
                        <a:gd name="T94" fmla="*/ 10 w 440"/>
                        <a:gd name="T95" fmla="*/ 12 h 398"/>
                        <a:gd name="T96" fmla="*/ 8 w 440"/>
                        <a:gd name="T97" fmla="*/ 13 h 398"/>
                        <a:gd name="T98" fmla="*/ 6 w 440"/>
                        <a:gd name="T99" fmla="*/ 13 h 398"/>
                        <a:gd name="T100" fmla="*/ 3 w 440"/>
                        <a:gd name="T101" fmla="*/ 12 h 398"/>
                        <a:gd name="T102" fmla="*/ 1 w 440"/>
                        <a:gd name="T103" fmla="*/ 11 h 398"/>
                        <a:gd name="T104" fmla="*/ 1 w 440"/>
                        <a:gd name="T105" fmla="*/ 8 h 398"/>
                        <a:gd name="T106" fmla="*/ 1 w 440"/>
                        <a:gd name="T107" fmla="*/ 6 h 398"/>
                        <a:gd name="T108" fmla="*/ 1 w 440"/>
                        <a:gd name="T109" fmla="*/ 3 h 398"/>
                        <a:gd name="T110" fmla="*/ 3 w 440"/>
                        <a:gd name="T111" fmla="*/ 1 h 398"/>
                        <a:gd name="T112" fmla="*/ 3 w 440"/>
                        <a:gd name="T113" fmla="*/ 1 h 398"/>
                        <a:gd name="T114" fmla="*/ 5 w 440"/>
                        <a:gd name="T115" fmla="*/ 1 h 398"/>
                        <a:gd name="T116" fmla="*/ 5 w 440"/>
                        <a:gd name="T117" fmla="*/ 0 h 3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0"/>
                        <a:gd name="T178" fmla="*/ 0 h 398"/>
                        <a:gd name="T179" fmla="*/ 440 w 440"/>
                        <a:gd name="T180" fmla="*/ 398 h 39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0" h="398">
                          <a:moveTo>
                            <a:pt x="154" y="0"/>
                          </a:moveTo>
                          <a:lnTo>
                            <a:pt x="131" y="15"/>
                          </a:lnTo>
                          <a:lnTo>
                            <a:pt x="112" y="32"/>
                          </a:lnTo>
                          <a:lnTo>
                            <a:pt x="97" y="52"/>
                          </a:lnTo>
                          <a:lnTo>
                            <a:pt x="84" y="72"/>
                          </a:lnTo>
                          <a:lnTo>
                            <a:pt x="74" y="95"/>
                          </a:lnTo>
                          <a:lnTo>
                            <a:pt x="66" y="118"/>
                          </a:lnTo>
                          <a:lnTo>
                            <a:pt x="60" y="144"/>
                          </a:lnTo>
                          <a:lnTo>
                            <a:pt x="55" y="168"/>
                          </a:lnTo>
                          <a:lnTo>
                            <a:pt x="56" y="188"/>
                          </a:lnTo>
                          <a:lnTo>
                            <a:pt x="61" y="206"/>
                          </a:lnTo>
                          <a:lnTo>
                            <a:pt x="68" y="223"/>
                          </a:lnTo>
                          <a:lnTo>
                            <a:pt x="77" y="241"/>
                          </a:lnTo>
                          <a:lnTo>
                            <a:pt x="89" y="255"/>
                          </a:lnTo>
                          <a:lnTo>
                            <a:pt x="101" y="270"/>
                          </a:lnTo>
                          <a:lnTo>
                            <a:pt x="116" y="283"/>
                          </a:lnTo>
                          <a:lnTo>
                            <a:pt x="132" y="295"/>
                          </a:lnTo>
                          <a:lnTo>
                            <a:pt x="161" y="302"/>
                          </a:lnTo>
                          <a:lnTo>
                            <a:pt x="187" y="306"/>
                          </a:lnTo>
                          <a:lnTo>
                            <a:pt x="211" y="308"/>
                          </a:lnTo>
                          <a:lnTo>
                            <a:pt x="233" y="308"/>
                          </a:lnTo>
                          <a:lnTo>
                            <a:pt x="253" y="305"/>
                          </a:lnTo>
                          <a:lnTo>
                            <a:pt x="273" y="298"/>
                          </a:lnTo>
                          <a:lnTo>
                            <a:pt x="291" y="288"/>
                          </a:lnTo>
                          <a:lnTo>
                            <a:pt x="310" y="274"/>
                          </a:lnTo>
                          <a:lnTo>
                            <a:pt x="326" y="260"/>
                          </a:lnTo>
                          <a:lnTo>
                            <a:pt x="339" y="245"/>
                          </a:lnTo>
                          <a:lnTo>
                            <a:pt x="349" y="228"/>
                          </a:lnTo>
                          <a:lnTo>
                            <a:pt x="357" y="211"/>
                          </a:lnTo>
                          <a:lnTo>
                            <a:pt x="362" y="192"/>
                          </a:lnTo>
                          <a:lnTo>
                            <a:pt x="364" y="174"/>
                          </a:lnTo>
                          <a:lnTo>
                            <a:pt x="363" y="154"/>
                          </a:lnTo>
                          <a:lnTo>
                            <a:pt x="359" y="135"/>
                          </a:lnTo>
                          <a:lnTo>
                            <a:pt x="356" y="126"/>
                          </a:lnTo>
                          <a:lnTo>
                            <a:pt x="352" y="120"/>
                          </a:lnTo>
                          <a:lnTo>
                            <a:pt x="347" y="113"/>
                          </a:lnTo>
                          <a:lnTo>
                            <a:pt x="341" y="106"/>
                          </a:lnTo>
                          <a:lnTo>
                            <a:pt x="334" y="99"/>
                          </a:lnTo>
                          <a:lnTo>
                            <a:pt x="326" y="93"/>
                          </a:lnTo>
                          <a:lnTo>
                            <a:pt x="319" y="88"/>
                          </a:lnTo>
                          <a:lnTo>
                            <a:pt x="312" y="84"/>
                          </a:lnTo>
                          <a:lnTo>
                            <a:pt x="295" y="83"/>
                          </a:lnTo>
                          <a:lnTo>
                            <a:pt x="278" y="82"/>
                          </a:lnTo>
                          <a:lnTo>
                            <a:pt x="260" y="82"/>
                          </a:lnTo>
                          <a:lnTo>
                            <a:pt x="243" y="84"/>
                          </a:lnTo>
                          <a:lnTo>
                            <a:pt x="227" y="88"/>
                          </a:lnTo>
                          <a:lnTo>
                            <a:pt x="213" y="97"/>
                          </a:lnTo>
                          <a:lnTo>
                            <a:pt x="201" y="108"/>
                          </a:lnTo>
                          <a:lnTo>
                            <a:pt x="192" y="124"/>
                          </a:lnTo>
                          <a:lnTo>
                            <a:pt x="189" y="144"/>
                          </a:lnTo>
                          <a:lnTo>
                            <a:pt x="188" y="161"/>
                          </a:lnTo>
                          <a:lnTo>
                            <a:pt x="192" y="178"/>
                          </a:lnTo>
                          <a:lnTo>
                            <a:pt x="204" y="192"/>
                          </a:lnTo>
                          <a:lnTo>
                            <a:pt x="214" y="197"/>
                          </a:lnTo>
                          <a:lnTo>
                            <a:pt x="223" y="199"/>
                          </a:lnTo>
                          <a:lnTo>
                            <a:pt x="233" y="200"/>
                          </a:lnTo>
                          <a:lnTo>
                            <a:pt x="241" y="200"/>
                          </a:lnTo>
                          <a:lnTo>
                            <a:pt x="248" y="199"/>
                          </a:lnTo>
                          <a:lnTo>
                            <a:pt x="254" y="196"/>
                          </a:lnTo>
                          <a:lnTo>
                            <a:pt x="261" y="192"/>
                          </a:lnTo>
                          <a:lnTo>
                            <a:pt x="269" y="186"/>
                          </a:lnTo>
                          <a:lnTo>
                            <a:pt x="269" y="174"/>
                          </a:lnTo>
                          <a:lnTo>
                            <a:pt x="267" y="161"/>
                          </a:lnTo>
                          <a:lnTo>
                            <a:pt x="263" y="150"/>
                          </a:lnTo>
                          <a:lnTo>
                            <a:pt x="254" y="139"/>
                          </a:lnTo>
                          <a:lnTo>
                            <a:pt x="253" y="155"/>
                          </a:lnTo>
                          <a:lnTo>
                            <a:pt x="249" y="167"/>
                          </a:lnTo>
                          <a:lnTo>
                            <a:pt x="241" y="174"/>
                          </a:lnTo>
                          <a:lnTo>
                            <a:pt x="228" y="175"/>
                          </a:lnTo>
                          <a:lnTo>
                            <a:pt x="221" y="168"/>
                          </a:lnTo>
                          <a:lnTo>
                            <a:pt x="218" y="160"/>
                          </a:lnTo>
                          <a:lnTo>
                            <a:pt x="216" y="150"/>
                          </a:lnTo>
                          <a:lnTo>
                            <a:pt x="216" y="139"/>
                          </a:lnTo>
                          <a:lnTo>
                            <a:pt x="221" y="133"/>
                          </a:lnTo>
                          <a:lnTo>
                            <a:pt x="227" y="130"/>
                          </a:lnTo>
                          <a:lnTo>
                            <a:pt x="234" y="125"/>
                          </a:lnTo>
                          <a:lnTo>
                            <a:pt x="241" y="122"/>
                          </a:lnTo>
                          <a:lnTo>
                            <a:pt x="249" y="120"/>
                          </a:lnTo>
                          <a:lnTo>
                            <a:pt x="256" y="117"/>
                          </a:lnTo>
                          <a:lnTo>
                            <a:pt x="264" y="116"/>
                          </a:lnTo>
                          <a:lnTo>
                            <a:pt x="272" y="115"/>
                          </a:lnTo>
                          <a:lnTo>
                            <a:pt x="280" y="116"/>
                          </a:lnTo>
                          <a:lnTo>
                            <a:pt x="288" y="118"/>
                          </a:lnTo>
                          <a:lnTo>
                            <a:pt x="296" y="122"/>
                          </a:lnTo>
                          <a:lnTo>
                            <a:pt x="304" y="126"/>
                          </a:lnTo>
                          <a:lnTo>
                            <a:pt x="311" y="132"/>
                          </a:lnTo>
                          <a:lnTo>
                            <a:pt x="316" y="139"/>
                          </a:lnTo>
                          <a:lnTo>
                            <a:pt x="320" y="147"/>
                          </a:lnTo>
                          <a:lnTo>
                            <a:pt x="321" y="155"/>
                          </a:lnTo>
                          <a:lnTo>
                            <a:pt x="322" y="176"/>
                          </a:lnTo>
                          <a:lnTo>
                            <a:pt x="319" y="193"/>
                          </a:lnTo>
                          <a:lnTo>
                            <a:pt x="311" y="209"/>
                          </a:lnTo>
                          <a:lnTo>
                            <a:pt x="303" y="223"/>
                          </a:lnTo>
                          <a:lnTo>
                            <a:pt x="286" y="239"/>
                          </a:lnTo>
                          <a:lnTo>
                            <a:pt x="267" y="252"/>
                          </a:lnTo>
                          <a:lnTo>
                            <a:pt x="248" y="259"/>
                          </a:lnTo>
                          <a:lnTo>
                            <a:pt x="227" y="264"/>
                          </a:lnTo>
                          <a:lnTo>
                            <a:pt x="205" y="265"/>
                          </a:lnTo>
                          <a:lnTo>
                            <a:pt x="184" y="261"/>
                          </a:lnTo>
                          <a:lnTo>
                            <a:pt x="165" y="257"/>
                          </a:lnTo>
                          <a:lnTo>
                            <a:pt x="146" y="249"/>
                          </a:lnTo>
                          <a:lnTo>
                            <a:pt x="134" y="237"/>
                          </a:lnTo>
                          <a:lnTo>
                            <a:pt x="123" y="223"/>
                          </a:lnTo>
                          <a:lnTo>
                            <a:pt x="115" y="209"/>
                          </a:lnTo>
                          <a:lnTo>
                            <a:pt x="109" y="194"/>
                          </a:lnTo>
                          <a:lnTo>
                            <a:pt x="106" y="178"/>
                          </a:lnTo>
                          <a:lnTo>
                            <a:pt x="104" y="162"/>
                          </a:lnTo>
                          <a:lnTo>
                            <a:pt x="105" y="145"/>
                          </a:lnTo>
                          <a:lnTo>
                            <a:pt x="108" y="128"/>
                          </a:lnTo>
                          <a:lnTo>
                            <a:pt x="116" y="109"/>
                          </a:lnTo>
                          <a:lnTo>
                            <a:pt x="128" y="91"/>
                          </a:lnTo>
                          <a:lnTo>
                            <a:pt x="140" y="72"/>
                          </a:lnTo>
                          <a:lnTo>
                            <a:pt x="154" y="55"/>
                          </a:lnTo>
                          <a:lnTo>
                            <a:pt x="170" y="39"/>
                          </a:lnTo>
                          <a:lnTo>
                            <a:pt x="189" y="26"/>
                          </a:lnTo>
                          <a:lnTo>
                            <a:pt x="207" y="18"/>
                          </a:lnTo>
                          <a:lnTo>
                            <a:pt x="228" y="14"/>
                          </a:lnTo>
                          <a:lnTo>
                            <a:pt x="243" y="14"/>
                          </a:lnTo>
                          <a:lnTo>
                            <a:pt x="258" y="15"/>
                          </a:lnTo>
                          <a:lnTo>
                            <a:pt x="273" y="16"/>
                          </a:lnTo>
                          <a:lnTo>
                            <a:pt x="287" y="18"/>
                          </a:lnTo>
                          <a:lnTo>
                            <a:pt x="301" y="23"/>
                          </a:lnTo>
                          <a:lnTo>
                            <a:pt x="314" y="26"/>
                          </a:lnTo>
                          <a:lnTo>
                            <a:pt x="327" y="32"/>
                          </a:lnTo>
                          <a:lnTo>
                            <a:pt x="340" y="39"/>
                          </a:lnTo>
                          <a:lnTo>
                            <a:pt x="351" y="46"/>
                          </a:lnTo>
                          <a:lnTo>
                            <a:pt x="364" y="55"/>
                          </a:lnTo>
                          <a:lnTo>
                            <a:pt x="374" y="64"/>
                          </a:lnTo>
                          <a:lnTo>
                            <a:pt x="385" y="75"/>
                          </a:lnTo>
                          <a:lnTo>
                            <a:pt x="395" y="86"/>
                          </a:lnTo>
                          <a:lnTo>
                            <a:pt x="404" y="99"/>
                          </a:lnTo>
                          <a:lnTo>
                            <a:pt x="412" y="113"/>
                          </a:lnTo>
                          <a:lnTo>
                            <a:pt x="420" y="128"/>
                          </a:lnTo>
                          <a:lnTo>
                            <a:pt x="434" y="167"/>
                          </a:lnTo>
                          <a:lnTo>
                            <a:pt x="440" y="208"/>
                          </a:lnTo>
                          <a:lnTo>
                            <a:pt x="435" y="250"/>
                          </a:lnTo>
                          <a:lnTo>
                            <a:pt x="420" y="290"/>
                          </a:lnTo>
                          <a:lnTo>
                            <a:pt x="407" y="307"/>
                          </a:lnTo>
                          <a:lnTo>
                            <a:pt x="392" y="323"/>
                          </a:lnTo>
                          <a:lnTo>
                            <a:pt x="377" y="337"/>
                          </a:lnTo>
                          <a:lnTo>
                            <a:pt x="362" y="350"/>
                          </a:lnTo>
                          <a:lnTo>
                            <a:pt x="347" y="361"/>
                          </a:lnTo>
                          <a:lnTo>
                            <a:pt x="329" y="372"/>
                          </a:lnTo>
                          <a:lnTo>
                            <a:pt x="312" y="380"/>
                          </a:lnTo>
                          <a:lnTo>
                            <a:pt x="295" y="387"/>
                          </a:lnTo>
                          <a:lnTo>
                            <a:pt x="275" y="391"/>
                          </a:lnTo>
                          <a:lnTo>
                            <a:pt x="256" y="396"/>
                          </a:lnTo>
                          <a:lnTo>
                            <a:pt x="234" y="397"/>
                          </a:lnTo>
                          <a:lnTo>
                            <a:pt x="211" y="398"/>
                          </a:lnTo>
                          <a:lnTo>
                            <a:pt x="187" y="396"/>
                          </a:lnTo>
                          <a:lnTo>
                            <a:pt x="161" y="394"/>
                          </a:lnTo>
                          <a:lnTo>
                            <a:pt x="134" y="389"/>
                          </a:lnTo>
                          <a:lnTo>
                            <a:pt x="105" y="382"/>
                          </a:lnTo>
                          <a:lnTo>
                            <a:pt x="75" y="366"/>
                          </a:lnTo>
                          <a:lnTo>
                            <a:pt x="51" y="348"/>
                          </a:lnTo>
                          <a:lnTo>
                            <a:pt x="32" y="326"/>
                          </a:lnTo>
                          <a:lnTo>
                            <a:pt x="18" y="303"/>
                          </a:lnTo>
                          <a:lnTo>
                            <a:pt x="9" y="277"/>
                          </a:lnTo>
                          <a:lnTo>
                            <a:pt x="3" y="250"/>
                          </a:lnTo>
                          <a:lnTo>
                            <a:pt x="0" y="222"/>
                          </a:lnTo>
                          <a:lnTo>
                            <a:pt x="0" y="192"/>
                          </a:lnTo>
                          <a:lnTo>
                            <a:pt x="1" y="164"/>
                          </a:lnTo>
                          <a:lnTo>
                            <a:pt x="7" y="138"/>
                          </a:lnTo>
                          <a:lnTo>
                            <a:pt x="16" y="113"/>
                          </a:lnTo>
                          <a:lnTo>
                            <a:pt x="28" y="88"/>
                          </a:lnTo>
                          <a:lnTo>
                            <a:pt x="43" y="67"/>
                          </a:lnTo>
                          <a:lnTo>
                            <a:pt x="61" y="47"/>
                          </a:lnTo>
                          <a:lnTo>
                            <a:pt x="82" y="30"/>
                          </a:lnTo>
                          <a:lnTo>
                            <a:pt x="105" y="16"/>
                          </a:lnTo>
                          <a:lnTo>
                            <a:pt x="110" y="14"/>
                          </a:lnTo>
                          <a:lnTo>
                            <a:pt x="116" y="11"/>
                          </a:lnTo>
                          <a:lnTo>
                            <a:pt x="123" y="9"/>
                          </a:lnTo>
                          <a:lnTo>
                            <a:pt x="129" y="6"/>
                          </a:lnTo>
                          <a:lnTo>
                            <a:pt x="135" y="4"/>
                          </a:lnTo>
                          <a:lnTo>
                            <a:pt x="142" y="2"/>
                          </a:lnTo>
                          <a:lnTo>
                            <a:pt x="147" y="1"/>
                          </a:lnTo>
                          <a:lnTo>
                            <a:pt x="154" y="0"/>
                          </a:lnTo>
                          <a:close/>
                        </a:path>
                      </a:pathLst>
                    </a:custGeom>
                    <a:solidFill>
                      <a:srgbClr val="FFFF7C"/>
                    </a:solidFill>
                    <a:ln w="9525">
                      <a:noFill/>
                      <a:round/>
                      <a:headEnd/>
                      <a:tailEnd/>
                    </a:ln>
                  </p:spPr>
                  <p:txBody>
                    <a:bodyPr/>
                    <a:lstStyle/>
                    <a:p>
                      <a:endParaRPr lang="en-US"/>
                    </a:p>
                  </p:txBody>
                </p:sp>
                <p:sp>
                  <p:nvSpPr>
                    <p:cNvPr id="17445" name="Freeform 55"/>
                    <p:cNvSpPr>
                      <a:spLocks noChangeAspect="1"/>
                    </p:cNvSpPr>
                    <p:nvPr/>
                  </p:nvSpPr>
                  <p:spPr bwMode="auto">
                    <a:xfrm>
                      <a:off x="808" y="2742"/>
                      <a:ext cx="234" cy="217"/>
                    </a:xfrm>
                    <a:custGeom>
                      <a:avLst/>
                      <a:gdLst>
                        <a:gd name="T0" fmla="*/ 15 w 468"/>
                        <a:gd name="T1" fmla="*/ 12 h 435"/>
                        <a:gd name="T2" fmla="*/ 15 w 468"/>
                        <a:gd name="T3" fmla="*/ 12 h 435"/>
                        <a:gd name="T4" fmla="*/ 15 w 468"/>
                        <a:gd name="T5" fmla="*/ 12 h 435"/>
                        <a:gd name="T6" fmla="*/ 14 w 468"/>
                        <a:gd name="T7" fmla="*/ 12 h 435"/>
                        <a:gd name="T8" fmla="*/ 14 w 468"/>
                        <a:gd name="T9" fmla="*/ 12 h 435"/>
                        <a:gd name="T10" fmla="*/ 14 w 468"/>
                        <a:gd name="T11" fmla="*/ 13 h 435"/>
                        <a:gd name="T12" fmla="*/ 14 w 468"/>
                        <a:gd name="T13" fmla="*/ 13 h 435"/>
                        <a:gd name="T14" fmla="*/ 14 w 468"/>
                        <a:gd name="T15" fmla="*/ 13 h 435"/>
                        <a:gd name="T16" fmla="*/ 14 w 468"/>
                        <a:gd name="T17" fmla="*/ 13 h 435"/>
                        <a:gd name="T18" fmla="*/ 4 w 468"/>
                        <a:gd name="T19" fmla="*/ 4 h 435"/>
                        <a:gd name="T20" fmla="*/ 4 w 468"/>
                        <a:gd name="T21" fmla="*/ 3 h 435"/>
                        <a:gd name="T22" fmla="*/ 4 w 468"/>
                        <a:gd name="T23" fmla="*/ 3 h 435"/>
                        <a:gd name="T24" fmla="*/ 4 w 468"/>
                        <a:gd name="T25" fmla="*/ 3 h 435"/>
                        <a:gd name="T26" fmla="*/ 3 w 468"/>
                        <a:gd name="T27" fmla="*/ 2 h 435"/>
                        <a:gd name="T28" fmla="*/ 3 w 468"/>
                        <a:gd name="T29" fmla="*/ 2 h 435"/>
                        <a:gd name="T30" fmla="*/ 3 w 468"/>
                        <a:gd name="T31" fmla="*/ 2 h 435"/>
                        <a:gd name="T32" fmla="*/ 3 w 468"/>
                        <a:gd name="T33" fmla="*/ 1 h 435"/>
                        <a:gd name="T34" fmla="*/ 2 w 468"/>
                        <a:gd name="T35" fmla="*/ 1 h 435"/>
                        <a:gd name="T36" fmla="*/ 2 w 468"/>
                        <a:gd name="T37" fmla="*/ 1 h 435"/>
                        <a:gd name="T38" fmla="*/ 2 w 468"/>
                        <a:gd name="T39" fmla="*/ 1 h 435"/>
                        <a:gd name="T40" fmla="*/ 1 w 468"/>
                        <a:gd name="T41" fmla="*/ 1 h 435"/>
                        <a:gd name="T42" fmla="*/ 1 w 468"/>
                        <a:gd name="T43" fmla="*/ 1 h 435"/>
                        <a:gd name="T44" fmla="*/ 1 w 468"/>
                        <a:gd name="T45" fmla="*/ 1 h 435"/>
                        <a:gd name="T46" fmla="*/ 1 w 468"/>
                        <a:gd name="T47" fmla="*/ 1 h 435"/>
                        <a:gd name="T48" fmla="*/ 1 w 468"/>
                        <a:gd name="T49" fmla="*/ 0 h 435"/>
                        <a:gd name="T50" fmla="*/ 0 w 468"/>
                        <a:gd name="T51" fmla="*/ 0 h 435"/>
                        <a:gd name="T52" fmla="*/ 1 w 468"/>
                        <a:gd name="T53" fmla="*/ 0 h 435"/>
                        <a:gd name="T54" fmla="*/ 1 w 468"/>
                        <a:gd name="T55" fmla="*/ 0 h 435"/>
                        <a:gd name="T56" fmla="*/ 1 w 468"/>
                        <a:gd name="T57" fmla="*/ 0 h 435"/>
                        <a:gd name="T58" fmla="*/ 2 w 468"/>
                        <a:gd name="T59" fmla="*/ 0 h 435"/>
                        <a:gd name="T60" fmla="*/ 2 w 468"/>
                        <a:gd name="T61" fmla="*/ 0 h 435"/>
                        <a:gd name="T62" fmla="*/ 2 w 468"/>
                        <a:gd name="T63" fmla="*/ 0 h 435"/>
                        <a:gd name="T64" fmla="*/ 2 w 468"/>
                        <a:gd name="T65" fmla="*/ 0 h 435"/>
                        <a:gd name="T66" fmla="*/ 2 w 468"/>
                        <a:gd name="T67" fmla="*/ 0 h 435"/>
                        <a:gd name="T68" fmla="*/ 2 w 468"/>
                        <a:gd name="T69" fmla="*/ 0 h 435"/>
                        <a:gd name="T70" fmla="*/ 3 w 468"/>
                        <a:gd name="T71" fmla="*/ 1 h 435"/>
                        <a:gd name="T72" fmla="*/ 3 w 468"/>
                        <a:gd name="T73" fmla="*/ 1 h 435"/>
                        <a:gd name="T74" fmla="*/ 3 w 468"/>
                        <a:gd name="T75" fmla="*/ 1 h 435"/>
                        <a:gd name="T76" fmla="*/ 3 w 468"/>
                        <a:gd name="T77" fmla="*/ 1 h 435"/>
                        <a:gd name="T78" fmla="*/ 4 w 468"/>
                        <a:gd name="T79" fmla="*/ 2 h 435"/>
                        <a:gd name="T80" fmla="*/ 4 w 468"/>
                        <a:gd name="T81" fmla="*/ 2 h 435"/>
                        <a:gd name="T82" fmla="*/ 4 w 468"/>
                        <a:gd name="T83" fmla="*/ 2 h 435"/>
                        <a:gd name="T84" fmla="*/ 15 w 468"/>
                        <a:gd name="T85" fmla="*/ 12 h 4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68"/>
                        <a:gd name="T130" fmla="*/ 0 h 435"/>
                        <a:gd name="T131" fmla="*/ 468 w 468"/>
                        <a:gd name="T132" fmla="*/ 435 h 4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68" h="435">
                          <a:moveTo>
                            <a:pt x="468" y="394"/>
                          </a:moveTo>
                          <a:lnTo>
                            <a:pt x="458" y="399"/>
                          </a:lnTo>
                          <a:lnTo>
                            <a:pt x="450" y="403"/>
                          </a:lnTo>
                          <a:lnTo>
                            <a:pt x="445" y="408"/>
                          </a:lnTo>
                          <a:lnTo>
                            <a:pt x="439" y="412"/>
                          </a:lnTo>
                          <a:lnTo>
                            <a:pt x="435" y="417"/>
                          </a:lnTo>
                          <a:lnTo>
                            <a:pt x="432" y="423"/>
                          </a:lnTo>
                          <a:lnTo>
                            <a:pt x="428" y="429"/>
                          </a:lnTo>
                          <a:lnTo>
                            <a:pt x="426" y="435"/>
                          </a:lnTo>
                          <a:lnTo>
                            <a:pt x="108" y="130"/>
                          </a:lnTo>
                          <a:lnTo>
                            <a:pt x="107" y="119"/>
                          </a:lnTo>
                          <a:lnTo>
                            <a:pt x="104" y="107"/>
                          </a:lnTo>
                          <a:lnTo>
                            <a:pt x="99" y="97"/>
                          </a:lnTo>
                          <a:lnTo>
                            <a:pt x="92" y="86"/>
                          </a:lnTo>
                          <a:lnTo>
                            <a:pt x="84" y="77"/>
                          </a:lnTo>
                          <a:lnTo>
                            <a:pt x="76" y="70"/>
                          </a:lnTo>
                          <a:lnTo>
                            <a:pt x="66" y="63"/>
                          </a:lnTo>
                          <a:lnTo>
                            <a:pt x="55" y="59"/>
                          </a:lnTo>
                          <a:lnTo>
                            <a:pt x="47" y="55"/>
                          </a:lnTo>
                          <a:lnTo>
                            <a:pt x="38" y="52"/>
                          </a:lnTo>
                          <a:lnTo>
                            <a:pt x="28" y="48"/>
                          </a:lnTo>
                          <a:lnTo>
                            <a:pt x="20" y="44"/>
                          </a:lnTo>
                          <a:lnTo>
                            <a:pt x="11" y="39"/>
                          </a:lnTo>
                          <a:lnTo>
                            <a:pt x="5" y="32"/>
                          </a:lnTo>
                          <a:lnTo>
                            <a:pt x="1" y="24"/>
                          </a:lnTo>
                          <a:lnTo>
                            <a:pt x="0" y="15"/>
                          </a:lnTo>
                          <a:lnTo>
                            <a:pt x="7" y="5"/>
                          </a:lnTo>
                          <a:lnTo>
                            <a:pt x="16" y="0"/>
                          </a:lnTo>
                          <a:lnTo>
                            <a:pt x="25" y="0"/>
                          </a:lnTo>
                          <a:lnTo>
                            <a:pt x="35" y="4"/>
                          </a:lnTo>
                          <a:lnTo>
                            <a:pt x="44" y="9"/>
                          </a:lnTo>
                          <a:lnTo>
                            <a:pt x="49" y="14"/>
                          </a:lnTo>
                          <a:lnTo>
                            <a:pt x="54" y="17"/>
                          </a:lnTo>
                          <a:lnTo>
                            <a:pt x="55" y="17"/>
                          </a:lnTo>
                          <a:lnTo>
                            <a:pt x="61" y="28"/>
                          </a:lnTo>
                          <a:lnTo>
                            <a:pt x="68" y="38"/>
                          </a:lnTo>
                          <a:lnTo>
                            <a:pt x="76" y="46"/>
                          </a:lnTo>
                          <a:lnTo>
                            <a:pt x="83" y="54"/>
                          </a:lnTo>
                          <a:lnTo>
                            <a:pt x="91" y="61"/>
                          </a:lnTo>
                          <a:lnTo>
                            <a:pt x="100" y="68"/>
                          </a:lnTo>
                          <a:lnTo>
                            <a:pt x="108" y="74"/>
                          </a:lnTo>
                          <a:lnTo>
                            <a:pt x="117" y="80"/>
                          </a:lnTo>
                          <a:lnTo>
                            <a:pt x="468" y="394"/>
                          </a:lnTo>
                          <a:close/>
                        </a:path>
                      </a:pathLst>
                    </a:custGeom>
                    <a:solidFill>
                      <a:srgbClr val="000000"/>
                    </a:solidFill>
                    <a:ln w="9525">
                      <a:noFill/>
                      <a:round/>
                      <a:headEnd/>
                      <a:tailEnd/>
                    </a:ln>
                  </p:spPr>
                  <p:txBody>
                    <a:bodyPr/>
                    <a:lstStyle/>
                    <a:p>
                      <a:endParaRPr lang="en-US"/>
                    </a:p>
                  </p:txBody>
                </p:sp>
                <p:sp>
                  <p:nvSpPr>
                    <p:cNvPr id="17446" name="Freeform 56"/>
                    <p:cNvSpPr>
                      <a:spLocks noChangeAspect="1"/>
                    </p:cNvSpPr>
                    <p:nvPr/>
                  </p:nvSpPr>
                  <p:spPr bwMode="auto">
                    <a:xfrm>
                      <a:off x="868" y="2752"/>
                      <a:ext cx="123" cy="115"/>
                    </a:xfrm>
                    <a:custGeom>
                      <a:avLst/>
                      <a:gdLst>
                        <a:gd name="T0" fmla="*/ 8 w 245"/>
                        <a:gd name="T1" fmla="*/ 5 h 228"/>
                        <a:gd name="T2" fmla="*/ 8 w 245"/>
                        <a:gd name="T3" fmla="*/ 8 h 228"/>
                        <a:gd name="T4" fmla="*/ 7 w 245"/>
                        <a:gd name="T5" fmla="*/ 7 h 228"/>
                        <a:gd name="T6" fmla="*/ 7 w 245"/>
                        <a:gd name="T7" fmla="*/ 7 h 228"/>
                        <a:gd name="T8" fmla="*/ 6 w 245"/>
                        <a:gd name="T9" fmla="*/ 6 h 228"/>
                        <a:gd name="T10" fmla="*/ 5 w 245"/>
                        <a:gd name="T11" fmla="*/ 5 h 228"/>
                        <a:gd name="T12" fmla="*/ 5 w 245"/>
                        <a:gd name="T13" fmla="*/ 5 h 228"/>
                        <a:gd name="T14" fmla="*/ 4 w 245"/>
                        <a:gd name="T15" fmla="*/ 4 h 228"/>
                        <a:gd name="T16" fmla="*/ 4 w 245"/>
                        <a:gd name="T17" fmla="*/ 3 h 228"/>
                        <a:gd name="T18" fmla="*/ 4 w 245"/>
                        <a:gd name="T19" fmla="*/ 2 h 228"/>
                        <a:gd name="T20" fmla="*/ 4 w 245"/>
                        <a:gd name="T21" fmla="*/ 2 h 228"/>
                        <a:gd name="T22" fmla="*/ 4 w 245"/>
                        <a:gd name="T23" fmla="*/ 2 h 228"/>
                        <a:gd name="T24" fmla="*/ 3 w 245"/>
                        <a:gd name="T25" fmla="*/ 2 h 228"/>
                        <a:gd name="T26" fmla="*/ 3 w 245"/>
                        <a:gd name="T27" fmla="*/ 2 h 228"/>
                        <a:gd name="T28" fmla="*/ 3 w 245"/>
                        <a:gd name="T29" fmla="*/ 2 h 228"/>
                        <a:gd name="T30" fmla="*/ 2 w 245"/>
                        <a:gd name="T31" fmla="*/ 2 h 228"/>
                        <a:gd name="T32" fmla="*/ 2 w 245"/>
                        <a:gd name="T33" fmla="*/ 2 h 228"/>
                        <a:gd name="T34" fmla="*/ 1 w 245"/>
                        <a:gd name="T35" fmla="*/ 2 h 228"/>
                        <a:gd name="T36" fmla="*/ 1 w 245"/>
                        <a:gd name="T37" fmla="*/ 2 h 228"/>
                        <a:gd name="T38" fmla="*/ 1 w 245"/>
                        <a:gd name="T39" fmla="*/ 1 h 228"/>
                        <a:gd name="T40" fmla="*/ 1 w 245"/>
                        <a:gd name="T41" fmla="*/ 1 h 228"/>
                        <a:gd name="T42" fmla="*/ 0 w 245"/>
                        <a:gd name="T43" fmla="*/ 0 h 228"/>
                        <a:gd name="T44" fmla="*/ 4 w 245"/>
                        <a:gd name="T45" fmla="*/ 1 h 228"/>
                        <a:gd name="T46" fmla="*/ 8 w 245"/>
                        <a:gd name="T47" fmla="*/ 5 h 2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5"/>
                        <a:gd name="T73" fmla="*/ 0 h 228"/>
                        <a:gd name="T74" fmla="*/ 245 w 245"/>
                        <a:gd name="T75" fmla="*/ 228 h 2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5" h="228">
                          <a:moveTo>
                            <a:pt x="245" y="130"/>
                          </a:moveTo>
                          <a:lnTo>
                            <a:pt x="243" y="228"/>
                          </a:lnTo>
                          <a:lnTo>
                            <a:pt x="223" y="211"/>
                          </a:lnTo>
                          <a:lnTo>
                            <a:pt x="201" y="193"/>
                          </a:lnTo>
                          <a:lnTo>
                            <a:pt x="178" y="176"/>
                          </a:lnTo>
                          <a:lnTo>
                            <a:pt x="158" y="158"/>
                          </a:lnTo>
                          <a:lnTo>
                            <a:pt x="139" y="139"/>
                          </a:lnTo>
                          <a:lnTo>
                            <a:pt x="124" y="117"/>
                          </a:lnTo>
                          <a:lnTo>
                            <a:pt x="116" y="92"/>
                          </a:lnTo>
                          <a:lnTo>
                            <a:pt x="115" y="64"/>
                          </a:lnTo>
                          <a:lnTo>
                            <a:pt x="109" y="59"/>
                          </a:lnTo>
                          <a:lnTo>
                            <a:pt x="101" y="56"/>
                          </a:lnTo>
                          <a:lnTo>
                            <a:pt x="93" y="56"/>
                          </a:lnTo>
                          <a:lnTo>
                            <a:pt x="84" y="55"/>
                          </a:lnTo>
                          <a:lnTo>
                            <a:pt x="69" y="52"/>
                          </a:lnTo>
                          <a:lnTo>
                            <a:pt x="55" y="49"/>
                          </a:lnTo>
                          <a:lnTo>
                            <a:pt x="41" y="45"/>
                          </a:lnTo>
                          <a:lnTo>
                            <a:pt x="30" y="40"/>
                          </a:lnTo>
                          <a:lnTo>
                            <a:pt x="19" y="33"/>
                          </a:lnTo>
                          <a:lnTo>
                            <a:pt x="10" y="25"/>
                          </a:lnTo>
                          <a:lnTo>
                            <a:pt x="4" y="14"/>
                          </a:lnTo>
                          <a:lnTo>
                            <a:pt x="0" y="0"/>
                          </a:lnTo>
                          <a:lnTo>
                            <a:pt x="113" y="15"/>
                          </a:lnTo>
                          <a:lnTo>
                            <a:pt x="245" y="130"/>
                          </a:lnTo>
                          <a:close/>
                        </a:path>
                      </a:pathLst>
                    </a:custGeom>
                    <a:solidFill>
                      <a:srgbClr val="E5A599"/>
                    </a:solidFill>
                    <a:ln w="9525">
                      <a:noFill/>
                      <a:round/>
                      <a:headEnd/>
                      <a:tailEnd/>
                    </a:ln>
                  </p:spPr>
                  <p:txBody>
                    <a:bodyPr/>
                    <a:lstStyle/>
                    <a:p>
                      <a:endParaRPr lang="en-US"/>
                    </a:p>
                  </p:txBody>
                </p:sp>
                <p:sp>
                  <p:nvSpPr>
                    <p:cNvPr id="17447" name="Freeform 57"/>
                    <p:cNvSpPr>
                      <a:spLocks noChangeAspect="1"/>
                    </p:cNvSpPr>
                    <p:nvPr/>
                  </p:nvSpPr>
                  <p:spPr bwMode="auto">
                    <a:xfrm>
                      <a:off x="827" y="2788"/>
                      <a:ext cx="168" cy="184"/>
                    </a:xfrm>
                    <a:custGeom>
                      <a:avLst/>
                      <a:gdLst>
                        <a:gd name="T0" fmla="*/ 1 w 335"/>
                        <a:gd name="T1" fmla="*/ 0 h 370"/>
                        <a:gd name="T2" fmla="*/ 1 w 335"/>
                        <a:gd name="T3" fmla="*/ 1 h 370"/>
                        <a:gd name="T4" fmla="*/ 2 w 335"/>
                        <a:gd name="T5" fmla="*/ 2 h 370"/>
                        <a:gd name="T6" fmla="*/ 2 w 335"/>
                        <a:gd name="T7" fmla="*/ 3 h 370"/>
                        <a:gd name="T8" fmla="*/ 2 w 335"/>
                        <a:gd name="T9" fmla="*/ 4 h 370"/>
                        <a:gd name="T10" fmla="*/ 2 w 335"/>
                        <a:gd name="T11" fmla="*/ 4 h 370"/>
                        <a:gd name="T12" fmla="*/ 3 w 335"/>
                        <a:gd name="T13" fmla="*/ 4 h 370"/>
                        <a:gd name="T14" fmla="*/ 3 w 335"/>
                        <a:gd name="T15" fmla="*/ 4 h 370"/>
                        <a:gd name="T16" fmla="*/ 3 w 335"/>
                        <a:gd name="T17" fmla="*/ 4 h 370"/>
                        <a:gd name="T18" fmla="*/ 3 w 335"/>
                        <a:gd name="T19" fmla="*/ 4 h 370"/>
                        <a:gd name="T20" fmla="*/ 3 w 335"/>
                        <a:gd name="T21" fmla="*/ 4 h 370"/>
                        <a:gd name="T22" fmla="*/ 3 w 335"/>
                        <a:gd name="T23" fmla="*/ 4 h 370"/>
                        <a:gd name="T24" fmla="*/ 3 w 335"/>
                        <a:gd name="T25" fmla="*/ 4 h 370"/>
                        <a:gd name="T26" fmla="*/ 4 w 335"/>
                        <a:gd name="T27" fmla="*/ 4 h 370"/>
                        <a:gd name="T28" fmla="*/ 4 w 335"/>
                        <a:gd name="T29" fmla="*/ 4 h 370"/>
                        <a:gd name="T30" fmla="*/ 4 w 335"/>
                        <a:gd name="T31" fmla="*/ 4 h 370"/>
                        <a:gd name="T32" fmla="*/ 4 w 335"/>
                        <a:gd name="T33" fmla="*/ 4 h 370"/>
                        <a:gd name="T34" fmla="*/ 5 w 335"/>
                        <a:gd name="T35" fmla="*/ 4 h 370"/>
                        <a:gd name="T36" fmla="*/ 11 w 335"/>
                        <a:gd name="T37" fmla="*/ 10 h 370"/>
                        <a:gd name="T38" fmla="*/ 11 w 335"/>
                        <a:gd name="T39" fmla="*/ 10 h 370"/>
                        <a:gd name="T40" fmla="*/ 10 w 335"/>
                        <a:gd name="T41" fmla="*/ 10 h 370"/>
                        <a:gd name="T42" fmla="*/ 10 w 335"/>
                        <a:gd name="T43" fmla="*/ 10 h 370"/>
                        <a:gd name="T44" fmla="*/ 9 w 335"/>
                        <a:gd name="T45" fmla="*/ 10 h 370"/>
                        <a:gd name="T46" fmla="*/ 9 w 335"/>
                        <a:gd name="T47" fmla="*/ 10 h 370"/>
                        <a:gd name="T48" fmla="*/ 8 w 335"/>
                        <a:gd name="T49" fmla="*/ 11 h 370"/>
                        <a:gd name="T50" fmla="*/ 8 w 335"/>
                        <a:gd name="T51" fmla="*/ 11 h 370"/>
                        <a:gd name="T52" fmla="*/ 8 w 335"/>
                        <a:gd name="T53" fmla="*/ 11 h 370"/>
                        <a:gd name="T54" fmla="*/ 7 w 335"/>
                        <a:gd name="T55" fmla="*/ 11 h 370"/>
                        <a:gd name="T56" fmla="*/ 7 w 335"/>
                        <a:gd name="T57" fmla="*/ 10 h 370"/>
                        <a:gd name="T58" fmla="*/ 7 w 335"/>
                        <a:gd name="T59" fmla="*/ 9 h 370"/>
                        <a:gd name="T60" fmla="*/ 6 w 335"/>
                        <a:gd name="T61" fmla="*/ 9 h 370"/>
                        <a:gd name="T62" fmla="*/ 6 w 335"/>
                        <a:gd name="T63" fmla="*/ 9 h 370"/>
                        <a:gd name="T64" fmla="*/ 5 w 335"/>
                        <a:gd name="T65" fmla="*/ 8 h 370"/>
                        <a:gd name="T66" fmla="*/ 5 w 335"/>
                        <a:gd name="T67" fmla="*/ 8 h 370"/>
                        <a:gd name="T68" fmla="*/ 4 w 335"/>
                        <a:gd name="T69" fmla="*/ 7 h 370"/>
                        <a:gd name="T70" fmla="*/ 4 w 335"/>
                        <a:gd name="T71" fmla="*/ 7 h 370"/>
                        <a:gd name="T72" fmla="*/ 4 w 335"/>
                        <a:gd name="T73" fmla="*/ 6 h 370"/>
                        <a:gd name="T74" fmla="*/ 3 w 335"/>
                        <a:gd name="T75" fmla="*/ 6 h 370"/>
                        <a:gd name="T76" fmla="*/ 3 w 335"/>
                        <a:gd name="T77" fmla="*/ 5 h 370"/>
                        <a:gd name="T78" fmla="*/ 2 w 335"/>
                        <a:gd name="T79" fmla="*/ 5 h 370"/>
                        <a:gd name="T80" fmla="*/ 2 w 335"/>
                        <a:gd name="T81" fmla="*/ 5 h 370"/>
                        <a:gd name="T82" fmla="*/ 1 w 335"/>
                        <a:gd name="T83" fmla="*/ 4 h 370"/>
                        <a:gd name="T84" fmla="*/ 0 w 335"/>
                        <a:gd name="T85" fmla="*/ 4 h 370"/>
                        <a:gd name="T86" fmla="*/ 0 w 335"/>
                        <a:gd name="T87" fmla="*/ 0 h 370"/>
                        <a:gd name="T88" fmla="*/ 1 w 335"/>
                        <a:gd name="T89" fmla="*/ 0 h 370"/>
                        <a:gd name="T90" fmla="*/ 1 w 335"/>
                        <a:gd name="T91" fmla="*/ 0 h 370"/>
                        <a:gd name="T92" fmla="*/ 1 w 335"/>
                        <a:gd name="T93" fmla="*/ 0 h 370"/>
                        <a:gd name="T94" fmla="*/ 1 w 335"/>
                        <a:gd name="T95" fmla="*/ 0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5"/>
                        <a:gd name="T145" fmla="*/ 0 h 370"/>
                        <a:gd name="T146" fmla="*/ 335 w 335"/>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5" h="370">
                          <a:moveTo>
                            <a:pt x="31" y="19"/>
                          </a:moveTo>
                          <a:lnTo>
                            <a:pt x="32" y="54"/>
                          </a:lnTo>
                          <a:lnTo>
                            <a:pt x="38" y="88"/>
                          </a:lnTo>
                          <a:lnTo>
                            <a:pt x="45" y="120"/>
                          </a:lnTo>
                          <a:lnTo>
                            <a:pt x="52" y="153"/>
                          </a:lnTo>
                          <a:lnTo>
                            <a:pt x="59" y="156"/>
                          </a:lnTo>
                          <a:lnTo>
                            <a:pt x="65" y="155"/>
                          </a:lnTo>
                          <a:lnTo>
                            <a:pt x="72" y="153"/>
                          </a:lnTo>
                          <a:lnTo>
                            <a:pt x="78" y="153"/>
                          </a:lnTo>
                          <a:lnTo>
                            <a:pt x="80" y="149"/>
                          </a:lnTo>
                          <a:lnTo>
                            <a:pt x="84" y="145"/>
                          </a:lnTo>
                          <a:lnTo>
                            <a:pt x="89" y="143"/>
                          </a:lnTo>
                          <a:lnTo>
                            <a:pt x="94" y="140"/>
                          </a:lnTo>
                          <a:lnTo>
                            <a:pt x="100" y="138"/>
                          </a:lnTo>
                          <a:lnTo>
                            <a:pt x="106" y="136"/>
                          </a:lnTo>
                          <a:lnTo>
                            <a:pt x="112" y="135"/>
                          </a:lnTo>
                          <a:lnTo>
                            <a:pt x="117" y="134"/>
                          </a:lnTo>
                          <a:lnTo>
                            <a:pt x="136" y="140"/>
                          </a:lnTo>
                          <a:lnTo>
                            <a:pt x="335" y="329"/>
                          </a:lnTo>
                          <a:lnTo>
                            <a:pt x="322" y="334"/>
                          </a:lnTo>
                          <a:lnTo>
                            <a:pt x="310" y="339"/>
                          </a:lnTo>
                          <a:lnTo>
                            <a:pt x="296" y="342"/>
                          </a:lnTo>
                          <a:lnTo>
                            <a:pt x="282" y="346"/>
                          </a:lnTo>
                          <a:lnTo>
                            <a:pt x="268" y="349"/>
                          </a:lnTo>
                          <a:lnTo>
                            <a:pt x="256" y="354"/>
                          </a:lnTo>
                          <a:lnTo>
                            <a:pt x="244" y="361"/>
                          </a:lnTo>
                          <a:lnTo>
                            <a:pt x="232" y="370"/>
                          </a:lnTo>
                          <a:lnTo>
                            <a:pt x="221" y="354"/>
                          </a:lnTo>
                          <a:lnTo>
                            <a:pt x="208" y="337"/>
                          </a:lnTo>
                          <a:lnTo>
                            <a:pt x="196" y="320"/>
                          </a:lnTo>
                          <a:lnTo>
                            <a:pt x="183" y="304"/>
                          </a:lnTo>
                          <a:lnTo>
                            <a:pt x="169" y="289"/>
                          </a:lnTo>
                          <a:lnTo>
                            <a:pt x="155" y="273"/>
                          </a:lnTo>
                          <a:lnTo>
                            <a:pt x="141" y="258"/>
                          </a:lnTo>
                          <a:lnTo>
                            <a:pt x="127" y="243"/>
                          </a:lnTo>
                          <a:lnTo>
                            <a:pt x="113" y="228"/>
                          </a:lnTo>
                          <a:lnTo>
                            <a:pt x="97" y="214"/>
                          </a:lnTo>
                          <a:lnTo>
                            <a:pt x="82" y="201"/>
                          </a:lnTo>
                          <a:lnTo>
                            <a:pt x="65" y="188"/>
                          </a:lnTo>
                          <a:lnTo>
                            <a:pt x="49" y="174"/>
                          </a:lnTo>
                          <a:lnTo>
                            <a:pt x="33" y="163"/>
                          </a:lnTo>
                          <a:lnTo>
                            <a:pt x="17" y="151"/>
                          </a:lnTo>
                          <a:lnTo>
                            <a:pt x="0" y="140"/>
                          </a:lnTo>
                          <a:lnTo>
                            <a:pt x="0" y="0"/>
                          </a:lnTo>
                          <a:lnTo>
                            <a:pt x="8" y="5"/>
                          </a:lnTo>
                          <a:lnTo>
                            <a:pt x="17" y="7"/>
                          </a:lnTo>
                          <a:lnTo>
                            <a:pt x="25" y="12"/>
                          </a:lnTo>
                          <a:lnTo>
                            <a:pt x="31" y="19"/>
                          </a:lnTo>
                          <a:close/>
                        </a:path>
                      </a:pathLst>
                    </a:custGeom>
                    <a:solidFill>
                      <a:srgbClr val="E5A599"/>
                    </a:solidFill>
                    <a:ln w="9525">
                      <a:noFill/>
                      <a:round/>
                      <a:headEnd/>
                      <a:tailEnd/>
                    </a:ln>
                  </p:spPr>
                  <p:txBody>
                    <a:bodyPr/>
                    <a:lstStyle/>
                    <a:p>
                      <a:endParaRPr lang="en-US"/>
                    </a:p>
                  </p:txBody>
                </p:sp>
                <p:sp>
                  <p:nvSpPr>
                    <p:cNvPr id="17448" name="Freeform 58"/>
                    <p:cNvSpPr>
                      <a:spLocks noChangeAspect="1"/>
                    </p:cNvSpPr>
                    <p:nvPr/>
                  </p:nvSpPr>
                  <p:spPr bwMode="auto">
                    <a:xfrm>
                      <a:off x="962" y="2978"/>
                      <a:ext cx="172" cy="251"/>
                    </a:xfrm>
                    <a:custGeom>
                      <a:avLst/>
                      <a:gdLst>
                        <a:gd name="T0" fmla="*/ 10 w 345"/>
                        <a:gd name="T1" fmla="*/ 16 h 501"/>
                        <a:gd name="T2" fmla="*/ 4 w 345"/>
                        <a:gd name="T3" fmla="*/ 16 h 501"/>
                        <a:gd name="T4" fmla="*/ 4 w 345"/>
                        <a:gd name="T5" fmla="*/ 15 h 501"/>
                        <a:gd name="T6" fmla="*/ 4 w 345"/>
                        <a:gd name="T7" fmla="*/ 15 h 501"/>
                        <a:gd name="T8" fmla="*/ 3 w 345"/>
                        <a:gd name="T9" fmla="*/ 14 h 501"/>
                        <a:gd name="T10" fmla="*/ 3 w 345"/>
                        <a:gd name="T11" fmla="*/ 13 h 501"/>
                        <a:gd name="T12" fmla="*/ 3 w 345"/>
                        <a:gd name="T13" fmla="*/ 13 h 501"/>
                        <a:gd name="T14" fmla="*/ 3 w 345"/>
                        <a:gd name="T15" fmla="*/ 12 h 501"/>
                        <a:gd name="T16" fmla="*/ 3 w 345"/>
                        <a:gd name="T17" fmla="*/ 11 h 501"/>
                        <a:gd name="T18" fmla="*/ 3 w 345"/>
                        <a:gd name="T19" fmla="*/ 10 h 501"/>
                        <a:gd name="T20" fmla="*/ 1 w 345"/>
                        <a:gd name="T21" fmla="*/ 4 h 501"/>
                        <a:gd name="T22" fmla="*/ 0 w 345"/>
                        <a:gd name="T23" fmla="*/ 4 h 501"/>
                        <a:gd name="T24" fmla="*/ 0 w 345"/>
                        <a:gd name="T25" fmla="*/ 4 h 501"/>
                        <a:gd name="T26" fmla="*/ 0 w 345"/>
                        <a:gd name="T27" fmla="*/ 3 h 501"/>
                        <a:gd name="T28" fmla="*/ 0 w 345"/>
                        <a:gd name="T29" fmla="*/ 3 h 501"/>
                        <a:gd name="T30" fmla="*/ 0 w 345"/>
                        <a:gd name="T31" fmla="*/ 3 h 501"/>
                        <a:gd name="T32" fmla="*/ 0 w 345"/>
                        <a:gd name="T33" fmla="*/ 3 h 501"/>
                        <a:gd name="T34" fmla="*/ 0 w 345"/>
                        <a:gd name="T35" fmla="*/ 2 h 501"/>
                        <a:gd name="T36" fmla="*/ 0 w 345"/>
                        <a:gd name="T37" fmla="*/ 2 h 501"/>
                        <a:gd name="T38" fmla="*/ 0 w 345"/>
                        <a:gd name="T39" fmla="*/ 2 h 501"/>
                        <a:gd name="T40" fmla="*/ 0 w 345"/>
                        <a:gd name="T41" fmla="*/ 1 h 501"/>
                        <a:gd name="T42" fmla="*/ 0 w 345"/>
                        <a:gd name="T43" fmla="*/ 1 h 501"/>
                        <a:gd name="T44" fmla="*/ 1 w 345"/>
                        <a:gd name="T45" fmla="*/ 1 h 501"/>
                        <a:gd name="T46" fmla="*/ 1 w 345"/>
                        <a:gd name="T47" fmla="*/ 1 h 501"/>
                        <a:gd name="T48" fmla="*/ 2 w 345"/>
                        <a:gd name="T49" fmla="*/ 1 h 501"/>
                        <a:gd name="T50" fmla="*/ 2 w 345"/>
                        <a:gd name="T51" fmla="*/ 1 h 501"/>
                        <a:gd name="T52" fmla="*/ 2 w 345"/>
                        <a:gd name="T53" fmla="*/ 0 h 501"/>
                        <a:gd name="T54" fmla="*/ 3 w 345"/>
                        <a:gd name="T55" fmla="*/ 1 h 501"/>
                        <a:gd name="T56" fmla="*/ 1 w 345"/>
                        <a:gd name="T57" fmla="*/ 3 h 501"/>
                        <a:gd name="T58" fmla="*/ 4 w 345"/>
                        <a:gd name="T59" fmla="*/ 2 h 501"/>
                        <a:gd name="T60" fmla="*/ 4 w 345"/>
                        <a:gd name="T61" fmla="*/ 2 h 501"/>
                        <a:gd name="T62" fmla="*/ 4 w 345"/>
                        <a:gd name="T63" fmla="*/ 3 h 501"/>
                        <a:gd name="T64" fmla="*/ 5 w 345"/>
                        <a:gd name="T65" fmla="*/ 3 h 501"/>
                        <a:gd name="T66" fmla="*/ 5 w 345"/>
                        <a:gd name="T67" fmla="*/ 3 h 501"/>
                        <a:gd name="T68" fmla="*/ 2 w 345"/>
                        <a:gd name="T69" fmla="*/ 5 h 501"/>
                        <a:gd name="T70" fmla="*/ 5 w 345"/>
                        <a:gd name="T71" fmla="*/ 5 h 501"/>
                        <a:gd name="T72" fmla="*/ 6 w 345"/>
                        <a:gd name="T73" fmla="*/ 5 h 501"/>
                        <a:gd name="T74" fmla="*/ 6 w 345"/>
                        <a:gd name="T75" fmla="*/ 5 h 501"/>
                        <a:gd name="T76" fmla="*/ 6 w 345"/>
                        <a:gd name="T77" fmla="*/ 5 h 501"/>
                        <a:gd name="T78" fmla="*/ 6 w 345"/>
                        <a:gd name="T79" fmla="*/ 5 h 501"/>
                        <a:gd name="T80" fmla="*/ 4 w 345"/>
                        <a:gd name="T81" fmla="*/ 6 h 501"/>
                        <a:gd name="T82" fmla="*/ 7 w 345"/>
                        <a:gd name="T83" fmla="*/ 7 h 501"/>
                        <a:gd name="T84" fmla="*/ 7 w 345"/>
                        <a:gd name="T85" fmla="*/ 7 h 501"/>
                        <a:gd name="T86" fmla="*/ 7 w 345"/>
                        <a:gd name="T87" fmla="*/ 7 h 501"/>
                        <a:gd name="T88" fmla="*/ 8 w 345"/>
                        <a:gd name="T89" fmla="*/ 7 h 501"/>
                        <a:gd name="T90" fmla="*/ 8 w 345"/>
                        <a:gd name="T91" fmla="*/ 8 h 501"/>
                        <a:gd name="T92" fmla="*/ 5 w 345"/>
                        <a:gd name="T93" fmla="*/ 9 h 501"/>
                        <a:gd name="T94" fmla="*/ 9 w 345"/>
                        <a:gd name="T95" fmla="*/ 9 h 501"/>
                        <a:gd name="T96" fmla="*/ 9 w 345"/>
                        <a:gd name="T97" fmla="*/ 10 h 501"/>
                        <a:gd name="T98" fmla="*/ 9 w 345"/>
                        <a:gd name="T99" fmla="*/ 10 h 501"/>
                        <a:gd name="T100" fmla="*/ 9 w 345"/>
                        <a:gd name="T101" fmla="*/ 11 h 501"/>
                        <a:gd name="T102" fmla="*/ 9 w 345"/>
                        <a:gd name="T103" fmla="*/ 11 h 501"/>
                        <a:gd name="T104" fmla="*/ 6 w 345"/>
                        <a:gd name="T105" fmla="*/ 12 h 501"/>
                        <a:gd name="T106" fmla="*/ 10 w 345"/>
                        <a:gd name="T107" fmla="*/ 13 h 501"/>
                        <a:gd name="T108" fmla="*/ 10 w 345"/>
                        <a:gd name="T109" fmla="*/ 13 h 501"/>
                        <a:gd name="T110" fmla="*/ 10 w 345"/>
                        <a:gd name="T111" fmla="*/ 13 h 501"/>
                        <a:gd name="T112" fmla="*/ 10 w 345"/>
                        <a:gd name="T113" fmla="*/ 14 h 501"/>
                        <a:gd name="T114" fmla="*/ 10 w 345"/>
                        <a:gd name="T115" fmla="*/ 14 h 501"/>
                        <a:gd name="T116" fmla="*/ 7 w 345"/>
                        <a:gd name="T117" fmla="*/ 15 h 501"/>
                        <a:gd name="T118" fmla="*/ 10 w 345"/>
                        <a:gd name="T119" fmla="*/ 16 h 5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45"/>
                        <a:gd name="T181" fmla="*/ 0 h 501"/>
                        <a:gd name="T182" fmla="*/ 345 w 345"/>
                        <a:gd name="T183" fmla="*/ 501 h 5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45" h="501">
                          <a:moveTo>
                            <a:pt x="345" y="499"/>
                          </a:moveTo>
                          <a:lnTo>
                            <a:pt x="135" y="501"/>
                          </a:lnTo>
                          <a:lnTo>
                            <a:pt x="132" y="478"/>
                          </a:lnTo>
                          <a:lnTo>
                            <a:pt x="128" y="455"/>
                          </a:lnTo>
                          <a:lnTo>
                            <a:pt x="125" y="431"/>
                          </a:lnTo>
                          <a:lnTo>
                            <a:pt x="121" y="408"/>
                          </a:lnTo>
                          <a:lnTo>
                            <a:pt x="117" y="385"/>
                          </a:lnTo>
                          <a:lnTo>
                            <a:pt x="111" y="364"/>
                          </a:lnTo>
                          <a:lnTo>
                            <a:pt x="105" y="340"/>
                          </a:lnTo>
                          <a:lnTo>
                            <a:pt x="99" y="319"/>
                          </a:lnTo>
                          <a:lnTo>
                            <a:pt x="35" y="122"/>
                          </a:lnTo>
                          <a:lnTo>
                            <a:pt x="31" y="114"/>
                          </a:lnTo>
                          <a:lnTo>
                            <a:pt x="27" y="104"/>
                          </a:lnTo>
                          <a:lnTo>
                            <a:pt x="23" y="95"/>
                          </a:lnTo>
                          <a:lnTo>
                            <a:pt x="19" y="85"/>
                          </a:lnTo>
                          <a:lnTo>
                            <a:pt x="14" y="76"/>
                          </a:lnTo>
                          <a:lnTo>
                            <a:pt x="10" y="65"/>
                          </a:lnTo>
                          <a:lnTo>
                            <a:pt x="5" y="56"/>
                          </a:lnTo>
                          <a:lnTo>
                            <a:pt x="0" y="47"/>
                          </a:lnTo>
                          <a:lnTo>
                            <a:pt x="10" y="38"/>
                          </a:lnTo>
                          <a:lnTo>
                            <a:pt x="20" y="31"/>
                          </a:lnTo>
                          <a:lnTo>
                            <a:pt x="31" y="24"/>
                          </a:lnTo>
                          <a:lnTo>
                            <a:pt x="42" y="18"/>
                          </a:lnTo>
                          <a:lnTo>
                            <a:pt x="53" y="13"/>
                          </a:lnTo>
                          <a:lnTo>
                            <a:pt x="65" y="9"/>
                          </a:lnTo>
                          <a:lnTo>
                            <a:pt x="76" y="4"/>
                          </a:lnTo>
                          <a:lnTo>
                            <a:pt x="88" y="0"/>
                          </a:lnTo>
                          <a:lnTo>
                            <a:pt x="103" y="16"/>
                          </a:lnTo>
                          <a:lnTo>
                            <a:pt x="59" y="84"/>
                          </a:lnTo>
                          <a:lnTo>
                            <a:pt x="134" y="55"/>
                          </a:lnTo>
                          <a:lnTo>
                            <a:pt x="149" y="61"/>
                          </a:lnTo>
                          <a:lnTo>
                            <a:pt x="158" y="71"/>
                          </a:lnTo>
                          <a:lnTo>
                            <a:pt x="164" y="81"/>
                          </a:lnTo>
                          <a:lnTo>
                            <a:pt x="165" y="86"/>
                          </a:lnTo>
                          <a:lnTo>
                            <a:pt x="93" y="130"/>
                          </a:lnTo>
                          <a:lnTo>
                            <a:pt x="186" y="130"/>
                          </a:lnTo>
                          <a:lnTo>
                            <a:pt x="196" y="133"/>
                          </a:lnTo>
                          <a:lnTo>
                            <a:pt x="204" y="138"/>
                          </a:lnTo>
                          <a:lnTo>
                            <a:pt x="210" y="146"/>
                          </a:lnTo>
                          <a:lnTo>
                            <a:pt x="217" y="155"/>
                          </a:lnTo>
                          <a:lnTo>
                            <a:pt x="134" y="190"/>
                          </a:lnTo>
                          <a:lnTo>
                            <a:pt x="238" y="196"/>
                          </a:lnTo>
                          <a:lnTo>
                            <a:pt x="249" y="205"/>
                          </a:lnTo>
                          <a:lnTo>
                            <a:pt x="255" y="211"/>
                          </a:lnTo>
                          <a:lnTo>
                            <a:pt x="258" y="222"/>
                          </a:lnTo>
                          <a:lnTo>
                            <a:pt x="263" y="238"/>
                          </a:lnTo>
                          <a:lnTo>
                            <a:pt x="184" y="283"/>
                          </a:lnTo>
                          <a:lnTo>
                            <a:pt x="292" y="283"/>
                          </a:lnTo>
                          <a:lnTo>
                            <a:pt x="298" y="296"/>
                          </a:lnTo>
                          <a:lnTo>
                            <a:pt x="304" y="307"/>
                          </a:lnTo>
                          <a:lnTo>
                            <a:pt x="309" y="321"/>
                          </a:lnTo>
                          <a:lnTo>
                            <a:pt x="310" y="335"/>
                          </a:lnTo>
                          <a:lnTo>
                            <a:pt x="215" y="362"/>
                          </a:lnTo>
                          <a:lnTo>
                            <a:pt x="330" y="388"/>
                          </a:lnTo>
                          <a:lnTo>
                            <a:pt x="331" y="398"/>
                          </a:lnTo>
                          <a:lnTo>
                            <a:pt x="334" y="407"/>
                          </a:lnTo>
                          <a:lnTo>
                            <a:pt x="338" y="417"/>
                          </a:lnTo>
                          <a:lnTo>
                            <a:pt x="339" y="427"/>
                          </a:lnTo>
                          <a:lnTo>
                            <a:pt x="239" y="449"/>
                          </a:lnTo>
                          <a:lnTo>
                            <a:pt x="345" y="499"/>
                          </a:lnTo>
                          <a:close/>
                        </a:path>
                      </a:pathLst>
                    </a:custGeom>
                    <a:solidFill>
                      <a:srgbClr val="00FF72"/>
                    </a:solidFill>
                    <a:ln w="9525">
                      <a:noFill/>
                      <a:round/>
                      <a:headEnd/>
                      <a:tailEnd/>
                    </a:ln>
                  </p:spPr>
                  <p:txBody>
                    <a:bodyPr/>
                    <a:lstStyle/>
                    <a:p>
                      <a:endParaRPr lang="en-US"/>
                    </a:p>
                  </p:txBody>
                </p:sp>
                <p:sp>
                  <p:nvSpPr>
                    <p:cNvPr id="17449" name="Freeform 59"/>
                    <p:cNvSpPr>
                      <a:spLocks noChangeAspect="1"/>
                    </p:cNvSpPr>
                    <p:nvPr/>
                  </p:nvSpPr>
                  <p:spPr bwMode="auto">
                    <a:xfrm>
                      <a:off x="914" y="2445"/>
                      <a:ext cx="72" cy="49"/>
                    </a:xfrm>
                    <a:custGeom>
                      <a:avLst/>
                      <a:gdLst>
                        <a:gd name="T0" fmla="*/ 3 w 144"/>
                        <a:gd name="T1" fmla="*/ 3 h 98"/>
                        <a:gd name="T2" fmla="*/ 3 w 144"/>
                        <a:gd name="T3" fmla="*/ 2 h 98"/>
                        <a:gd name="T4" fmla="*/ 3 w 144"/>
                        <a:gd name="T5" fmla="*/ 2 h 98"/>
                        <a:gd name="T6" fmla="*/ 3 w 144"/>
                        <a:gd name="T7" fmla="*/ 1 h 98"/>
                        <a:gd name="T8" fmla="*/ 3 w 144"/>
                        <a:gd name="T9" fmla="*/ 1 h 98"/>
                        <a:gd name="T10" fmla="*/ 3 w 144"/>
                        <a:gd name="T11" fmla="*/ 1 h 98"/>
                        <a:gd name="T12" fmla="*/ 3 w 144"/>
                        <a:gd name="T13" fmla="*/ 1 h 98"/>
                        <a:gd name="T14" fmla="*/ 3 w 144"/>
                        <a:gd name="T15" fmla="*/ 2 h 98"/>
                        <a:gd name="T16" fmla="*/ 3 w 144"/>
                        <a:gd name="T17" fmla="*/ 2 h 98"/>
                        <a:gd name="T18" fmla="*/ 3 w 144"/>
                        <a:gd name="T19" fmla="*/ 2 h 98"/>
                        <a:gd name="T20" fmla="*/ 2 w 144"/>
                        <a:gd name="T21" fmla="*/ 2 h 98"/>
                        <a:gd name="T22" fmla="*/ 2 w 144"/>
                        <a:gd name="T23" fmla="*/ 1 h 98"/>
                        <a:gd name="T24" fmla="*/ 2 w 144"/>
                        <a:gd name="T25" fmla="*/ 1 h 98"/>
                        <a:gd name="T26" fmla="*/ 2 w 144"/>
                        <a:gd name="T27" fmla="*/ 1 h 98"/>
                        <a:gd name="T28" fmla="*/ 3 w 144"/>
                        <a:gd name="T29" fmla="*/ 1 h 98"/>
                        <a:gd name="T30" fmla="*/ 3 w 144"/>
                        <a:gd name="T31" fmla="*/ 1 h 98"/>
                        <a:gd name="T32" fmla="*/ 5 w 144"/>
                        <a:gd name="T33" fmla="*/ 1 h 98"/>
                        <a:gd name="T34" fmla="*/ 5 w 144"/>
                        <a:gd name="T35" fmla="*/ 2 h 98"/>
                        <a:gd name="T36" fmla="*/ 5 w 144"/>
                        <a:gd name="T37" fmla="*/ 2 h 98"/>
                        <a:gd name="T38" fmla="*/ 5 w 144"/>
                        <a:gd name="T39" fmla="*/ 3 h 98"/>
                        <a:gd name="T40" fmla="*/ 5 w 144"/>
                        <a:gd name="T41" fmla="*/ 3 h 98"/>
                        <a:gd name="T42" fmla="*/ 3 w 144"/>
                        <a:gd name="T43" fmla="*/ 3 h 98"/>
                        <a:gd name="T44" fmla="*/ 3 w 144"/>
                        <a:gd name="T45" fmla="*/ 3 h 98"/>
                        <a:gd name="T46" fmla="*/ 3 w 144"/>
                        <a:gd name="T47" fmla="*/ 3 h 98"/>
                        <a:gd name="T48" fmla="*/ 2 w 144"/>
                        <a:gd name="T49" fmla="*/ 3 h 98"/>
                        <a:gd name="T50" fmla="*/ 2 w 144"/>
                        <a:gd name="T51" fmla="*/ 3 h 98"/>
                        <a:gd name="T52" fmla="*/ 1 w 144"/>
                        <a:gd name="T53" fmla="*/ 3 h 98"/>
                        <a:gd name="T54" fmla="*/ 1 w 144"/>
                        <a:gd name="T55" fmla="*/ 3 h 98"/>
                        <a:gd name="T56" fmla="*/ 1 w 144"/>
                        <a:gd name="T57" fmla="*/ 3 h 98"/>
                        <a:gd name="T58" fmla="*/ 1 w 144"/>
                        <a:gd name="T59" fmla="*/ 3 h 98"/>
                        <a:gd name="T60" fmla="*/ 1 w 144"/>
                        <a:gd name="T61" fmla="*/ 3 h 98"/>
                        <a:gd name="T62" fmla="*/ 1 w 144"/>
                        <a:gd name="T63" fmla="*/ 3 h 98"/>
                        <a:gd name="T64" fmla="*/ 1 w 144"/>
                        <a:gd name="T65" fmla="*/ 3 h 98"/>
                        <a:gd name="T66" fmla="*/ 1 w 144"/>
                        <a:gd name="T67" fmla="*/ 2 h 98"/>
                        <a:gd name="T68" fmla="*/ 1 w 144"/>
                        <a:gd name="T69" fmla="*/ 2 h 98"/>
                        <a:gd name="T70" fmla="*/ 1 w 144"/>
                        <a:gd name="T71" fmla="*/ 1 h 98"/>
                        <a:gd name="T72" fmla="*/ 1 w 144"/>
                        <a:gd name="T73" fmla="*/ 1 h 98"/>
                        <a:gd name="T74" fmla="*/ 1 w 144"/>
                        <a:gd name="T75" fmla="*/ 1 h 98"/>
                        <a:gd name="T76" fmla="*/ 1 w 144"/>
                        <a:gd name="T77" fmla="*/ 1 h 98"/>
                        <a:gd name="T78" fmla="*/ 2 w 144"/>
                        <a:gd name="T79" fmla="*/ 1 h 98"/>
                        <a:gd name="T80" fmla="*/ 2 w 144"/>
                        <a:gd name="T81" fmla="*/ 2 h 98"/>
                        <a:gd name="T82" fmla="*/ 2 w 144"/>
                        <a:gd name="T83" fmla="*/ 3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98"/>
                        <a:gd name="T128" fmla="*/ 144 w 144"/>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98">
                          <a:moveTo>
                            <a:pt x="88" y="69"/>
                          </a:moveTo>
                          <a:lnTo>
                            <a:pt x="102" y="66"/>
                          </a:lnTo>
                          <a:lnTo>
                            <a:pt x="113" y="61"/>
                          </a:lnTo>
                          <a:lnTo>
                            <a:pt x="120" y="53"/>
                          </a:lnTo>
                          <a:lnTo>
                            <a:pt x="124" y="45"/>
                          </a:lnTo>
                          <a:lnTo>
                            <a:pt x="126" y="37"/>
                          </a:lnTo>
                          <a:lnTo>
                            <a:pt x="126" y="30"/>
                          </a:lnTo>
                          <a:lnTo>
                            <a:pt x="124" y="24"/>
                          </a:lnTo>
                          <a:lnTo>
                            <a:pt x="121" y="21"/>
                          </a:lnTo>
                          <a:lnTo>
                            <a:pt x="117" y="21"/>
                          </a:lnTo>
                          <a:lnTo>
                            <a:pt x="114" y="21"/>
                          </a:lnTo>
                          <a:lnTo>
                            <a:pt x="111" y="22"/>
                          </a:lnTo>
                          <a:lnTo>
                            <a:pt x="109" y="24"/>
                          </a:lnTo>
                          <a:lnTo>
                            <a:pt x="108" y="31"/>
                          </a:lnTo>
                          <a:lnTo>
                            <a:pt x="110" y="36"/>
                          </a:lnTo>
                          <a:lnTo>
                            <a:pt x="113" y="40"/>
                          </a:lnTo>
                          <a:lnTo>
                            <a:pt x="109" y="46"/>
                          </a:lnTo>
                          <a:lnTo>
                            <a:pt x="107" y="50"/>
                          </a:lnTo>
                          <a:lnTo>
                            <a:pt x="103" y="51"/>
                          </a:lnTo>
                          <a:lnTo>
                            <a:pt x="99" y="52"/>
                          </a:lnTo>
                          <a:lnTo>
                            <a:pt x="93" y="52"/>
                          </a:lnTo>
                          <a:lnTo>
                            <a:pt x="87" y="45"/>
                          </a:lnTo>
                          <a:lnTo>
                            <a:pt x="83" y="38"/>
                          </a:lnTo>
                          <a:lnTo>
                            <a:pt x="82" y="30"/>
                          </a:lnTo>
                          <a:lnTo>
                            <a:pt x="83" y="21"/>
                          </a:lnTo>
                          <a:lnTo>
                            <a:pt x="85" y="14"/>
                          </a:lnTo>
                          <a:lnTo>
                            <a:pt x="90" y="10"/>
                          </a:lnTo>
                          <a:lnTo>
                            <a:pt x="94" y="7"/>
                          </a:lnTo>
                          <a:lnTo>
                            <a:pt x="100" y="7"/>
                          </a:lnTo>
                          <a:lnTo>
                            <a:pt x="106" y="7"/>
                          </a:lnTo>
                          <a:lnTo>
                            <a:pt x="111" y="8"/>
                          </a:lnTo>
                          <a:lnTo>
                            <a:pt x="118" y="9"/>
                          </a:lnTo>
                          <a:lnTo>
                            <a:pt x="123" y="10"/>
                          </a:lnTo>
                          <a:lnTo>
                            <a:pt x="133" y="17"/>
                          </a:lnTo>
                          <a:lnTo>
                            <a:pt x="139" y="29"/>
                          </a:lnTo>
                          <a:lnTo>
                            <a:pt x="141" y="43"/>
                          </a:lnTo>
                          <a:lnTo>
                            <a:pt x="144" y="55"/>
                          </a:lnTo>
                          <a:lnTo>
                            <a:pt x="141" y="61"/>
                          </a:lnTo>
                          <a:lnTo>
                            <a:pt x="140" y="67"/>
                          </a:lnTo>
                          <a:lnTo>
                            <a:pt x="138" y="71"/>
                          </a:lnTo>
                          <a:lnTo>
                            <a:pt x="133" y="76"/>
                          </a:lnTo>
                          <a:lnTo>
                            <a:pt x="129" y="74"/>
                          </a:lnTo>
                          <a:lnTo>
                            <a:pt x="124" y="75"/>
                          </a:lnTo>
                          <a:lnTo>
                            <a:pt x="120" y="78"/>
                          </a:lnTo>
                          <a:lnTo>
                            <a:pt x="114" y="79"/>
                          </a:lnTo>
                          <a:lnTo>
                            <a:pt x="110" y="88"/>
                          </a:lnTo>
                          <a:lnTo>
                            <a:pt x="107" y="94"/>
                          </a:lnTo>
                          <a:lnTo>
                            <a:pt x="100" y="98"/>
                          </a:lnTo>
                          <a:lnTo>
                            <a:pt x="91" y="97"/>
                          </a:lnTo>
                          <a:lnTo>
                            <a:pt x="83" y="92"/>
                          </a:lnTo>
                          <a:lnTo>
                            <a:pt x="77" y="83"/>
                          </a:lnTo>
                          <a:lnTo>
                            <a:pt x="70" y="77"/>
                          </a:lnTo>
                          <a:lnTo>
                            <a:pt x="57" y="77"/>
                          </a:lnTo>
                          <a:lnTo>
                            <a:pt x="53" y="82"/>
                          </a:lnTo>
                          <a:lnTo>
                            <a:pt x="49" y="85"/>
                          </a:lnTo>
                          <a:lnTo>
                            <a:pt x="44" y="89"/>
                          </a:lnTo>
                          <a:lnTo>
                            <a:pt x="39" y="90"/>
                          </a:lnTo>
                          <a:lnTo>
                            <a:pt x="34" y="91"/>
                          </a:lnTo>
                          <a:lnTo>
                            <a:pt x="29" y="91"/>
                          </a:lnTo>
                          <a:lnTo>
                            <a:pt x="24" y="90"/>
                          </a:lnTo>
                          <a:lnTo>
                            <a:pt x="18" y="89"/>
                          </a:lnTo>
                          <a:lnTo>
                            <a:pt x="15" y="86"/>
                          </a:lnTo>
                          <a:lnTo>
                            <a:pt x="11" y="83"/>
                          </a:lnTo>
                          <a:lnTo>
                            <a:pt x="8" y="79"/>
                          </a:lnTo>
                          <a:lnTo>
                            <a:pt x="4" y="76"/>
                          </a:lnTo>
                          <a:lnTo>
                            <a:pt x="6" y="71"/>
                          </a:lnTo>
                          <a:lnTo>
                            <a:pt x="4" y="67"/>
                          </a:lnTo>
                          <a:lnTo>
                            <a:pt x="3" y="63"/>
                          </a:lnTo>
                          <a:lnTo>
                            <a:pt x="0" y="61"/>
                          </a:lnTo>
                          <a:lnTo>
                            <a:pt x="1" y="48"/>
                          </a:lnTo>
                          <a:lnTo>
                            <a:pt x="1" y="37"/>
                          </a:lnTo>
                          <a:lnTo>
                            <a:pt x="4" y="25"/>
                          </a:lnTo>
                          <a:lnTo>
                            <a:pt x="14" y="15"/>
                          </a:lnTo>
                          <a:lnTo>
                            <a:pt x="22" y="11"/>
                          </a:lnTo>
                          <a:lnTo>
                            <a:pt x="31" y="7"/>
                          </a:lnTo>
                          <a:lnTo>
                            <a:pt x="39" y="2"/>
                          </a:lnTo>
                          <a:lnTo>
                            <a:pt x="47" y="0"/>
                          </a:lnTo>
                          <a:lnTo>
                            <a:pt x="58" y="5"/>
                          </a:lnTo>
                          <a:lnTo>
                            <a:pt x="63" y="14"/>
                          </a:lnTo>
                          <a:lnTo>
                            <a:pt x="65" y="25"/>
                          </a:lnTo>
                          <a:lnTo>
                            <a:pt x="67" y="38"/>
                          </a:lnTo>
                          <a:lnTo>
                            <a:pt x="67" y="51"/>
                          </a:lnTo>
                          <a:lnTo>
                            <a:pt x="70" y="61"/>
                          </a:lnTo>
                          <a:lnTo>
                            <a:pt x="76" y="67"/>
                          </a:lnTo>
                          <a:lnTo>
                            <a:pt x="88" y="69"/>
                          </a:lnTo>
                          <a:close/>
                        </a:path>
                      </a:pathLst>
                    </a:custGeom>
                    <a:solidFill>
                      <a:srgbClr val="FFFFFF"/>
                    </a:solidFill>
                    <a:ln w="9525">
                      <a:noFill/>
                      <a:round/>
                      <a:headEnd/>
                      <a:tailEnd/>
                    </a:ln>
                  </p:spPr>
                  <p:txBody>
                    <a:bodyPr/>
                    <a:lstStyle/>
                    <a:p>
                      <a:endParaRPr lang="en-US"/>
                    </a:p>
                  </p:txBody>
                </p:sp>
              </p:grpSp>
              <p:sp>
                <p:nvSpPr>
                  <p:cNvPr id="17433" name="Line 60"/>
                  <p:cNvSpPr>
                    <a:spLocks noChangeShapeType="1"/>
                  </p:cNvSpPr>
                  <p:nvPr/>
                </p:nvSpPr>
                <p:spPr bwMode="auto">
                  <a:xfrm>
                    <a:off x="3984" y="2732"/>
                    <a:ext cx="624" cy="0"/>
                  </a:xfrm>
                  <a:prstGeom prst="line">
                    <a:avLst/>
                  </a:prstGeom>
                  <a:noFill/>
                  <a:ln w="12700">
                    <a:solidFill>
                      <a:schemeClr val="tx1"/>
                    </a:solidFill>
                    <a:round/>
                    <a:headEnd/>
                    <a:tailEnd/>
                  </a:ln>
                </p:spPr>
                <p:txBody>
                  <a:bodyPr/>
                  <a:lstStyle/>
                  <a:p>
                    <a:endParaRPr lang="en-US"/>
                  </a:p>
                </p:txBody>
              </p:sp>
              <p:sp>
                <p:nvSpPr>
                  <p:cNvPr id="17434" name="AutoShape 61"/>
                  <p:cNvSpPr>
                    <a:spLocks noChangeArrowheads="1"/>
                  </p:cNvSpPr>
                  <p:nvPr/>
                </p:nvSpPr>
                <p:spPr bwMode="auto">
                  <a:xfrm>
                    <a:off x="4611" y="2688"/>
                    <a:ext cx="201" cy="88"/>
                  </a:xfrm>
                  <a:prstGeom prst="rightArrow">
                    <a:avLst>
                      <a:gd name="adj1" fmla="val 50000"/>
                      <a:gd name="adj2" fmla="val 114215"/>
                    </a:avLst>
                  </a:prstGeom>
                  <a:solidFill>
                    <a:schemeClr val="tx2"/>
                  </a:solidFill>
                  <a:ln w="12700">
                    <a:solidFill>
                      <a:schemeClr val="tx1"/>
                    </a:solidFill>
                    <a:miter lim="800000"/>
                    <a:headEnd/>
                    <a:tailEnd/>
                  </a:ln>
                </p:spPr>
                <p:txBody>
                  <a:bodyPr wrap="none" anchor="ctr"/>
                  <a:lstStyle/>
                  <a:p>
                    <a:endParaRPr lang="en-US"/>
                  </a:p>
                </p:txBody>
              </p:sp>
              <p:sp>
                <p:nvSpPr>
                  <p:cNvPr id="17435" name="Line 62"/>
                  <p:cNvSpPr>
                    <a:spLocks noChangeShapeType="1"/>
                  </p:cNvSpPr>
                  <p:nvPr/>
                </p:nvSpPr>
                <p:spPr bwMode="auto">
                  <a:xfrm>
                    <a:off x="960" y="2649"/>
                    <a:ext cx="3702" cy="0"/>
                  </a:xfrm>
                  <a:prstGeom prst="line">
                    <a:avLst/>
                  </a:prstGeom>
                  <a:noFill/>
                  <a:ln w="12700">
                    <a:solidFill>
                      <a:schemeClr val="tx1"/>
                    </a:solidFill>
                    <a:round/>
                    <a:headEnd/>
                    <a:tailEnd/>
                  </a:ln>
                </p:spPr>
                <p:txBody>
                  <a:bodyPr/>
                  <a:lstStyle/>
                  <a:p>
                    <a:endParaRPr lang="en-US"/>
                  </a:p>
                </p:txBody>
              </p:sp>
              <p:sp>
                <p:nvSpPr>
                  <p:cNvPr id="17436" name="Line 63"/>
                  <p:cNvSpPr>
                    <a:spLocks noChangeShapeType="1"/>
                  </p:cNvSpPr>
                  <p:nvPr/>
                </p:nvSpPr>
                <p:spPr bwMode="auto">
                  <a:xfrm>
                    <a:off x="960" y="2841"/>
                    <a:ext cx="3744" cy="0"/>
                  </a:xfrm>
                  <a:prstGeom prst="line">
                    <a:avLst/>
                  </a:prstGeom>
                  <a:noFill/>
                  <a:ln w="12700">
                    <a:solidFill>
                      <a:schemeClr val="tx1"/>
                    </a:solidFill>
                    <a:round/>
                    <a:headEnd/>
                    <a:tailEnd/>
                  </a:ln>
                </p:spPr>
                <p:txBody>
                  <a:bodyPr/>
                  <a:lstStyle/>
                  <a:p>
                    <a:endParaRPr lang="en-US"/>
                  </a:p>
                </p:txBody>
              </p:sp>
            </p:grpSp>
          </p:grpSp>
        </p:grpSp>
      </p:grpSp>
      <p:sp>
        <p:nvSpPr>
          <p:cNvPr id="17413" name="Text Box 64"/>
          <p:cNvSpPr txBox="1">
            <a:spLocks noChangeArrowheads="1"/>
          </p:cNvSpPr>
          <p:nvPr/>
        </p:nvSpPr>
        <p:spPr bwMode="auto">
          <a:xfrm>
            <a:off x="136525" y="5375275"/>
            <a:ext cx="184150" cy="457200"/>
          </a:xfrm>
          <a:prstGeom prst="rect">
            <a:avLst/>
          </a:prstGeom>
          <a:noFill/>
          <a:ln w="12700">
            <a:noFill/>
            <a:miter lim="800000"/>
            <a:headEnd/>
            <a:tailEnd/>
          </a:ln>
        </p:spPr>
        <p:txBody>
          <a:bodyPr wrap="none">
            <a:spAutoFit/>
          </a:bodyPr>
          <a:lstStyle/>
          <a:p>
            <a:endParaRPr lang="en-US"/>
          </a:p>
        </p:txBody>
      </p:sp>
    </p:spTree>
  </p:cSld>
  <p:clrMapOvr>
    <a:masterClrMapping/>
  </p:clrMapOvr>
  <p:transition>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0"/>
            <a:ext cx="8534400" cy="1143000"/>
          </a:xfrm>
        </p:spPr>
        <p:txBody>
          <a:bodyPr/>
          <a:lstStyle/>
          <a:p>
            <a:r>
              <a:rPr lang="en-US" smtClean="0"/>
              <a:t>Chinese Room:  </a:t>
            </a:r>
            <a:br>
              <a:rPr lang="en-US" smtClean="0"/>
            </a:br>
            <a:r>
              <a:rPr lang="en-US" sz="3600" smtClean="0"/>
              <a:t>An Analogy for a Computer</a:t>
            </a:r>
          </a:p>
        </p:txBody>
      </p:sp>
      <p:grpSp>
        <p:nvGrpSpPr>
          <p:cNvPr id="18435" name="Group 3"/>
          <p:cNvGrpSpPr>
            <a:grpSpLocks/>
          </p:cNvGrpSpPr>
          <p:nvPr/>
        </p:nvGrpSpPr>
        <p:grpSpPr bwMode="auto">
          <a:xfrm>
            <a:off x="228600" y="1905000"/>
            <a:ext cx="7694613" cy="4502150"/>
            <a:chOff x="96" y="1392"/>
            <a:chExt cx="4847" cy="2836"/>
          </a:xfrm>
        </p:grpSpPr>
        <p:grpSp>
          <p:nvGrpSpPr>
            <p:cNvPr id="18441" name="Group 4"/>
            <p:cNvGrpSpPr>
              <a:grpSpLocks/>
            </p:cNvGrpSpPr>
            <p:nvPr/>
          </p:nvGrpSpPr>
          <p:grpSpPr bwMode="auto">
            <a:xfrm>
              <a:off x="96" y="1392"/>
              <a:ext cx="4847" cy="2836"/>
              <a:chOff x="96" y="1392"/>
              <a:chExt cx="4847" cy="2836"/>
            </a:xfrm>
          </p:grpSpPr>
          <p:grpSp>
            <p:nvGrpSpPr>
              <p:cNvPr id="18443" name="Group 5"/>
              <p:cNvGrpSpPr>
                <a:grpSpLocks/>
              </p:cNvGrpSpPr>
              <p:nvPr/>
            </p:nvGrpSpPr>
            <p:grpSpPr bwMode="auto">
              <a:xfrm>
                <a:off x="96" y="1392"/>
                <a:ext cx="4847" cy="2836"/>
                <a:chOff x="96" y="1392"/>
                <a:chExt cx="4847" cy="2836"/>
              </a:xfrm>
            </p:grpSpPr>
            <p:grpSp>
              <p:nvGrpSpPr>
                <p:cNvPr id="18446" name="Group 6"/>
                <p:cNvGrpSpPr>
                  <a:grpSpLocks/>
                </p:cNvGrpSpPr>
                <p:nvPr/>
              </p:nvGrpSpPr>
              <p:grpSpPr bwMode="auto">
                <a:xfrm>
                  <a:off x="96" y="2160"/>
                  <a:ext cx="4792" cy="2068"/>
                  <a:chOff x="96" y="2160"/>
                  <a:chExt cx="4792" cy="2068"/>
                </a:xfrm>
              </p:grpSpPr>
              <p:grpSp>
                <p:nvGrpSpPr>
                  <p:cNvPr id="18452" name="Group 7"/>
                  <p:cNvGrpSpPr>
                    <a:grpSpLocks/>
                  </p:cNvGrpSpPr>
                  <p:nvPr/>
                </p:nvGrpSpPr>
                <p:grpSpPr bwMode="auto">
                  <a:xfrm>
                    <a:off x="1200" y="2304"/>
                    <a:ext cx="3688" cy="1924"/>
                    <a:chOff x="877" y="2306"/>
                    <a:chExt cx="3688" cy="1924"/>
                  </a:xfrm>
                </p:grpSpPr>
                <p:sp>
                  <p:nvSpPr>
                    <p:cNvPr id="18493" name="Oval 8"/>
                    <p:cNvSpPr>
                      <a:spLocks noChangeArrowheads="1"/>
                    </p:cNvSpPr>
                    <p:nvPr/>
                  </p:nvSpPr>
                  <p:spPr bwMode="auto">
                    <a:xfrm>
                      <a:off x="877" y="2306"/>
                      <a:ext cx="3688" cy="1912"/>
                    </a:xfrm>
                    <a:prstGeom prst="ellipse">
                      <a:avLst/>
                    </a:prstGeom>
                    <a:solidFill>
                      <a:schemeClr val="accent1"/>
                    </a:solidFill>
                    <a:ln w="12700">
                      <a:solidFill>
                        <a:srgbClr val="003300"/>
                      </a:solidFill>
                      <a:round/>
                      <a:headEnd/>
                      <a:tailEnd/>
                    </a:ln>
                  </p:spPr>
                  <p:txBody>
                    <a:bodyPr wrap="none" anchor="ctr"/>
                    <a:lstStyle/>
                    <a:p>
                      <a:endParaRPr lang="en-US"/>
                    </a:p>
                  </p:txBody>
                </p:sp>
                <p:sp>
                  <p:nvSpPr>
                    <p:cNvPr id="18494" name="Rectangle 9"/>
                    <p:cNvSpPr>
                      <a:spLocks noChangeArrowheads="1"/>
                    </p:cNvSpPr>
                    <p:nvPr/>
                  </p:nvSpPr>
                  <p:spPr bwMode="auto">
                    <a:xfrm>
                      <a:off x="1340" y="3936"/>
                      <a:ext cx="122" cy="294"/>
                    </a:xfrm>
                    <a:prstGeom prst="rect">
                      <a:avLst/>
                    </a:prstGeom>
                    <a:noFill/>
                    <a:ln w="12700">
                      <a:solidFill>
                        <a:srgbClr val="003300"/>
                      </a:solidFill>
                      <a:miter lim="800000"/>
                      <a:headEnd/>
                      <a:tailEnd/>
                    </a:ln>
                  </p:spPr>
                  <p:txBody>
                    <a:bodyPr wrap="none" lIns="90488" tIns="44450" rIns="90488" bIns="44450">
                      <a:spAutoFit/>
                    </a:bodyPr>
                    <a:lstStyle/>
                    <a:p>
                      <a:endParaRPr lang="en-US" i="1">
                        <a:latin typeface="Arial" charset="0"/>
                      </a:endParaRPr>
                    </a:p>
                  </p:txBody>
                </p:sp>
                <p:sp>
                  <p:nvSpPr>
                    <p:cNvPr id="18495" name="Rectangle 10"/>
                    <p:cNvSpPr>
                      <a:spLocks noChangeArrowheads="1"/>
                    </p:cNvSpPr>
                    <p:nvPr/>
                  </p:nvSpPr>
                  <p:spPr bwMode="auto">
                    <a:xfrm>
                      <a:off x="2492" y="3936"/>
                      <a:ext cx="122" cy="294"/>
                    </a:xfrm>
                    <a:prstGeom prst="rect">
                      <a:avLst/>
                    </a:prstGeom>
                    <a:noFill/>
                    <a:ln w="12700">
                      <a:solidFill>
                        <a:srgbClr val="003300"/>
                      </a:solidFill>
                      <a:miter lim="800000"/>
                      <a:headEnd/>
                      <a:tailEnd/>
                    </a:ln>
                  </p:spPr>
                  <p:txBody>
                    <a:bodyPr wrap="none" lIns="90488" tIns="44450" rIns="90488" bIns="44450">
                      <a:spAutoFit/>
                    </a:bodyPr>
                    <a:lstStyle/>
                    <a:p>
                      <a:endParaRPr lang="en-US" i="1">
                        <a:latin typeface="Arial" charset="0"/>
                      </a:endParaRPr>
                    </a:p>
                  </p:txBody>
                </p:sp>
              </p:grpSp>
              <p:grpSp>
                <p:nvGrpSpPr>
                  <p:cNvPr id="18453" name="Group 11"/>
                  <p:cNvGrpSpPr>
                    <a:grpSpLocks/>
                  </p:cNvGrpSpPr>
                  <p:nvPr/>
                </p:nvGrpSpPr>
                <p:grpSpPr bwMode="auto">
                  <a:xfrm>
                    <a:off x="1314" y="3145"/>
                    <a:ext cx="991" cy="859"/>
                    <a:chOff x="336" y="2981"/>
                    <a:chExt cx="991" cy="859"/>
                  </a:xfrm>
                </p:grpSpPr>
                <p:sp>
                  <p:nvSpPr>
                    <p:cNvPr id="18482" name="Freeform 12"/>
                    <p:cNvSpPr>
                      <a:spLocks/>
                    </p:cNvSpPr>
                    <p:nvPr/>
                  </p:nvSpPr>
                  <p:spPr bwMode="auto">
                    <a:xfrm>
                      <a:off x="346" y="3043"/>
                      <a:ext cx="621" cy="737"/>
                    </a:xfrm>
                    <a:custGeom>
                      <a:avLst/>
                      <a:gdLst>
                        <a:gd name="T0" fmla="*/ 4 w 1863"/>
                        <a:gd name="T1" fmla="*/ 2 h 2254"/>
                        <a:gd name="T2" fmla="*/ 0 w 1863"/>
                        <a:gd name="T3" fmla="*/ 4 h 2254"/>
                        <a:gd name="T4" fmla="*/ 1 w 1863"/>
                        <a:gd name="T5" fmla="*/ 5 h 2254"/>
                        <a:gd name="T6" fmla="*/ 3 w 1863"/>
                        <a:gd name="T7" fmla="*/ 7 h 2254"/>
                        <a:gd name="T8" fmla="*/ 4 w 1863"/>
                        <a:gd name="T9" fmla="*/ 9 h 2254"/>
                        <a:gd name="T10" fmla="*/ 3 w 1863"/>
                        <a:gd name="T11" fmla="*/ 8 h 2254"/>
                        <a:gd name="T12" fmla="*/ 3 w 1863"/>
                        <a:gd name="T13" fmla="*/ 6 h 2254"/>
                        <a:gd name="T14" fmla="*/ 2 w 1863"/>
                        <a:gd name="T15" fmla="*/ 5 h 2254"/>
                        <a:gd name="T16" fmla="*/ 1 w 1863"/>
                        <a:gd name="T17" fmla="*/ 4 h 2254"/>
                        <a:gd name="T18" fmla="*/ 2 w 1863"/>
                        <a:gd name="T19" fmla="*/ 3 h 2254"/>
                        <a:gd name="T20" fmla="*/ 4 w 1863"/>
                        <a:gd name="T21" fmla="*/ 3 h 2254"/>
                        <a:gd name="T22" fmla="*/ 6 w 1863"/>
                        <a:gd name="T23" fmla="*/ 1 h 2254"/>
                        <a:gd name="T24" fmla="*/ 7 w 1863"/>
                        <a:gd name="T25" fmla="*/ 1 h 2254"/>
                        <a:gd name="T26" fmla="*/ 8 w 1863"/>
                        <a:gd name="T27" fmla="*/ 0 h 2254"/>
                        <a:gd name="T28" fmla="*/ 6 w 1863"/>
                        <a:gd name="T29" fmla="*/ 1 h 2254"/>
                        <a:gd name="T30" fmla="*/ 4 w 1863"/>
                        <a:gd name="T31" fmla="*/ 2 h 2254"/>
                        <a:gd name="T32" fmla="*/ 4 w 1863"/>
                        <a:gd name="T33" fmla="*/ 2 h 22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3"/>
                        <a:gd name="T52" fmla="*/ 0 h 2254"/>
                        <a:gd name="T53" fmla="*/ 1863 w 1863"/>
                        <a:gd name="T54" fmla="*/ 2254 h 22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3" h="2254">
                          <a:moveTo>
                            <a:pt x="974" y="427"/>
                          </a:moveTo>
                          <a:lnTo>
                            <a:pt x="0" y="945"/>
                          </a:lnTo>
                          <a:lnTo>
                            <a:pt x="263" y="1304"/>
                          </a:lnTo>
                          <a:lnTo>
                            <a:pt x="656" y="1831"/>
                          </a:lnTo>
                          <a:lnTo>
                            <a:pt x="933" y="2254"/>
                          </a:lnTo>
                          <a:lnTo>
                            <a:pt x="831" y="1962"/>
                          </a:lnTo>
                          <a:lnTo>
                            <a:pt x="613" y="1692"/>
                          </a:lnTo>
                          <a:lnTo>
                            <a:pt x="380" y="1334"/>
                          </a:lnTo>
                          <a:lnTo>
                            <a:pt x="179" y="992"/>
                          </a:lnTo>
                          <a:lnTo>
                            <a:pt x="587" y="751"/>
                          </a:lnTo>
                          <a:lnTo>
                            <a:pt x="882" y="644"/>
                          </a:lnTo>
                          <a:lnTo>
                            <a:pt x="1546" y="380"/>
                          </a:lnTo>
                          <a:lnTo>
                            <a:pt x="1801" y="209"/>
                          </a:lnTo>
                          <a:lnTo>
                            <a:pt x="1863" y="0"/>
                          </a:lnTo>
                          <a:lnTo>
                            <a:pt x="1491" y="156"/>
                          </a:lnTo>
                          <a:lnTo>
                            <a:pt x="974" y="427"/>
                          </a:lnTo>
                          <a:close/>
                        </a:path>
                      </a:pathLst>
                    </a:custGeom>
                    <a:solidFill>
                      <a:srgbClr val="FFBFBF"/>
                    </a:solidFill>
                    <a:ln w="9525">
                      <a:solidFill>
                        <a:srgbClr val="003300"/>
                      </a:solidFill>
                      <a:round/>
                      <a:headEnd/>
                      <a:tailEnd/>
                    </a:ln>
                  </p:spPr>
                  <p:txBody>
                    <a:bodyPr/>
                    <a:lstStyle/>
                    <a:p>
                      <a:endParaRPr lang="en-US"/>
                    </a:p>
                  </p:txBody>
                </p:sp>
                <p:grpSp>
                  <p:nvGrpSpPr>
                    <p:cNvPr id="18483" name="Group 13"/>
                    <p:cNvGrpSpPr>
                      <a:grpSpLocks/>
                    </p:cNvGrpSpPr>
                    <p:nvPr/>
                  </p:nvGrpSpPr>
                  <p:grpSpPr bwMode="auto">
                    <a:xfrm>
                      <a:off x="336" y="2981"/>
                      <a:ext cx="991" cy="859"/>
                      <a:chOff x="336" y="2981"/>
                      <a:chExt cx="991" cy="859"/>
                    </a:xfrm>
                  </p:grpSpPr>
                  <p:sp>
                    <p:nvSpPr>
                      <p:cNvPr id="18484" name="Freeform 14"/>
                      <p:cNvSpPr>
                        <a:spLocks/>
                      </p:cNvSpPr>
                      <p:nvPr/>
                    </p:nvSpPr>
                    <p:spPr bwMode="auto">
                      <a:xfrm>
                        <a:off x="342" y="3338"/>
                        <a:ext cx="281" cy="390"/>
                      </a:xfrm>
                      <a:custGeom>
                        <a:avLst/>
                        <a:gdLst>
                          <a:gd name="T0" fmla="*/ 0 w 843"/>
                          <a:gd name="T1" fmla="*/ 0 h 1195"/>
                          <a:gd name="T2" fmla="*/ 0 w 843"/>
                          <a:gd name="T3" fmla="*/ 0 h 1195"/>
                          <a:gd name="T4" fmla="*/ 0 w 843"/>
                          <a:gd name="T5" fmla="*/ 1 h 1195"/>
                          <a:gd name="T6" fmla="*/ 1 w 843"/>
                          <a:gd name="T7" fmla="*/ 1 h 1195"/>
                          <a:gd name="T8" fmla="*/ 1 w 843"/>
                          <a:gd name="T9" fmla="*/ 2 h 1195"/>
                          <a:gd name="T10" fmla="*/ 2 w 843"/>
                          <a:gd name="T11" fmla="*/ 3 h 1195"/>
                          <a:gd name="T12" fmla="*/ 2 w 843"/>
                          <a:gd name="T13" fmla="*/ 3 h 1195"/>
                          <a:gd name="T14" fmla="*/ 3 w 843"/>
                          <a:gd name="T15" fmla="*/ 4 h 1195"/>
                          <a:gd name="T16" fmla="*/ 3 w 843"/>
                          <a:gd name="T17" fmla="*/ 4 h 1195"/>
                          <a:gd name="T18" fmla="*/ 3 w 843"/>
                          <a:gd name="T19" fmla="*/ 3 h 1195"/>
                          <a:gd name="T20" fmla="*/ 2 w 843"/>
                          <a:gd name="T21" fmla="*/ 3 h 1195"/>
                          <a:gd name="T22" fmla="*/ 2 w 843"/>
                          <a:gd name="T23" fmla="*/ 2 h 1195"/>
                          <a:gd name="T24" fmla="*/ 1 w 843"/>
                          <a:gd name="T25" fmla="*/ 1 h 1195"/>
                          <a:gd name="T26" fmla="*/ 0 w 843"/>
                          <a:gd name="T27" fmla="*/ 1 h 1195"/>
                          <a:gd name="T28" fmla="*/ 0 w 843"/>
                          <a:gd name="T29" fmla="*/ 0 h 1195"/>
                          <a:gd name="T30" fmla="*/ 0 w 843"/>
                          <a:gd name="T31" fmla="*/ 0 h 1195"/>
                          <a:gd name="T32" fmla="*/ 0 w 843"/>
                          <a:gd name="T33" fmla="*/ 0 h 1195"/>
                          <a:gd name="T34" fmla="*/ 0 w 843"/>
                          <a:gd name="T35" fmla="*/ 0 h 11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3"/>
                          <a:gd name="T55" fmla="*/ 0 h 1195"/>
                          <a:gd name="T56" fmla="*/ 843 w 843"/>
                          <a:gd name="T57" fmla="*/ 1195 h 119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3" h="1195">
                            <a:moveTo>
                              <a:pt x="116" y="0"/>
                            </a:moveTo>
                            <a:lnTo>
                              <a:pt x="0" y="65"/>
                            </a:lnTo>
                            <a:lnTo>
                              <a:pt x="43" y="132"/>
                            </a:lnTo>
                            <a:lnTo>
                              <a:pt x="188" y="327"/>
                            </a:lnTo>
                            <a:lnTo>
                              <a:pt x="315" y="509"/>
                            </a:lnTo>
                            <a:lnTo>
                              <a:pt x="461" y="691"/>
                            </a:lnTo>
                            <a:lnTo>
                              <a:pt x="588" y="849"/>
                            </a:lnTo>
                            <a:lnTo>
                              <a:pt x="704" y="1006"/>
                            </a:lnTo>
                            <a:lnTo>
                              <a:pt x="843" y="1195"/>
                            </a:lnTo>
                            <a:lnTo>
                              <a:pt x="673" y="922"/>
                            </a:lnTo>
                            <a:lnTo>
                              <a:pt x="534" y="739"/>
                            </a:lnTo>
                            <a:lnTo>
                              <a:pt x="388" y="545"/>
                            </a:lnTo>
                            <a:lnTo>
                              <a:pt x="260" y="376"/>
                            </a:lnTo>
                            <a:lnTo>
                              <a:pt x="104" y="144"/>
                            </a:lnTo>
                            <a:lnTo>
                              <a:pt x="67" y="84"/>
                            </a:lnTo>
                            <a:lnTo>
                              <a:pt x="104" y="36"/>
                            </a:lnTo>
                            <a:lnTo>
                              <a:pt x="116" y="0"/>
                            </a:lnTo>
                            <a:close/>
                          </a:path>
                        </a:pathLst>
                      </a:custGeom>
                      <a:solidFill>
                        <a:srgbClr val="000000"/>
                      </a:solidFill>
                      <a:ln w="9525">
                        <a:solidFill>
                          <a:srgbClr val="003300"/>
                        </a:solidFill>
                        <a:round/>
                        <a:headEnd/>
                        <a:tailEnd/>
                      </a:ln>
                    </p:spPr>
                    <p:txBody>
                      <a:bodyPr/>
                      <a:lstStyle/>
                      <a:p>
                        <a:endParaRPr lang="en-US"/>
                      </a:p>
                    </p:txBody>
                  </p:sp>
                  <p:grpSp>
                    <p:nvGrpSpPr>
                      <p:cNvPr id="18485" name="Group 15"/>
                      <p:cNvGrpSpPr>
                        <a:grpSpLocks/>
                      </p:cNvGrpSpPr>
                      <p:nvPr/>
                    </p:nvGrpSpPr>
                    <p:grpSpPr bwMode="auto">
                      <a:xfrm>
                        <a:off x="336" y="2981"/>
                        <a:ext cx="991" cy="859"/>
                        <a:chOff x="336" y="2981"/>
                        <a:chExt cx="991" cy="859"/>
                      </a:xfrm>
                    </p:grpSpPr>
                    <p:grpSp>
                      <p:nvGrpSpPr>
                        <p:cNvPr id="18486" name="Group 16"/>
                        <p:cNvGrpSpPr>
                          <a:grpSpLocks/>
                        </p:cNvGrpSpPr>
                        <p:nvPr/>
                      </p:nvGrpSpPr>
                      <p:grpSpPr bwMode="auto">
                        <a:xfrm>
                          <a:off x="346" y="3001"/>
                          <a:ext cx="981" cy="835"/>
                          <a:chOff x="346" y="3001"/>
                          <a:chExt cx="981" cy="835"/>
                        </a:xfrm>
                      </p:grpSpPr>
                      <p:sp>
                        <p:nvSpPr>
                          <p:cNvPr id="18488" name="Freeform 17"/>
                          <p:cNvSpPr>
                            <a:spLocks/>
                          </p:cNvSpPr>
                          <p:nvPr/>
                        </p:nvSpPr>
                        <p:spPr bwMode="auto">
                          <a:xfrm>
                            <a:off x="346" y="3001"/>
                            <a:ext cx="981" cy="835"/>
                          </a:xfrm>
                          <a:custGeom>
                            <a:avLst/>
                            <a:gdLst>
                              <a:gd name="T0" fmla="*/ 1 w 2945"/>
                              <a:gd name="T1" fmla="*/ 5 h 2555"/>
                              <a:gd name="T2" fmla="*/ 0 w 2945"/>
                              <a:gd name="T3" fmla="*/ 5 h 2555"/>
                              <a:gd name="T4" fmla="*/ 2 w 2945"/>
                              <a:gd name="T5" fmla="*/ 7 h 2555"/>
                              <a:gd name="T6" fmla="*/ 4 w 2945"/>
                              <a:gd name="T7" fmla="*/ 9 h 2555"/>
                              <a:gd name="T8" fmla="*/ 4 w 2945"/>
                              <a:gd name="T9" fmla="*/ 9 h 2555"/>
                              <a:gd name="T10" fmla="*/ 5 w 2945"/>
                              <a:gd name="T11" fmla="*/ 9 h 2555"/>
                              <a:gd name="T12" fmla="*/ 6 w 2945"/>
                              <a:gd name="T13" fmla="*/ 8 h 2555"/>
                              <a:gd name="T14" fmla="*/ 7 w 2945"/>
                              <a:gd name="T15" fmla="*/ 7 h 2555"/>
                              <a:gd name="T16" fmla="*/ 8 w 2945"/>
                              <a:gd name="T17" fmla="*/ 7 h 2555"/>
                              <a:gd name="T18" fmla="*/ 9 w 2945"/>
                              <a:gd name="T19" fmla="*/ 7 h 2555"/>
                              <a:gd name="T20" fmla="*/ 11 w 2945"/>
                              <a:gd name="T21" fmla="*/ 7 h 2555"/>
                              <a:gd name="T22" fmla="*/ 12 w 2945"/>
                              <a:gd name="T23" fmla="*/ 7 h 2555"/>
                              <a:gd name="T24" fmla="*/ 12 w 2945"/>
                              <a:gd name="T25" fmla="*/ 7 h 2555"/>
                              <a:gd name="T26" fmla="*/ 12 w 2945"/>
                              <a:gd name="T27" fmla="*/ 5 h 2555"/>
                              <a:gd name="T28" fmla="*/ 11 w 2945"/>
                              <a:gd name="T29" fmla="*/ 3 h 2555"/>
                              <a:gd name="T30" fmla="*/ 11 w 2945"/>
                              <a:gd name="T31" fmla="*/ 1 h 2555"/>
                              <a:gd name="T32" fmla="*/ 11 w 2945"/>
                              <a:gd name="T33" fmla="*/ 0 h 2555"/>
                              <a:gd name="T34" fmla="*/ 10 w 2945"/>
                              <a:gd name="T35" fmla="*/ 0 h 2555"/>
                              <a:gd name="T36" fmla="*/ 8 w 2945"/>
                              <a:gd name="T37" fmla="*/ 0 h 2555"/>
                              <a:gd name="T38" fmla="*/ 7 w 2945"/>
                              <a:gd name="T39" fmla="*/ 1 h 2555"/>
                              <a:gd name="T40" fmla="*/ 6 w 2945"/>
                              <a:gd name="T41" fmla="*/ 1 h 2555"/>
                              <a:gd name="T42" fmla="*/ 6 w 2945"/>
                              <a:gd name="T43" fmla="*/ 1 h 2555"/>
                              <a:gd name="T44" fmla="*/ 5 w 2945"/>
                              <a:gd name="T45" fmla="*/ 2 h 2555"/>
                              <a:gd name="T46" fmla="*/ 4 w 2945"/>
                              <a:gd name="T47" fmla="*/ 2 h 2555"/>
                              <a:gd name="T48" fmla="*/ 1 w 2945"/>
                              <a:gd name="T49" fmla="*/ 5 h 2555"/>
                              <a:gd name="T50" fmla="*/ 1 w 2945"/>
                              <a:gd name="T51" fmla="*/ 5 h 25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45"/>
                              <a:gd name="T79" fmla="*/ 0 h 2555"/>
                              <a:gd name="T80" fmla="*/ 2945 w 2945"/>
                              <a:gd name="T81" fmla="*/ 2555 h 25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45" h="2555">
                                <a:moveTo>
                                  <a:pt x="145" y="1284"/>
                                </a:moveTo>
                                <a:lnTo>
                                  <a:pt x="0" y="1445"/>
                                </a:lnTo>
                                <a:lnTo>
                                  <a:pt x="467" y="1898"/>
                                </a:lnTo>
                                <a:lnTo>
                                  <a:pt x="875" y="2372"/>
                                </a:lnTo>
                                <a:lnTo>
                                  <a:pt x="992" y="2555"/>
                                </a:lnTo>
                                <a:lnTo>
                                  <a:pt x="1108" y="2519"/>
                                </a:lnTo>
                                <a:lnTo>
                                  <a:pt x="1502" y="2205"/>
                                </a:lnTo>
                                <a:lnTo>
                                  <a:pt x="1727" y="1942"/>
                                </a:lnTo>
                                <a:lnTo>
                                  <a:pt x="1998" y="1826"/>
                                </a:lnTo>
                                <a:lnTo>
                                  <a:pt x="2238" y="1847"/>
                                </a:lnTo>
                                <a:lnTo>
                                  <a:pt x="2682" y="1942"/>
                                </a:lnTo>
                                <a:lnTo>
                                  <a:pt x="2858" y="1928"/>
                                </a:lnTo>
                                <a:lnTo>
                                  <a:pt x="2945" y="1869"/>
                                </a:lnTo>
                                <a:lnTo>
                                  <a:pt x="2915" y="1430"/>
                                </a:lnTo>
                                <a:lnTo>
                                  <a:pt x="2748" y="774"/>
                                </a:lnTo>
                                <a:lnTo>
                                  <a:pt x="2653" y="212"/>
                                </a:lnTo>
                                <a:lnTo>
                                  <a:pt x="2602" y="22"/>
                                </a:lnTo>
                                <a:lnTo>
                                  <a:pt x="2390" y="0"/>
                                </a:lnTo>
                                <a:lnTo>
                                  <a:pt x="1932" y="102"/>
                                </a:lnTo>
                                <a:lnTo>
                                  <a:pt x="1750" y="161"/>
                                </a:lnTo>
                                <a:lnTo>
                                  <a:pt x="1560" y="248"/>
                                </a:lnTo>
                                <a:lnTo>
                                  <a:pt x="1473" y="161"/>
                                </a:lnTo>
                                <a:lnTo>
                                  <a:pt x="1100" y="467"/>
                                </a:lnTo>
                                <a:lnTo>
                                  <a:pt x="911" y="577"/>
                                </a:lnTo>
                                <a:lnTo>
                                  <a:pt x="145" y="1284"/>
                                </a:lnTo>
                                <a:close/>
                              </a:path>
                            </a:pathLst>
                          </a:custGeom>
                          <a:solidFill>
                            <a:srgbClr val="FFE5D9"/>
                          </a:solidFill>
                          <a:ln w="9525">
                            <a:solidFill>
                              <a:srgbClr val="003300"/>
                            </a:solidFill>
                            <a:round/>
                            <a:headEnd/>
                            <a:tailEnd/>
                          </a:ln>
                        </p:spPr>
                        <p:txBody>
                          <a:bodyPr/>
                          <a:lstStyle/>
                          <a:p>
                            <a:endParaRPr lang="en-US"/>
                          </a:p>
                        </p:txBody>
                      </p:sp>
                      <p:sp>
                        <p:nvSpPr>
                          <p:cNvPr id="18489" name="Freeform 18"/>
                          <p:cNvSpPr>
                            <a:spLocks/>
                          </p:cNvSpPr>
                          <p:nvPr/>
                        </p:nvSpPr>
                        <p:spPr bwMode="auto">
                          <a:xfrm>
                            <a:off x="370" y="3296"/>
                            <a:ext cx="238" cy="386"/>
                          </a:xfrm>
                          <a:custGeom>
                            <a:avLst/>
                            <a:gdLst>
                              <a:gd name="T0" fmla="*/ 0 w 714"/>
                              <a:gd name="T1" fmla="*/ 0 h 1182"/>
                              <a:gd name="T2" fmla="*/ 0 w 714"/>
                              <a:gd name="T3" fmla="*/ 0 h 1182"/>
                              <a:gd name="T4" fmla="*/ 1 w 714"/>
                              <a:gd name="T5" fmla="*/ 3 h 1182"/>
                              <a:gd name="T6" fmla="*/ 3 w 714"/>
                              <a:gd name="T7" fmla="*/ 4 h 1182"/>
                              <a:gd name="T8" fmla="*/ 3 w 714"/>
                              <a:gd name="T9" fmla="*/ 3 h 1182"/>
                              <a:gd name="T10" fmla="*/ 1 w 714"/>
                              <a:gd name="T11" fmla="*/ 1 h 1182"/>
                              <a:gd name="T12" fmla="*/ 0 w 714"/>
                              <a:gd name="T13" fmla="*/ 0 h 1182"/>
                              <a:gd name="T14" fmla="*/ 0 w 714"/>
                              <a:gd name="T15" fmla="*/ 0 h 1182"/>
                              <a:gd name="T16" fmla="*/ 0 60000 65536"/>
                              <a:gd name="T17" fmla="*/ 0 60000 65536"/>
                              <a:gd name="T18" fmla="*/ 0 60000 65536"/>
                              <a:gd name="T19" fmla="*/ 0 60000 65536"/>
                              <a:gd name="T20" fmla="*/ 0 60000 65536"/>
                              <a:gd name="T21" fmla="*/ 0 60000 65536"/>
                              <a:gd name="T22" fmla="*/ 0 60000 65536"/>
                              <a:gd name="T23" fmla="*/ 0 60000 65536"/>
                              <a:gd name="T24" fmla="*/ 0 w 714"/>
                              <a:gd name="T25" fmla="*/ 0 h 1182"/>
                              <a:gd name="T26" fmla="*/ 714 w 714"/>
                              <a:gd name="T27" fmla="*/ 1182 h 11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4" h="1182">
                                <a:moveTo>
                                  <a:pt x="116" y="0"/>
                                </a:moveTo>
                                <a:lnTo>
                                  <a:pt x="0" y="72"/>
                                </a:lnTo>
                                <a:lnTo>
                                  <a:pt x="364" y="686"/>
                                </a:lnTo>
                                <a:lnTo>
                                  <a:pt x="714" y="1182"/>
                                </a:lnTo>
                                <a:lnTo>
                                  <a:pt x="612" y="927"/>
                                </a:lnTo>
                                <a:lnTo>
                                  <a:pt x="262" y="313"/>
                                </a:lnTo>
                                <a:lnTo>
                                  <a:pt x="116" y="0"/>
                                </a:lnTo>
                                <a:close/>
                              </a:path>
                            </a:pathLst>
                          </a:custGeom>
                          <a:solidFill>
                            <a:srgbClr val="FFF2CC"/>
                          </a:solidFill>
                          <a:ln w="9525">
                            <a:solidFill>
                              <a:srgbClr val="003300"/>
                            </a:solidFill>
                            <a:round/>
                            <a:headEnd/>
                            <a:tailEnd/>
                          </a:ln>
                        </p:spPr>
                        <p:txBody>
                          <a:bodyPr/>
                          <a:lstStyle/>
                          <a:p>
                            <a:endParaRPr lang="en-US"/>
                          </a:p>
                        </p:txBody>
                      </p:sp>
                      <p:sp>
                        <p:nvSpPr>
                          <p:cNvPr id="18490" name="Freeform 19"/>
                          <p:cNvSpPr>
                            <a:spLocks/>
                          </p:cNvSpPr>
                          <p:nvPr/>
                        </p:nvSpPr>
                        <p:spPr bwMode="auto">
                          <a:xfrm>
                            <a:off x="411" y="3584"/>
                            <a:ext cx="88" cy="94"/>
                          </a:xfrm>
                          <a:custGeom>
                            <a:avLst/>
                            <a:gdLst>
                              <a:gd name="T0" fmla="*/ 0 w 266"/>
                              <a:gd name="T1" fmla="*/ 0 h 286"/>
                              <a:gd name="T2" fmla="*/ 0 w 266"/>
                              <a:gd name="T3" fmla="*/ 0 h 286"/>
                              <a:gd name="T4" fmla="*/ 0 w 266"/>
                              <a:gd name="T5" fmla="*/ 0 h 286"/>
                              <a:gd name="T6" fmla="*/ 1 w 266"/>
                              <a:gd name="T7" fmla="*/ 1 h 286"/>
                              <a:gd name="T8" fmla="*/ 1 w 266"/>
                              <a:gd name="T9" fmla="*/ 1 h 286"/>
                              <a:gd name="T10" fmla="*/ 1 w 266"/>
                              <a:gd name="T11" fmla="*/ 1 h 286"/>
                              <a:gd name="T12" fmla="*/ 1 w 266"/>
                              <a:gd name="T13" fmla="*/ 0 h 286"/>
                              <a:gd name="T14" fmla="*/ 0 w 266"/>
                              <a:gd name="T15" fmla="*/ 0 h 286"/>
                              <a:gd name="T16" fmla="*/ 0 w 26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86"/>
                              <a:gd name="T29" fmla="*/ 266 w 26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86">
                                <a:moveTo>
                                  <a:pt x="12" y="0"/>
                                </a:moveTo>
                                <a:lnTo>
                                  <a:pt x="0" y="43"/>
                                </a:lnTo>
                                <a:lnTo>
                                  <a:pt x="79" y="91"/>
                                </a:lnTo>
                                <a:lnTo>
                                  <a:pt x="169" y="188"/>
                                </a:lnTo>
                                <a:lnTo>
                                  <a:pt x="266" y="286"/>
                                </a:lnTo>
                                <a:lnTo>
                                  <a:pt x="235" y="219"/>
                                </a:lnTo>
                                <a:lnTo>
                                  <a:pt x="144" y="110"/>
                                </a:lnTo>
                                <a:lnTo>
                                  <a:pt x="12" y="0"/>
                                </a:lnTo>
                                <a:close/>
                              </a:path>
                            </a:pathLst>
                          </a:custGeom>
                          <a:solidFill>
                            <a:srgbClr val="000000"/>
                          </a:solidFill>
                          <a:ln w="9525">
                            <a:solidFill>
                              <a:srgbClr val="003300"/>
                            </a:solidFill>
                            <a:round/>
                            <a:headEnd/>
                            <a:tailEnd/>
                          </a:ln>
                        </p:spPr>
                        <p:txBody>
                          <a:bodyPr/>
                          <a:lstStyle/>
                          <a:p>
                            <a:endParaRPr lang="en-US"/>
                          </a:p>
                        </p:txBody>
                      </p:sp>
                      <p:sp>
                        <p:nvSpPr>
                          <p:cNvPr id="18491" name="Freeform 20"/>
                          <p:cNvSpPr>
                            <a:spLocks/>
                          </p:cNvSpPr>
                          <p:nvPr/>
                        </p:nvSpPr>
                        <p:spPr bwMode="auto">
                          <a:xfrm>
                            <a:off x="1253" y="3067"/>
                            <a:ext cx="40" cy="223"/>
                          </a:xfrm>
                          <a:custGeom>
                            <a:avLst/>
                            <a:gdLst>
                              <a:gd name="T0" fmla="*/ 0 w 121"/>
                              <a:gd name="T1" fmla="*/ 0 h 686"/>
                              <a:gd name="T2" fmla="*/ 0 w 121"/>
                              <a:gd name="T3" fmla="*/ 0 h 686"/>
                              <a:gd name="T4" fmla="*/ 0 w 121"/>
                              <a:gd name="T5" fmla="*/ 1 h 686"/>
                              <a:gd name="T6" fmla="*/ 0 w 121"/>
                              <a:gd name="T7" fmla="*/ 1 h 686"/>
                              <a:gd name="T8" fmla="*/ 0 w 121"/>
                              <a:gd name="T9" fmla="*/ 1 h 686"/>
                              <a:gd name="T10" fmla="*/ 0 w 121"/>
                              <a:gd name="T11" fmla="*/ 2 h 686"/>
                              <a:gd name="T12" fmla="*/ 0 w 121"/>
                              <a:gd name="T13" fmla="*/ 2 h 686"/>
                              <a:gd name="T14" fmla="*/ 0 w 121"/>
                              <a:gd name="T15" fmla="*/ 2 h 686"/>
                              <a:gd name="T16" fmla="*/ 0 w 121"/>
                              <a:gd name="T17" fmla="*/ 2 h 686"/>
                              <a:gd name="T18" fmla="*/ 0 w 121"/>
                              <a:gd name="T19" fmla="*/ 1 h 686"/>
                              <a:gd name="T20" fmla="*/ 0 w 121"/>
                              <a:gd name="T21" fmla="*/ 1 h 686"/>
                              <a:gd name="T22" fmla="*/ 0 w 121"/>
                              <a:gd name="T23" fmla="*/ 1 h 686"/>
                              <a:gd name="T24" fmla="*/ 0 w 121"/>
                              <a:gd name="T25" fmla="*/ 0 h 686"/>
                              <a:gd name="T26" fmla="*/ 0 w 121"/>
                              <a:gd name="T27" fmla="*/ 0 h 686"/>
                              <a:gd name="T28" fmla="*/ 0 w 121"/>
                              <a:gd name="T29" fmla="*/ 0 h 6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686"/>
                              <a:gd name="T47" fmla="*/ 121 w 121"/>
                              <a:gd name="T48" fmla="*/ 686 h 6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686">
                                <a:moveTo>
                                  <a:pt x="0" y="0"/>
                                </a:moveTo>
                                <a:lnTo>
                                  <a:pt x="20" y="109"/>
                                </a:lnTo>
                                <a:lnTo>
                                  <a:pt x="23" y="165"/>
                                </a:lnTo>
                                <a:lnTo>
                                  <a:pt x="23" y="249"/>
                                </a:lnTo>
                                <a:lnTo>
                                  <a:pt x="34" y="343"/>
                                </a:lnTo>
                                <a:lnTo>
                                  <a:pt x="48" y="454"/>
                                </a:lnTo>
                                <a:lnTo>
                                  <a:pt x="73" y="558"/>
                                </a:lnTo>
                                <a:lnTo>
                                  <a:pt x="121" y="686"/>
                                </a:lnTo>
                                <a:lnTo>
                                  <a:pt x="91" y="504"/>
                                </a:lnTo>
                                <a:lnTo>
                                  <a:pt x="73" y="343"/>
                                </a:lnTo>
                                <a:lnTo>
                                  <a:pt x="67" y="256"/>
                                </a:lnTo>
                                <a:lnTo>
                                  <a:pt x="67" y="164"/>
                                </a:lnTo>
                                <a:lnTo>
                                  <a:pt x="48" y="30"/>
                                </a:lnTo>
                                <a:lnTo>
                                  <a:pt x="0" y="0"/>
                                </a:lnTo>
                                <a:close/>
                              </a:path>
                            </a:pathLst>
                          </a:custGeom>
                          <a:solidFill>
                            <a:srgbClr val="000000"/>
                          </a:solidFill>
                          <a:ln w="9525">
                            <a:solidFill>
                              <a:srgbClr val="003300"/>
                            </a:solidFill>
                            <a:round/>
                            <a:headEnd/>
                            <a:tailEnd/>
                          </a:ln>
                        </p:spPr>
                        <p:txBody>
                          <a:bodyPr/>
                          <a:lstStyle/>
                          <a:p>
                            <a:endParaRPr lang="en-US"/>
                          </a:p>
                        </p:txBody>
                      </p:sp>
                      <p:sp>
                        <p:nvSpPr>
                          <p:cNvPr id="18492" name="Freeform 21"/>
                          <p:cNvSpPr>
                            <a:spLocks/>
                          </p:cNvSpPr>
                          <p:nvPr/>
                        </p:nvSpPr>
                        <p:spPr bwMode="auto">
                          <a:xfrm>
                            <a:off x="403" y="3111"/>
                            <a:ext cx="517" cy="593"/>
                          </a:xfrm>
                          <a:custGeom>
                            <a:avLst/>
                            <a:gdLst>
                              <a:gd name="T0" fmla="*/ 6 w 1551"/>
                              <a:gd name="T1" fmla="*/ 0 h 1816"/>
                              <a:gd name="T2" fmla="*/ 6 w 1551"/>
                              <a:gd name="T3" fmla="*/ 0 h 1816"/>
                              <a:gd name="T4" fmla="*/ 5 w 1551"/>
                              <a:gd name="T5" fmla="*/ 0 h 1816"/>
                              <a:gd name="T6" fmla="*/ 4 w 1551"/>
                              <a:gd name="T7" fmla="*/ 1 h 1816"/>
                              <a:gd name="T8" fmla="*/ 3 w 1551"/>
                              <a:gd name="T9" fmla="*/ 1 h 1816"/>
                              <a:gd name="T10" fmla="*/ 2 w 1551"/>
                              <a:gd name="T11" fmla="*/ 1 h 1816"/>
                              <a:gd name="T12" fmla="*/ 1 w 1551"/>
                              <a:gd name="T13" fmla="*/ 2 h 1816"/>
                              <a:gd name="T14" fmla="*/ 1 w 1551"/>
                              <a:gd name="T15" fmla="*/ 2 h 1816"/>
                              <a:gd name="T16" fmla="*/ 0 w 1551"/>
                              <a:gd name="T17" fmla="*/ 2 h 1816"/>
                              <a:gd name="T18" fmla="*/ 0 w 1551"/>
                              <a:gd name="T19" fmla="*/ 2 h 1816"/>
                              <a:gd name="T20" fmla="*/ 0 w 1551"/>
                              <a:gd name="T21" fmla="*/ 3 h 1816"/>
                              <a:gd name="T22" fmla="*/ 1 w 1551"/>
                              <a:gd name="T23" fmla="*/ 4 h 1816"/>
                              <a:gd name="T24" fmla="*/ 1 w 1551"/>
                              <a:gd name="T25" fmla="*/ 4 h 1816"/>
                              <a:gd name="T26" fmla="*/ 2 w 1551"/>
                              <a:gd name="T27" fmla="*/ 5 h 1816"/>
                              <a:gd name="T28" fmla="*/ 3 w 1551"/>
                              <a:gd name="T29" fmla="*/ 7 h 1816"/>
                              <a:gd name="T30" fmla="*/ 2 w 1551"/>
                              <a:gd name="T31" fmla="*/ 6 h 1816"/>
                              <a:gd name="T32" fmla="*/ 2 w 1551"/>
                              <a:gd name="T33" fmla="*/ 5 h 1816"/>
                              <a:gd name="T34" fmla="*/ 1 w 1551"/>
                              <a:gd name="T35" fmla="*/ 4 h 1816"/>
                              <a:gd name="T36" fmla="*/ 1 w 1551"/>
                              <a:gd name="T37" fmla="*/ 3 h 1816"/>
                              <a:gd name="T38" fmla="*/ 0 w 1551"/>
                              <a:gd name="T39" fmla="*/ 2 h 1816"/>
                              <a:gd name="T40" fmla="*/ 0 w 1551"/>
                              <a:gd name="T41" fmla="*/ 2 h 1816"/>
                              <a:gd name="T42" fmla="*/ 1 w 1551"/>
                              <a:gd name="T43" fmla="*/ 2 h 1816"/>
                              <a:gd name="T44" fmla="*/ 2 w 1551"/>
                              <a:gd name="T45" fmla="*/ 2 h 1816"/>
                              <a:gd name="T46" fmla="*/ 3 w 1551"/>
                              <a:gd name="T47" fmla="*/ 1 h 1816"/>
                              <a:gd name="T48" fmla="*/ 4 w 1551"/>
                              <a:gd name="T49" fmla="*/ 1 h 1816"/>
                              <a:gd name="T50" fmla="*/ 5 w 1551"/>
                              <a:gd name="T51" fmla="*/ 1 h 1816"/>
                              <a:gd name="T52" fmla="*/ 6 w 1551"/>
                              <a:gd name="T53" fmla="*/ 0 h 1816"/>
                              <a:gd name="T54" fmla="*/ 6 w 1551"/>
                              <a:gd name="T55" fmla="*/ 0 h 1816"/>
                              <a:gd name="T56" fmla="*/ 6 w 1551"/>
                              <a:gd name="T57" fmla="*/ 0 h 1816"/>
                              <a:gd name="T58" fmla="*/ 6 w 1551"/>
                              <a:gd name="T59" fmla="*/ 0 h 18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1"/>
                              <a:gd name="T91" fmla="*/ 0 h 1816"/>
                              <a:gd name="T92" fmla="*/ 1551 w 1551"/>
                              <a:gd name="T93" fmla="*/ 1816 h 18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1" h="1816">
                                <a:moveTo>
                                  <a:pt x="1551" y="0"/>
                                </a:moveTo>
                                <a:lnTo>
                                  <a:pt x="1405" y="43"/>
                                </a:lnTo>
                                <a:lnTo>
                                  <a:pt x="1199" y="122"/>
                                </a:lnTo>
                                <a:lnTo>
                                  <a:pt x="994" y="201"/>
                                </a:lnTo>
                                <a:lnTo>
                                  <a:pt x="787" y="273"/>
                                </a:lnTo>
                                <a:lnTo>
                                  <a:pt x="574" y="347"/>
                                </a:lnTo>
                                <a:lnTo>
                                  <a:pt x="349" y="422"/>
                                </a:lnTo>
                                <a:lnTo>
                                  <a:pt x="151" y="474"/>
                                </a:lnTo>
                                <a:lnTo>
                                  <a:pt x="0" y="516"/>
                                </a:lnTo>
                                <a:lnTo>
                                  <a:pt x="5" y="565"/>
                                </a:lnTo>
                                <a:lnTo>
                                  <a:pt x="77" y="722"/>
                                </a:lnTo>
                                <a:lnTo>
                                  <a:pt x="199" y="941"/>
                                </a:lnTo>
                                <a:lnTo>
                                  <a:pt x="314" y="1172"/>
                                </a:lnTo>
                                <a:lnTo>
                                  <a:pt x="430" y="1365"/>
                                </a:lnTo>
                                <a:lnTo>
                                  <a:pt x="653" y="1816"/>
                                </a:lnTo>
                                <a:lnTo>
                                  <a:pt x="543" y="1482"/>
                                </a:lnTo>
                                <a:lnTo>
                                  <a:pt x="369" y="1202"/>
                                </a:lnTo>
                                <a:lnTo>
                                  <a:pt x="251" y="985"/>
                                </a:lnTo>
                                <a:lnTo>
                                  <a:pt x="135" y="744"/>
                                </a:lnTo>
                                <a:lnTo>
                                  <a:pt x="41" y="559"/>
                                </a:lnTo>
                                <a:lnTo>
                                  <a:pt x="41" y="529"/>
                                </a:lnTo>
                                <a:lnTo>
                                  <a:pt x="259" y="479"/>
                                </a:lnTo>
                                <a:lnTo>
                                  <a:pt x="521" y="400"/>
                                </a:lnTo>
                                <a:lnTo>
                                  <a:pt x="738" y="328"/>
                                </a:lnTo>
                                <a:lnTo>
                                  <a:pt x="951" y="256"/>
                                </a:lnTo>
                                <a:lnTo>
                                  <a:pt x="1162" y="177"/>
                                </a:lnTo>
                                <a:lnTo>
                                  <a:pt x="1338" y="110"/>
                                </a:lnTo>
                                <a:lnTo>
                                  <a:pt x="1501" y="49"/>
                                </a:lnTo>
                                <a:lnTo>
                                  <a:pt x="1551" y="0"/>
                                </a:lnTo>
                                <a:close/>
                              </a:path>
                            </a:pathLst>
                          </a:custGeom>
                          <a:solidFill>
                            <a:srgbClr val="000000"/>
                          </a:solidFill>
                          <a:ln w="9525">
                            <a:solidFill>
                              <a:srgbClr val="003300"/>
                            </a:solidFill>
                            <a:round/>
                            <a:headEnd/>
                            <a:tailEnd/>
                          </a:ln>
                        </p:spPr>
                        <p:txBody>
                          <a:bodyPr/>
                          <a:lstStyle/>
                          <a:p>
                            <a:endParaRPr lang="en-US"/>
                          </a:p>
                        </p:txBody>
                      </p:sp>
                    </p:grpSp>
                    <p:sp>
                      <p:nvSpPr>
                        <p:cNvPr id="18487" name="Freeform 22"/>
                        <p:cNvSpPr>
                          <a:spLocks/>
                        </p:cNvSpPr>
                        <p:nvPr/>
                      </p:nvSpPr>
                      <p:spPr bwMode="auto">
                        <a:xfrm>
                          <a:off x="336" y="2981"/>
                          <a:ext cx="886" cy="859"/>
                        </a:xfrm>
                        <a:custGeom>
                          <a:avLst/>
                          <a:gdLst>
                            <a:gd name="T0" fmla="*/ 0 w 2659"/>
                            <a:gd name="T1" fmla="*/ 5 h 2629"/>
                            <a:gd name="T2" fmla="*/ 0 w 2659"/>
                            <a:gd name="T3" fmla="*/ 6 h 2629"/>
                            <a:gd name="T4" fmla="*/ 1 w 2659"/>
                            <a:gd name="T5" fmla="*/ 7 h 2629"/>
                            <a:gd name="T6" fmla="*/ 3 w 2659"/>
                            <a:gd name="T7" fmla="*/ 8 h 2629"/>
                            <a:gd name="T8" fmla="*/ 3 w 2659"/>
                            <a:gd name="T9" fmla="*/ 8 h 2629"/>
                            <a:gd name="T10" fmla="*/ 4 w 2659"/>
                            <a:gd name="T11" fmla="*/ 9 h 2629"/>
                            <a:gd name="T12" fmla="*/ 4 w 2659"/>
                            <a:gd name="T13" fmla="*/ 10 h 2629"/>
                            <a:gd name="T14" fmla="*/ 4 w 2659"/>
                            <a:gd name="T15" fmla="*/ 9 h 2629"/>
                            <a:gd name="T16" fmla="*/ 4 w 2659"/>
                            <a:gd name="T17" fmla="*/ 8 h 2629"/>
                            <a:gd name="T18" fmla="*/ 4 w 2659"/>
                            <a:gd name="T19" fmla="*/ 8 h 2629"/>
                            <a:gd name="T20" fmla="*/ 3 w 2659"/>
                            <a:gd name="T21" fmla="*/ 6 h 2629"/>
                            <a:gd name="T22" fmla="*/ 2 w 2659"/>
                            <a:gd name="T23" fmla="*/ 5 h 2629"/>
                            <a:gd name="T24" fmla="*/ 2 w 2659"/>
                            <a:gd name="T25" fmla="*/ 4 h 2629"/>
                            <a:gd name="T26" fmla="*/ 3 w 2659"/>
                            <a:gd name="T27" fmla="*/ 4 h 2629"/>
                            <a:gd name="T28" fmla="*/ 4 w 2659"/>
                            <a:gd name="T29" fmla="*/ 3 h 2629"/>
                            <a:gd name="T30" fmla="*/ 5 w 2659"/>
                            <a:gd name="T31" fmla="*/ 3 h 2629"/>
                            <a:gd name="T32" fmla="*/ 7 w 2659"/>
                            <a:gd name="T33" fmla="*/ 2 h 2629"/>
                            <a:gd name="T34" fmla="*/ 7 w 2659"/>
                            <a:gd name="T35" fmla="*/ 2 h 2629"/>
                            <a:gd name="T36" fmla="*/ 8 w 2659"/>
                            <a:gd name="T37" fmla="*/ 1 h 2629"/>
                            <a:gd name="T38" fmla="*/ 8 w 2659"/>
                            <a:gd name="T39" fmla="*/ 1 h 2629"/>
                            <a:gd name="T40" fmla="*/ 10 w 2659"/>
                            <a:gd name="T41" fmla="*/ 0 h 2629"/>
                            <a:gd name="T42" fmla="*/ 11 w 2659"/>
                            <a:gd name="T43" fmla="*/ 0 h 2629"/>
                            <a:gd name="T44" fmla="*/ 11 w 2659"/>
                            <a:gd name="T45" fmla="*/ 0 h 2629"/>
                            <a:gd name="T46" fmla="*/ 11 w 2659"/>
                            <a:gd name="T47" fmla="*/ 0 h 2629"/>
                            <a:gd name="T48" fmla="*/ 10 w 2659"/>
                            <a:gd name="T49" fmla="*/ 0 h 2629"/>
                            <a:gd name="T50" fmla="*/ 8 w 2659"/>
                            <a:gd name="T51" fmla="*/ 0 h 2629"/>
                            <a:gd name="T52" fmla="*/ 8 w 2659"/>
                            <a:gd name="T53" fmla="*/ 1 h 2629"/>
                            <a:gd name="T54" fmla="*/ 7 w 2659"/>
                            <a:gd name="T55" fmla="*/ 1 h 2629"/>
                            <a:gd name="T56" fmla="*/ 7 w 2659"/>
                            <a:gd name="T57" fmla="*/ 2 h 2629"/>
                            <a:gd name="T58" fmla="*/ 6 w 2659"/>
                            <a:gd name="T59" fmla="*/ 2 h 2629"/>
                            <a:gd name="T60" fmla="*/ 4 w 2659"/>
                            <a:gd name="T61" fmla="*/ 3 h 2629"/>
                            <a:gd name="T62" fmla="*/ 3 w 2659"/>
                            <a:gd name="T63" fmla="*/ 3 h 2629"/>
                            <a:gd name="T64" fmla="*/ 2 w 2659"/>
                            <a:gd name="T65" fmla="*/ 4 h 2629"/>
                            <a:gd name="T66" fmla="*/ 2 w 2659"/>
                            <a:gd name="T67" fmla="*/ 4 h 2629"/>
                            <a:gd name="T68" fmla="*/ 2 w 2659"/>
                            <a:gd name="T69" fmla="*/ 6 h 2629"/>
                            <a:gd name="T70" fmla="*/ 3 w 2659"/>
                            <a:gd name="T71" fmla="*/ 8 h 2629"/>
                            <a:gd name="T72" fmla="*/ 4 w 2659"/>
                            <a:gd name="T73" fmla="*/ 8 h 2629"/>
                            <a:gd name="T74" fmla="*/ 3 w 2659"/>
                            <a:gd name="T75" fmla="*/ 8 h 2629"/>
                            <a:gd name="T76" fmla="*/ 2 w 2659"/>
                            <a:gd name="T77" fmla="*/ 8 h 2629"/>
                            <a:gd name="T78" fmla="*/ 1 w 2659"/>
                            <a:gd name="T79" fmla="*/ 6 h 2629"/>
                            <a:gd name="T80" fmla="*/ 0 w 2659"/>
                            <a:gd name="T81" fmla="*/ 6 h 2629"/>
                            <a:gd name="T82" fmla="*/ 1 w 2659"/>
                            <a:gd name="T83" fmla="*/ 5 h 2629"/>
                            <a:gd name="T84" fmla="*/ 1 w 2659"/>
                            <a:gd name="T85" fmla="*/ 5 h 26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59"/>
                            <a:gd name="T130" fmla="*/ 0 h 2629"/>
                            <a:gd name="T131" fmla="*/ 2659 w 2659"/>
                            <a:gd name="T132" fmla="*/ 2629 h 26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59" h="2629">
                              <a:moveTo>
                                <a:pt x="151" y="1317"/>
                              </a:moveTo>
                              <a:lnTo>
                                <a:pt x="54" y="1397"/>
                              </a:lnTo>
                              <a:lnTo>
                                <a:pt x="0" y="1458"/>
                              </a:lnTo>
                              <a:lnTo>
                                <a:pt x="35" y="1518"/>
                              </a:lnTo>
                              <a:lnTo>
                                <a:pt x="138" y="1615"/>
                              </a:lnTo>
                              <a:lnTo>
                                <a:pt x="272" y="1761"/>
                              </a:lnTo>
                              <a:lnTo>
                                <a:pt x="454" y="1937"/>
                              </a:lnTo>
                              <a:lnTo>
                                <a:pt x="618" y="2101"/>
                              </a:lnTo>
                              <a:lnTo>
                                <a:pt x="721" y="2217"/>
                              </a:lnTo>
                              <a:lnTo>
                                <a:pt x="805" y="2319"/>
                              </a:lnTo>
                              <a:lnTo>
                                <a:pt x="896" y="2447"/>
                              </a:lnTo>
                              <a:lnTo>
                                <a:pt x="938" y="2538"/>
                              </a:lnTo>
                              <a:lnTo>
                                <a:pt x="938" y="2599"/>
                              </a:lnTo>
                              <a:lnTo>
                                <a:pt x="1005" y="2629"/>
                              </a:lnTo>
                              <a:lnTo>
                                <a:pt x="1053" y="2623"/>
                              </a:lnTo>
                              <a:lnTo>
                                <a:pt x="1029" y="2514"/>
                              </a:lnTo>
                              <a:lnTo>
                                <a:pt x="999" y="2361"/>
                              </a:lnTo>
                              <a:lnTo>
                                <a:pt x="956" y="2246"/>
                              </a:lnTo>
                              <a:lnTo>
                                <a:pt x="926" y="2162"/>
                              </a:lnTo>
                              <a:lnTo>
                                <a:pt x="865" y="2028"/>
                              </a:lnTo>
                              <a:lnTo>
                                <a:pt x="764" y="1813"/>
                              </a:lnTo>
                              <a:lnTo>
                                <a:pt x="685" y="1651"/>
                              </a:lnTo>
                              <a:lnTo>
                                <a:pt x="611" y="1482"/>
                              </a:lnTo>
                              <a:lnTo>
                                <a:pt x="557" y="1317"/>
                              </a:lnTo>
                              <a:lnTo>
                                <a:pt x="520" y="1202"/>
                              </a:lnTo>
                              <a:lnTo>
                                <a:pt x="508" y="1106"/>
                              </a:lnTo>
                              <a:lnTo>
                                <a:pt x="514" y="1015"/>
                              </a:lnTo>
                              <a:lnTo>
                                <a:pt x="630" y="948"/>
                              </a:lnTo>
                              <a:lnTo>
                                <a:pt x="761" y="881"/>
                              </a:lnTo>
                              <a:lnTo>
                                <a:pt x="956" y="808"/>
                              </a:lnTo>
                              <a:lnTo>
                                <a:pt x="1144" y="753"/>
                              </a:lnTo>
                              <a:lnTo>
                                <a:pt x="1290" y="705"/>
                              </a:lnTo>
                              <a:lnTo>
                                <a:pt x="1466" y="645"/>
                              </a:lnTo>
                              <a:lnTo>
                                <a:pt x="1612" y="583"/>
                              </a:lnTo>
                              <a:lnTo>
                                <a:pt x="1744" y="515"/>
                              </a:lnTo>
                              <a:lnTo>
                                <a:pt x="1811" y="456"/>
                              </a:lnTo>
                              <a:lnTo>
                                <a:pt x="1871" y="365"/>
                              </a:lnTo>
                              <a:lnTo>
                                <a:pt x="1926" y="256"/>
                              </a:lnTo>
                              <a:lnTo>
                                <a:pt x="1963" y="201"/>
                              </a:lnTo>
                              <a:lnTo>
                                <a:pt x="2017" y="177"/>
                              </a:lnTo>
                              <a:lnTo>
                                <a:pt x="2205" y="141"/>
                              </a:lnTo>
                              <a:lnTo>
                                <a:pt x="2411" y="98"/>
                              </a:lnTo>
                              <a:lnTo>
                                <a:pt x="2532" y="86"/>
                              </a:lnTo>
                              <a:lnTo>
                                <a:pt x="2599" y="79"/>
                              </a:lnTo>
                              <a:lnTo>
                                <a:pt x="2654" y="110"/>
                              </a:lnTo>
                              <a:lnTo>
                                <a:pt x="2659" y="55"/>
                              </a:lnTo>
                              <a:lnTo>
                                <a:pt x="2628" y="26"/>
                              </a:lnTo>
                              <a:lnTo>
                                <a:pt x="2568" y="0"/>
                              </a:lnTo>
                              <a:lnTo>
                                <a:pt x="2465" y="13"/>
                              </a:lnTo>
                              <a:lnTo>
                                <a:pt x="2316" y="47"/>
                              </a:lnTo>
                              <a:lnTo>
                                <a:pt x="2157" y="74"/>
                              </a:lnTo>
                              <a:lnTo>
                                <a:pt x="2005" y="110"/>
                              </a:lnTo>
                              <a:lnTo>
                                <a:pt x="1926" y="134"/>
                              </a:lnTo>
                              <a:lnTo>
                                <a:pt x="1883" y="182"/>
                              </a:lnTo>
                              <a:lnTo>
                                <a:pt x="1847" y="261"/>
                              </a:lnTo>
                              <a:lnTo>
                                <a:pt x="1804" y="353"/>
                              </a:lnTo>
                              <a:lnTo>
                                <a:pt x="1763" y="414"/>
                              </a:lnTo>
                              <a:lnTo>
                                <a:pt x="1689" y="480"/>
                              </a:lnTo>
                              <a:lnTo>
                                <a:pt x="1612" y="523"/>
                              </a:lnTo>
                              <a:lnTo>
                                <a:pt x="1441" y="596"/>
                              </a:lnTo>
                              <a:lnTo>
                                <a:pt x="1206" y="681"/>
                              </a:lnTo>
                              <a:lnTo>
                                <a:pt x="1023" y="741"/>
                              </a:lnTo>
                              <a:lnTo>
                                <a:pt x="831" y="811"/>
                              </a:lnTo>
                              <a:lnTo>
                                <a:pt x="659" y="887"/>
                              </a:lnTo>
                              <a:lnTo>
                                <a:pt x="532" y="954"/>
                              </a:lnTo>
                              <a:lnTo>
                                <a:pt x="472" y="990"/>
                              </a:lnTo>
                              <a:lnTo>
                                <a:pt x="459" y="1045"/>
                              </a:lnTo>
                              <a:lnTo>
                                <a:pt x="484" y="1190"/>
                              </a:lnTo>
                              <a:lnTo>
                                <a:pt x="532" y="1397"/>
                              </a:lnTo>
                              <a:lnTo>
                                <a:pt x="605" y="1591"/>
                              </a:lnTo>
                              <a:lnTo>
                                <a:pt x="714" y="1845"/>
                              </a:lnTo>
                              <a:lnTo>
                                <a:pt x="750" y="2010"/>
                              </a:lnTo>
                              <a:lnTo>
                                <a:pt x="800" y="2143"/>
                              </a:lnTo>
                              <a:lnTo>
                                <a:pt x="889" y="2296"/>
                              </a:lnTo>
                              <a:lnTo>
                                <a:pt x="951" y="2435"/>
                              </a:lnTo>
                              <a:lnTo>
                                <a:pt x="836" y="2277"/>
                              </a:lnTo>
                              <a:lnTo>
                                <a:pt x="733" y="2150"/>
                              </a:lnTo>
                              <a:lnTo>
                                <a:pt x="605" y="2022"/>
                              </a:lnTo>
                              <a:lnTo>
                                <a:pt x="405" y="1828"/>
                              </a:lnTo>
                              <a:lnTo>
                                <a:pt x="229" y="1651"/>
                              </a:lnTo>
                              <a:lnTo>
                                <a:pt x="102" y="1518"/>
                              </a:lnTo>
                              <a:lnTo>
                                <a:pt x="78" y="1470"/>
                              </a:lnTo>
                              <a:lnTo>
                                <a:pt x="133" y="1415"/>
                              </a:lnTo>
                              <a:lnTo>
                                <a:pt x="193" y="1367"/>
                              </a:lnTo>
                              <a:lnTo>
                                <a:pt x="151" y="1317"/>
                              </a:lnTo>
                              <a:close/>
                            </a:path>
                          </a:pathLst>
                        </a:custGeom>
                        <a:solidFill>
                          <a:srgbClr val="000000"/>
                        </a:solidFill>
                        <a:ln w="9525">
                          <a:solidFill>
                            <a:srgbClr val="003300"/>
                          </a:solidFill>
                          <a:round/>
                          <a:headEnd/>
                          <a:tailEnd/>
                        </a:ln>
                      </p:spPr>
                      <p:txBody>
                        <a:bodyPr/>
                        <a:lstStyle/>
                        <a:p>
                          <a:endParaRPr lang="en-US"/>
                        </a:p>
                      </p:txBody>
                    </p:sp>
                  </p:grpSp>
                </p:grpSp>
              </p:grpSp>
              <p:sp>
                <p:nvSpPr>
                  <p:cNvPr id="18454" name="Line 23"/>
                  <p:cNvSpPr>
                    <a:spLocks noChangeShapeType="1"/>
                  </p:cNvSpPr>
                  <p:nvPr/>
                </p:nvSpPr>
                <p:spPr bwMode="auto">
                  <a:xfrm>
                    <a:off x="1002" y="2745"/>
                    <a:ext cx="624" cy="0"/>
                  </a:xfrm>
                  <a:prstGeom prst="line">
                    <a:avLst/>
                  </a:prstGeom>
                  <a:noFill/>
                  <a:ln w="12700">
                    <a:solidFill>
                      <a:srgbClr val="003300"/>
                    </a:solidFill>
                    <a:round/>
                    <a:headEnd/>
                    <a:tailEnd/>
                  </a:ln>
                </p:spPr>
                <p:txBody>
                  <a:bodyPr/>
                  <a:lstStyle/>
                  <a:p>
                    <a:endParaRPr lang="en-US"/>
                  </a:p>
                </p:txBody>
              </p:sp>
              <p:sp>
                <p:nvSpPr>
                  <p:cNvPr id="18455" name="AutoShape 24"/>
                  <p:cNvSpPr>
                    <a:spLocks noChangeArrowheads="1"/>
                  </p:cNvSpPr>
                  <p:nvPr/>
                </p:nvSpPr>
                <p:spPr bwMode="auto">
                  <a:xfrm>
                    <a:off x="1629" y="2701"/>
                    <a:ext cx="201" cy="88"/>
                  </a:xfrm>
                  <a:prstGeom prst="rightArrow">
                    <a:avLst>
                      <a:gd name="adj1" fmla="val 50000"/>
                      <a:gd name="adj2" fmla="val 114215"/>
                    </a:avLst>
                  </a:prstGeom>
                  <a:solidFill>
                    <a:schemeClr val="tx2"/>
                  </a:solidFill>
                  <a:ln w="12700">
                    <a:solidFill>
                      <a:srgbClr val="003300"/>
                    </a:solidFill>
                    <a:miter lim="800000"/>
                    <a:headEnd/>
                    <a:tailEnd/>
                  </a:ln>
                </p:spPr>
                <p:txBody>
                  <a:bodyPr wrap="none" anchor="ctr"/>
                  <a:lstStyle/>
                  <a:p>
                    <a:endParaRPr lang="en-US"/>
                  </a:p>
                </p:txBody>
              </p:sp>
              <p:grpSp>
                <p:nvGrpSpPr>
                  <p:cNvPr id="18456" name="Group 25"/>
                  <p:cNvGrpSpPr>
                    <a:grpSpLocks noChangeAspect="1"/>
                  </p:cNvGrpSpPr>
                  <p:nvPr/>
                </p:nvGrpSpPr>
                <p:grpSpPr bwMode="auto">
                  <a:xfrm>
                    <a:off x="2976" y="2928"/>
                    <a:ext cx="1290" cy="991"/>
                    <a:chOff x="3182" y="2736"/>
                    <a:chExt cx="1848" cy="1419"/>
                  </a:xfrm>
                </p:grpSpPr>
                <p:sp>
                  <p:nvSpPr>
                    <p:cNvPr id="18474" name="Freeform 26"/>
                    <p:cNvSpPr>
                      <a:spLocks noChangeAspect="1"/>
                    </p:cNvSpPr>
                    <p:nvPr/>
                  </p:nvSpPr>
                  <p:spPr bwMode="auto">
                    <a:xfrm>
                      <a:off x="3619" y="3526"/>
                      <a:ext cx="1411" cy="629"/>
                    </a:xfrm>
                    <a:custGeom>
                      <a:avLst/>
                      <a:gdLst>
                        <a:gd name="T0" fmla="*/ 2 w 2823"/>
                        <a:gd name="T1" fmla="*/ 37 h 1259"/>
                        <a:gd name="T2" fmla="*/ 7 w 2823"/>
                        <a:gd name="T3" fmla="*/ 35 h 1259"/>
                        <a:gd name="T4" fmla="*/ 12 w 2823"/>
                        <a:gd name="T5" fmla="*/ 34 h 1259"/>
                        <a:gd name="T6" fmla="*/ 17 w 2823"/>
                        <a:gd name="T7" fmla="*/ 33 h 1259"/>
                        <a:gd name="T8" fmla="*/ 24 w 2823"/>
                        <a:gd name="T9" fmla="*/ 31 h 1259"/>
                        <a:gd name="T10" fmla="*/ 50 w 2823"/>
                        <a:gd name="T11" fmla="*/ 30 h 1259"/>
                        <a:gd name="T12" fmla="*/ 52 w 2823"/>
                        <a:gd name="T13" fmla="*/ 28 h 1259"/>
                        <a:gd name="T14" fmla="*/ 53 w 2823"/>
                        <a:gd name="T15" fmla="*/ 27 h 1259"/>
                        <a:gd name="T16" fmla="*/ 55 w 2823"/>
                        <a:gd name="T17" fmla="*/ 25 h 1259"/>
                        <a:gd name="T18" fmla="*/ 57 w 2823"/>
                        <a:gd name="T19" fmla="*/ 23 h 1259"/>
                        <a:gd name="T20" fmla="*/ 58 w 2823"/>
                        <a:gd name="T21" fmla="*/ 22 h 1259"/>
                        <a:gd name="T22" fmla="*/ 60 w 2823"/>
                        <a:gd name="T23" fmla="*/ 20 h 1259"/>
                        <a:gd name="T24" fmla="*/ 61 w 2823"/>
                        <a:gd name="T25" fmla="*/ 19 h 1259"/>
                        <a:gd name="T26" fmla="*/ 62 w 2823"/>
                        <a:gd name="T27" fmla="*/ 18 h 1259"/>
                        <a:gd name="T28" fmla="*/ 63 w 2823"/>
                        <a:gd name="T29" fmla="*/ 17 h 1259"/>
                        <a:gd name="T30" fmla="*/ 65 w 2823"/>
                        <a:gd name="T31" fmla="*/ 16 h 1259"/>
                        <a:gd name="T32" fmla="*/ 67 w 2823"/>
                        <a:gd name="T33" fmla="*/ 14 h 1259"/>
                        <a:gd name="T34" fmla="*/ 70 w 2823"/>
                        <a:gd name="T35" fmla="*/ 12 h 1259"/>
                        <a:gd name="T36" fmla="*/ 72 w 2823"/>
                        <a:gd name="T37" fmla="*/ 11 h 1259"/>
                        <a:gd name="T38" fmla="*/ 75 w 2823"/>
                        <a:gd name="T39" fmla="*/ 9 h 1259"/>
                        <a:gd name="T40" fmla="*/ 78 w 2823"/>
                        <a:gd name="T41" fmla="*/ 8 h 1259"/>
                        <a:gd name="T42" fmla="*/ 77 w 2823"/>
                        <a:gd name="T43" fmla="*/ 1 h 1259"/>
                        <a:gd name="T44" fmla="*/ 87 w 2823"/>
                        <a:gd name="T45" fmla="*/ 8 h 1259"/>
                        <a:gd name="T46" fmla="*/ 83 w 2823"/>
                        <a:gd name="T47" fmla="*/ 10 h 1259"/>
                        <a:gd name="T48" fmla="*/ 79 w 2823"/>
                        <a:gd name="T49" fmla="*/ 11 h 1259"/>
                        <a:gd name="T50" fmla="*/ 77 w 2823"/>
                        <a:gd name="T51" fmla="*/ 13 h 1259"/>
                        <a:gd name="T52" fmla="*/ 74 w 2823"/>
                        <a:gd name="T53" fmla="*/ 14 h 1259"/>
                        <a:gd name="T54" fmla="*/ 72 w 2823"/>
                        <a:gd name="T55" fmla="*/ 15 h 1259"/>
                        <a:gd name="T56" fmla="*/ 69 w 2823"/>
                        <a:gd name="T57" fmla="*/ 17 h 1259"/>
                        <a:gd name="T58" fmla="*/ 67 w 2823"/>
                        <a:gd name="T59" fmla="*/ 19 h 1259"/>
                        <a:gd name="T60" fmla="*/ 65 w 2823"/>
                        <a:gd name="T61" fmla="*/ 20 h 1259"/>
                        <a:gd name="T62" fmla="*/ 63 w 2823"/>
                        <a:gd name="T63" fmla="*/ 22 h 1259"/>
                        <a:gd name="T64" fmla="*/ 61 w 2823"/>
                        <a:gd name="T65" fmla="*/ 24 h 1259"/>
                        <a:gd name="T66" fmla="*/ 59 w 2823"/>
                        <a:gd name="T67" fmla="*/ 26 h 1259"/>
                        <a:gd name="T68" fmla="*/ 57 w 2823"/>
                        <a:gd name="T69" fmla="*/ 28 h 1259"/>
                        <a:gd name="T70" fmla="*/ 56 w 2823"/>
                        <a:gd name="T71" fmla="*/ 30 h 1259"/>
                        <a:gd name="T72" fmla="*/ 54 w 2823"/>
                        <a:gd name="T73" fmla="*/ 31 h 1259"/>
                        <a:gd name="T74" fmla="*/ 53 w 2823"/>
                        <a:gd name="T75" fmla="*/ 33 h 1259"/>
                        <a:gd name="T76" fmla="*/ 51 w 2823"/>
                        <a:gd name="T77" fmla="*/ 34 h 1259"/>
                        <a:gd name="T78" fmla="*/ 26 w 2823"/>
                        <a:gd name="T79" fmla="*/ 36 h 1259"/>
                        <a:gd name="T80" fmla="*/ 16 w 2823"/>
                        <a:gd name="T81" fmla="*/ 38 h 1259"/>
                        <a:gd name="T82" fmla="*/ 12 w 2823"/>
                        <a:gd name="T83" fmla="*/ 39 h 12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23"/>
                        <a:gd name="T127" fmla="*/ 0 h 1259"/>
                        <a:gd name="T128" fmla="*/ 2823 w 2823"/>
                        <a:gd name="T129" fmla="*/ 1259 h 12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23" h="1259">
                          <a:moveTo>
                            <a:pt x="0" y="1213"/>
                          </a:moveTo>
                          <a:lnTo>
                            <a:pt x="25" y="1208"/>
                          </a:lnTo>
                          <a:lnTo>
                            <a:pt x="86" y="1190"/>
                          </a:lnTo>
                          <a:lnTo>
                            <a:pt x="129" y="1177"/>
                          </a:lnTo>
                          <a:lnTo>
                            <a:pt x="175" y="1164"/>
                          </a:lnTo>
                          <a:lnTo>
                            <a:pt x="230" y="1149"/>
                          </a:lnTo>
                          <a:lnTo>
                            <a:pt x="285" y="1133"/>
                          </a:lnTo>
                          <a:lnTo>
                            <a:pt x="342" y="1116"/>
                          </a:lnTo>
                          <a:lnTo>
                            <a:pt x="401" y="1101"/>
                          </a:lnTo>
                          <a:lnTo>
                            <a:pt x="460" y="1086"/>
                          </a:lnTo>
                          <a:lnTo>
                            <a:pt x="515" y="1071"/>
                          </a:lnTo>
                          <a:lnTo>
                            <a:pt x="567" y="1059"/>
                          </a:lnTo>
                          <a:lnTo>
                            <a:pt x="614" y="1046"/>
                          </a:lnTo>
                          <a:lnTo>
                            <a:pt x="690" y="1031"/>
                          </a:lnTo>
                          <a:lnTo>
                            <a:pt x="776" y="1019"/>
                          </a:lnTo>
                          <a:lnTo>
                            <a:pt x="903" y="1010"/>
                          </a:lnTo>
                          <a:lnTo>
                            <a:pt x="1215" y="993"/>
                          </a:lnTo>
                          <a:lnTo>
                            <a:pt x="1620" y="979"/>
                          </a:lnTo>
                          <a:lnTo>
                            <a:pt x="1637" y="960"/>
                          </a:lnTo>
                          <a:lnTo>
                            <a:pt x="1656" y="939"/>
                          </a:lnTo>
                          <a:lnTo>
                            <a:pt x="1669" y="924"/>
                          </a:lnTo>
                          <a:lnTo>
                            <a:pt x="1682" y="909"/>
                          </a:lnTo>
                          <a:lnTo>
                            <a:pt x="1700" y="892"/>
                          </a:lnTo>
                          <a:lnTo>
                            <a:pt x="1717" y="875"/>
                          </a:lnTo>
                          <a:lnTo>
                            <a:pt x="1734" y="854"/>
                          </a:lnTo>
                          <a:lnTo>
                            <a:pt x="1755" y="835"/>
                          </a:lnTo>
                          <a:lnTo>
                            <a:pt x="1776" y="812"/>
                          </a:lnTo>
                          <a:lnTo>
                            <a:pt x="1796" y="791"/>
                          </a:lnTo>
                          <a:lnTo>
                            <a:pt x="1819" y="766"/>
                          </a:lnTo>
                          <a:lnTo>
                            <a:pt x="1833" y="755"/>
                          </a:lnTo>
                          <a:lnTo>
                            <a:pt x="1842" y="744"/>
                          </a:lnTo>
                          <a:lnTo>
                            <a:pt x="1855" y="732"/>
                          </a:lnTo>
                          <a:lnTo>
                            <a:pt x="1867" y="721"/>
                          </a:lnTo>
                          <a:lnTo>
                            <a:pt x="1893" y="694"/>
                          </a:lnTo>
                          <a:lnTo>
                            <a:pt x="1905" y="683"/>
                          </a:lnTo>
                          <a:lnTo>
                            <a:pt x="1920" y="669"/>
                          </a:lnTo>
                          <a:lnTo>
                            <a:pt x="1931" y="658"/>
                          </a:lnTo>
                          <a:lnTo>
                            <a:pt x="1945" y="645"/>
                          </a:lnTo>
                          <a:lnTo>
                            <a:pt x="1958" y="633"/>
                          </a:lnTo>
                          <a:lnTo>
                            <a:pt x="1973" y="622"/>
                          </a:lnTo>
                          <a:lnTo>
                            <a:pt x="1987" y="609"/>
                          </a:lnTo>
                          <a:lnTo>
                            <a:pt x="2000" y="595"/>
                          </a:lnTo>
                          <a:lnTo>
                            <a:pt x="2015" y="584"/>
                          </a:lnTo>
                          <a:lnTo>
                            <a:pt x="2028" y="571"/>
                          </a:lnTo>
                          <a:lnTo>
                            <a:pt x="2042" y="559"/>
                          </a:lnTo>
                          <a:lnTo>
                            <a:pt x="2057" y="548"/>
                          </a:lnTo>
                          <a:lnTo>
                            <a:pt x="2070" y="536"/>
                          </a:lnTo>
                          <a:lnTo>
                            <a:pt x="2083" y="525"/>
                          </a:lnTo>
                          <a:lnTo>
                            <a:pt x="2112" y="502"/>
                          </a:lnTo>
                          <a:lnTo>
                            <a:pt x="2141" y="479"/>
                          </a:lnTo>
                          <a:lnTo>
                            <a:pt x="2167" y="460"/>
                          </a:lnTo>
                          <a:lnTo>
                            <a:pt x="2196" y="439"/>
                          </a:lnTo>
                          <a:lnTo>
                            <a:pt x="2224" y="422"/>
                          </a:lnTo>
                          <a:lnTo>
                            <a:pt x="2251" y="405"/>
                          </a:lnTo>
                          <a:lnTo>
                            <a:pt x="2277" y="388"/>
                          </a:lnTo>
                          <a:lnTo>
                            <a:pt x="2304" y="373"/>
                          </a:lnTo>
                          <a:lnTo>
                            <a:pt x="2327" y="360"/>
                          </a:lnTo>
                          <a:lnTo>
                            <a:pt x="2350" y="346"/>
                          </a:lnTo>
                          <a:lnTo>
                            <a:pt x="2372" y="335"/>
                          </a:lnTo>
                          <a:lnTo>
                            <a:pt x="2414" y="314"/>
                          </a:lnTo>
                          <a:lnTo>
                            <a:pt x="2452" y="295"/>
                          </a:lnTo>
                          <a:lnTo>
                            <a:pt x="2486" y="280"/>
                          </a:lnTo>
                          <a:lnTo>
                            <a:pt x="2517" y="266"/>
                          </a:lnTo>
                          <a:lnTo>
                            <a:pt x="2564" y="245"/>
                          </a:lnTo>
                          <a:lnTo>
                            <a:pt x="2640" y="221"/>
                          </a:lnTo>
                          <a:lnTo>
                            <a:pt x="2490" y="38"/>
                          </a:lnTo>
                          <a:lnTo>
                            <a:pt x="2580" y="0"/>
                          </a:lnTo>
                          <a:lnTo>
                            <a:pt x="2823" y="270"/>
                          </a:lnTo>
                          <a:lnTo>
                            <a:pt x="2804" y="276"/>
                          </a:lnTo>
                          <a:lnTo>
                            <a:pt x="2751" y="297"/>
                          </a:lnTo>
                          <a:lnTo>
                            <a:pt x="2713" y="310"/>
                          </a:lnTo>
                          <a:lnTo>
                            <a:pt x="2671" y="327"/>
                          </a:lnTo>
                          <a:lnTo>
                            <a:pt x="2623" y="346"/>
                          </a:lnTo>
                          <a:lnTo>
                            <a:pt x="2574" y="369"/>
                          </a:lnTo>
                          <a:lnTo>
                            <a:pt x="2549" y="380"/>
                          </a:lnTo>
                          <a:lnTo>
                            <a:pt x="2523" y="394"/>
                          </a:lnTo>
                          <a:lnTo>
                            <a:pt x="2494" y="407"/>
                          </a:lnTo>
                          <a:lnTo>
                            <a:pt x="2466" y="418"/>
                          </a:lnTo>
                          <a:lnTo>
                            <a:pt x="2439" y="434"/>
                          </a:lnTo>
                          <a:lnTo>
                            <a:pt x="2412" y="447"/>
                          </a:lnTo>
                          <a:lnTo>
                            <a:pt x="2384" y="462"/>
                          </a:lnTo>
                          <a:lnTo>
                            <a:pt x="2357" y="477"/>
                          </a:lnTo>
                          <a:lnTo>
                            <a:pt x="2331" y="493"/>
                          </a:lnTo>
                          <a:lnTo>
                            <a:pt x="2304" y="508"/>
                          </a:lnTo>
                          <a:lnTo>
                            <a:pt x="2279" y="525"/>
                          </a:lnTo>
                          <a:lnTo>
                            <a:pt x="2253" y="540"/>
                          </a:lnTo>
                          <a:lnTo>
                            <a:pt x="2230" y="557"/>
                          </a:lnTo>
                          <a:lnTo>
                            <a:pt x="2205" y="574"/>
                          </a:lnTo>
                          <a:lnTo>
                            <a:pt x="2184" y="592"/>
                          </a:lnTo>
                          <a:lnTo>
                            <a:pt x="2163" y="609"/>
                          </a:lnTo>
                          <a:lnTo>
                            <a:pt x="2142" y="628"/>
                          </a:lnTo>
                          <a:lnTo>
                            <a:pt x="2121" y="645"/>
                          </a:lnTo>
                          <a:lnTo>
                            <a:pt x="2101" y="666"/>
                          </a:lnTo>
                          <a:lnTo>
                            <a:pt x="2080" y="685"/>
                          </a:lnTo>
                          <a:lnTo>
                            <a:pt x="2057" y="706"/>
                          </a:lnTo>
                          <a:lnTo>
                            <a:pt x="2036" y="725"/>
                          </a:lnTo>
                          <a:lnTo>
                            <a:pt x="2015" y="746"/>
                          </a:lnTo>
                          <a:lnTo>
                            <a:pt x="1992" y="766"/>
                          </a:lnTo>
                          <a:lnTo>
                            <a:pt x="1971" y="787"/>
                          </a:lnTo>
                          <a:lnTo>
                            <a:pt x="1950" y="808"/>
                          </a:lnTo>
                          <a:lnTo>
                            <a:pt x="1930" y="829"/>
                          </a:lnTo>
                          <a:lnTo>
                            <a:pt x="1909" y="850"/>
                          </a:lnTo>
                          <a:lnTo>
                            <a:pt x="1888" y="871"/>
                          </a:lnTo>
                          <a:lnTo>
                            <a:pt x="1867" y="892"/>
                          </a:lnTo>
                          <a:lnTo>
                            <a:pt x="1848" y="911"/>
                          </a:lnTo>
                          <a:lnTo>
                            <a:pt x="1829" y="930"/>
                          </a:lnTo>
                          <a:lnTo>
                            <a:pt x="1812" y="949"/>
                          </a:lnTo>
                          <a:lnTo>
                            <a:pt x="1795" y="968"/>
                          </a:lnTo>
                          <a:lnTo>
                            <a:pt x="1776" y="985"/>
                          </a:lnTo>
                          <a:lnTo>
                            <a:pt x="1760" y="1002"/>
                          </a:lnTo>
                          <a:lnTo>
                            <a:pt x="1745" y="1017"/>
                          </a:lnTo>
                          <a:lnTo>
                            <a:pt x="1732" y="1033"/>
                          </a:lnTo>
                          <a:lnTo>
                            <a:pt x="1719" y="1048"/>
                          </a:lnTo>
                          <a:lnTo>
                            <a:pt x="1707" y="1059"/>
                          </a:lnTo>
                          <a:lnTo>
                            <a:pt x="1686" y="1082"/>
                          </a:lnTo>
                          <a:lnTo>
                            <a:pt x="1671" y="1097"/>
                          </a:lnTo>
                          <a:lnTo>
                            <a:pt x="1658" y="1113"/>
                          </a:lnTo>
                          <a:lnTo>
                            <a:pt x="1350" y="1126"/>
                          </a:lnTo>
                          <a:lnTo>
                            <a:pt x="1086" y="1141"/>
                          </a:lnTo>
                          <a:lnTo>
                            <a:pt x="863" y="1160"/>
                          </a:lnTo>
                          <a:lnTo>
                            <a:pt x="690" y="1187"/>
                          </a:lnTo>
                          <a:lnTo>
                            <a:pt x="610" y="1202"/>
                          </a:lnTo>
                          <a:lnTo>
                            <a:pt x="536" y="1219"/>
                          </a:lnTo>
                          <a:lnTo>
                            <a:pt x="475" y="1234"/>
                          </a:lnTo>
                          <a:lnTo>
                            <a:pt x="428" y="1246"/>
                          </a:lnTo>
                          <a:lnTo>
                            <a:pt x="386" y="1259"/>
                          </a:lnTo>
                          <a:lnTo>
                            <a:pt x="0" y="1213"/>
                          </a:lnTo>
                          <a:close/>
                        </a:path>
                      </a:pathLst>
                    </a:custGeom>
                    <a:solidFill>
                      <a:srgbClr val="D66666"/>
                    </a:solidFill>
                    <a:ln w="9525">
                      <a:solidFill>
                        <a:srgbClr val="003300"/>
                      </a:solidFill>
                      <a:round/>
                      <a:headEnd/>
                      <a:tailEnd/>
                    </a:ln>
                  </p:spPr>
                  <p:txBody>
                    <a:bodyPr/>
                    <a:lstStyle/>
                    <a:p>
                      <a:endParaRPr lang="en-US"/>
                    </a:p>
                  </p:txBody>
                </p:sp>
                <p:sp>
                  <p:nvSpPr>
                    <p:cNvPr id="18475" name="Freeform 27"/>
                    <p:cNvSpPr>
                      <a:spLocks noChangeAspect="1"/>
                    </p:cNvSpPr>
                    <p:nvPr/>
                  </p:nvSpPr>
                  <p:spPr bwMode="auto">
                    <a:xfrm>
                      <a:off x="3292" y="2736"/>
                      <a:ext cx="1704" cy="1233"/>
                    </a:xfrm>
                    <a:custGeom>
                      <a:avLst/>
                      <a:gdLst>
                        <a:gd name="T0" fmla="*/ 73 w 3408"/>
                        <a:gd name="T1" fmla="*/ 1 h 2466"/>
                        <a:gd name="T2" fmla="*/ 66 w 3408"/>
                        <a:gd name="T3" fmla="*/ 5 h 2466"/>
                        <a:gd name="T4" fmla="*/ 61 w 3408"/>
                        <a:gd name="T5" fmla="*/ 6 h 2466"/>
                        <a:gd name="T6" fmla="*/ 57 w 3408"/>
                        <a:gd name="T7" fmla="*/ 9 h 2466"/>
                        <a:gd name="T8" fmla="*/ 54 w 3408"/>
                        <a:gd name="T9" fmla="*/ 10 h 2466"/>
                        <a:gd name="T10" fmla="*/ 53 w 3408"/>
                        <a:gd name="T11" fmla="*/ 13 h 2466"/>
                        <a:gd name="T12" fmla="*/ 51 w 3408"/>
                        <a:gd name="T13" fmla="*/ 17 h 2466"/>
                        <a:gd name="T14" fmla="*/ 47 w 3408"/>
                        <a:gd name="T15" fmla="*/ 22 h 2466"/>
                        <a:gd name="T16" fmla="*/ 44 w 3408"/>
                        <a:gd name="T17" fmla="*/ 22 h 2466"/>
                        <a:gd name="T18" fmla="*/ 38 w 3408"/>
                        <a:gd name="T19" fmla="*/ 20 h 2466"/>
                        <a:gd name="T20" fmla="*/ 27 w 3408"/>
                        <a:gd name="T21" fmla="*/ 19 h 2466"/>
                        <a:gd name="T22" fmla="*/ 14 w 3408"/>
                        <a:gd name="T23" fmla="*/ 21 h 2466"/>
                        <a:gd name="T24" fmla="*/ 7 w 3408"/>
                        <a:gd name="T25" fmla="*/ 23 h 2466"/>
                        <a:gd name="T26" fmla="*/ 1 w 3408"/>
                        <a:gd name="T27" fmla="*/ 25 h 2466"/>
                        <a:gd name="T28" fmla="*/ 27 w 3408"/>
                        <a:gd name="T29" fmla="*/ 73 h 2466"/>
                        <a:gd name="T30" fmla="*/ 42 w 3408"/>
                        <a:gd name="T31" fmla="*/ 71 h 2466"/>
                        <a:gd name="T32" fmla="*/ 56 w 3408"/>
                        <a:gd name="T33" fmla="*/ 72 h 2466"/>
                        <a:gd name="T34" fmla="*/ 63 w 3408"/>
                        <a:gd name="T35" fmla="*/ 75 h 2466"/>
                        <a:gd name="T36" fmla="*/ 70 w 3408"/>
                        <a:gd name="T37" fmla="*/ 77 h 2466"/>
                        <a:gd name="T38" fmla="*/ 72 w 3408"/>
                        <a:gd name="T39" fmla="*/ 75 h 2466"/>
                        <a:gd name="T40" fmla="*/ 74 w 3408"/>
                        <a:gd name="T41" fmla="*/ 69 h 2466"/>
                        <a:gd name="T42" fmla="*/ 76 w 3408"/>
                        <a:gd name="T43" fmla="*/ 65 h 2466"/>
                        <a:gd name="T44" fmla="*/ 79 w 3408"/>
                        <a:gd name="T45" fmla="*/ 59 h 2466"/>
                        <a:gd name="T46" fmla="*/ 82 w 3408"/>
                        <a:gd name="T47" fmla="*/ 54 h 2466"/>
                        <a:gd name="T48" fmla="*/ 84 w 3408"/>
                        <a:gd name="T49" fmla="*/ 52 h 2466"/>
                        <a:gd name="T50" fmla="*/ 86 w 3408"/>
                        <a:gd name="T51" fmla="*/ 50 h 2466"/>
                        <a:gd name="T52" fmla="*/ 88 w 3408"/>
                        <a:gd name="T53" fmla="*/ 48 h 2466"/>
                        <a:gd name="T54" fmla="*/ 90 w 3408"/>
                        <a:gd name="T55" fmla="*/ 46 h 2466"/>
                        <a:gd name="T56" fmla="*/ 94 w 3408"/>
                        <a:gd name="T57" fmla="*/ 44 h 2466"/>
                        <a:gd name="T58" fmla="*/ 97 w 3408"/>
                        <a:gd name="T59" fmla="*/ 42 h 2466"/>
                        <a:gd name="T60" fmla="*/ 102 w 3408"/>
                        <a:gd name="T61" fmla="*/ 40 h 2466"/>
                        <a:gd name="T62" fmla="*/ 107 w 3408"/>
                        <a:gd name="T63" fmla="*/ 39 h 2466"/>
                        <a:gd name="T64" fmla="*/ 102 w 3408"/>
                        <a:gd name="T65" fmla="*/ 38 h 2466"/>
                        <a:gd name="T66" fmla="*/ 97 w 3408"/>
                        <a:gd name="T67" fmla="*/ 39 h 2466"/>
                        <a:gd name="T68" fmla="*/ 93 w 3408"/>
                        <a:gd name="T69" fmla="*/ 41 h 2466"/>
                        <a:gd name="T70" fmla="*/ 89 w 3408"/>
                        <a:gd name="T71" fmla="*/ 43 h 2466"/>
                        <a:gd name="T72" fmla="*/ 86 w 3408"/>
                        <a:gd name="T73" fmla="*/ 46 h 2466"/>
                        <a:gd name="T74" fmla="*/ 83 w 3408"/>
                        <a:gd name="T75" fmla="*/ 48 h 2466"/>
                        <a:gd name="T76" fmla="*/ 81 w 3408"/>
                        <a:gd name="T77" fmla="*/ 50 h 2466"/>
                        <a:gd name="T78" fmla="*/ 80 w 3408"/>
                        <a:gd name="T79" fmla="*/ 52 h 2466"/>
                        <a:gd name="T80" fmla="*/ 75 w 3408"/>
                        <a:gd name="T81" fmla="*/ 60 h 2466"/>
                        <a:gd name="T82" fmla="*/ 71 w 3408"/>
                        <a:gd name="T83" fmla="*/ 68 h 2466"/>
                        <a:gd name="T84" fmla="*/ 69 w 3408"/>
                        <a:gd name="T85" fmla="*/ 73 h 2466"/>
                        <a:gd name="T86" fmla="*/ 65 w 3408"/>
                        <a:gd name="T87" fmla="*/ 71 h 2466"/>
                        <a:gd name="T88" fmla="*/ 58 w 3408"/>
                        <a:gd name="T89" fmla="*/ 69 h 2466"/>
                        <a:gd name="T90" fmla="*/ 51 w 3408"/>
                        <a:gd name="T91" fmla="*/ 68 h 2466"/>
                        <a:gd name="T92" fmla="*/ 30 w 3408"/>
                        <a:gd name="T93" fmla="*/ 69 h 2466"/>
                        <a:gd name="T94" fmla="*/ 7 w 3408"/>
                        <a:gd name="T95" fmla="*/ 26 h 2466"/>
                        <a:gd name="T96" fmla="*/ 13 w 3408"/>
                        <a:gd name="T97" fmla="*/ 24 h 2466"/>
                        <a:gd name="T98" fmla="*/ 23 w 3408"/>
                        <a:gd name="T99" fmla="*/ 23 h 2466"/>
                        <a:gd name="T100" fmla="*/ 39 w 3408"/>
                        <a:gd name="T101" fmla="*/ 23 h 2466"/>
                        <a:gd name="T102" fmla="*/ 47 w 3408"/>
                        <a:gd name="T103" fmla="*/ 26 h 2466"/>
                        <a:gd name="T104" fmla="*/ 51 w 3408"/>
                        <a:gd name="T105" fmla="*/ 23 h 2466"/>
                        <a:gd name="T106" fmla="*/ 53 w 3408"/>
                        <a:gd name="T107" fmla="*/ 18 h 2466"/>
                        <a:gd name="T108" fmla="*/ 55 w 3408"/>
                        <a:gd name="T109" fmla="*/ 15 h 2466"/>
                        <a:gd name="T110" fmla="*/ 58 w 3408"/>
                        <a:gd name="T111" fmla="*/ 12 h 2466"/>
                        <a:gd name="T112" fmla="*/ 61 w 3408"/>
                        <a:gd name="T113" fmla="*/ 10 h 2466"/>
                        <a:gd name="T114" fmla="*/ 65 w 3408"/>
                        <a:gd name="T115" fmla="*/ 9 h 2466"/>
                        <a:gd name="T116" fmla="*/ 68 w 3408"/>
                        <a:gd name="T117" fmla="*/ 6 h 2466"/>
                        <a:gd name="T118" fmla="*/ 74 w 3408"/>
                        <a:gd name="T119" fmla="*/ 5 h 2466"/>
                        <a:gd name="T120" fmla="*/ 81 w 3408"/>
                        <a:gd name="T121" fmla="*/ 2 h 24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08"/>
                        <a:gd name="T184" fmla="*/ 0 h 2466"/>
                        <a:gd name="T185" fmla="*/ 3408 w 3408"/>
                        <a:gd name="T186" fmla="*/ 2466 h 24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08" h="2466">
                          <a:moveTo>
                            <a:pt x="2555" y="0"/>
                          </a:moveTo>
                          <a:lnTo>
                            <a:pt x="2464" y="17"/>
                          </a:lnTo>
                          <a:lnTo>
                            <a:pt x="2365" y="40"/>
                          </a:lnTo>
                          <a:lnTo>
                            <a:pt x="2306" y="55"/>
                          </a:lnTo>
                          <a:lnTo>
                            <a:pt x="2243" y="74"/>
                          </a:lnTo>
                          <a:lnTo>
                            <a:pt x="2181" y="95"/>
                          </a:lnTo>
                          <a:lnTo>
                            <a:pt x="2116" y="118"/>
                          </a:lnTo>
                          <a:lnTo>
                            <a:pt x="2084" y="131"/>
                          </a:lnTo>
                          <a:lnTo>
                            <a:pt x="2049" y="146"/>
                          </a:lnTo>
                          <a:lnTo>
                            <a:pt x="2019" y="160"/>
                          </a:lnTo>
                          <a:lnTo>
                            <a:pt x="1987" y="175"/>
                          </a:lnTo>
                          <a:lnTo>
                            <a:pt x="1956" y="192"/>
                          </a:lnTo>
                          <a:lnTo>
                            <a:pt x="1926" y="209"/>
                          </a:lnTo>
                          <a:lnTo>
                            <a:pt x="1897" y="226"/>
                          </a:lnTo>
                          <a:lnTo>
                            <a:pt x="1871" y="245"/>
                          </a:lnTo>
                          <a:lnTo>
                            <a:pt x="1844" y="264"/>
                          </a:lnTo>
                          <a:lnTo>
                            <a:pt x="1819" y="285"/>
                          </a:lnTo>
                          <a:lnTo>
                            <a:pt x="1797" y="306"/>
                          </a:lnTo>
                          <a:lnTo>
                            <a:pt x="1778" y="327"/>
                          </a:lnTo>
                          <a:lnTo>
                            <a:pt x="1759" y="350"/>
                          </a:lnTo>
                          <a:lnTo>
                            <a:pt x="1740" y="373"/>
                          </a:lnTo>
                          <a:lnTo>
                            <a:pt x="1721" y="394"/>
                          </a:lnTo>
                          <a:lnTo>
                            <a:pt x="1703" y="414"/>
                          </a:lnTo>
                          <a:lnTo>
                            <a:pt x="1686" y="435"/>
                          </a:lnTo>
                          <a:lnTo>
                            <a:pt x="1671" y="456"/>
                          </a:lnTo>
                          <a:lnTo>
                            <a:pt x="1658" y="475"/>
                          </a:lnTo>
                          <a:lnTo>
                            <a:pt x="1643" y="494"/>
                          </a:lnTo>
                          <a:lnTo>
                            <a:pt x="1614" y="532"/>
                          </a:lnTo>
                          <a:lnTo>
                            <a:pt x="1591" y="568"/>
                          </a:lnTo>
                          <a:lnTo>
                            <a:pt x="1549" y="631"/>
                          </a:lnTo>
                          <a:lnTo>
                            <a:pt x="1519" y="683"/>
                          </a:lnTo>
                          <a:lnTo>
                            <a:pt x="1496" y="721"/>
                          </a:lnTo>
                          <a:lnTo>
                            <a:pt x="1479" y="755"/>
                          </a:lnTo>
                          <a:lnTo>
                            <a:pt x="1464" y="747"/>
                          </a:lnTo>
                          <a:lnTo>
                            <a:pt x="1422" y="730"/>
                          </a:lnTo>
                          <a:lnTo>
                            <a:pt x="1390" y="719"/>
                          </a:lnTo>
                          <a:lnTo>
                            <a:pt x="1354" y="705"/>
                          </a:lnTo>
                          <a:lnTo>
                            <a:pt x="1310" y="692"/>
                          </a:lnTo>
                          <a:lnTo>
                            <a:pt x="1262" y="679"/>
                          </a:lnTo>
                          <a:lnTo>
                            <a:pt x="1209" y="667"/>
                          </a:lnTo>
                          <a:lnTo>
                            <a:pt x="1152" y="656"/>
                          </a:lnTo>
                          <a:lnTo>
                            <a:pt x="1089" y="646"/>
                          </a:lnTo>
                          <a:lnTo>
                            <a:pt x="1025" y="639"/>
                          </a:lnTo>
                          <a:lnTo>
                            <a:pt x="886" y="631"/>
                          </a:lnTo>
                          <a:lnTo>
                            <a:pt x="736" y="639"/>
                          </a:lnTo>
                          <a:lnTo>
                            <a:pt x="588" y="660"/>
                          </a:lnTo>
                          <a:lnTo>
                            <a:pt x="515" y="673"/>
                          </a:lnTo>
                          <a:lnTo>
                            <a:pt x="449" y="686"/>
                          </a:lnTo>
                          <a:lnTo>
                            <a:pt x="384" y="702"/>
                          </a:lnTo>
                          <a:lnTo>
                            <a:pt x="323" y="717"/>
                          </a:lnTo>
                          <a:lnTo>
                            <a:pt x="266" y="734"/>
                          </a:lnTo>
                          <a:lnTo>
                            <a:pt x="215" y="747"/>
                          </a:lnTo>
                          <a:lnTo>
                            <a:pt x="166" y="762"/>
                          </a:lnTo>
                          <a:lnTo>
                            <a:pt x="124" y="776"/>
                          </a:lnTo>
                          <a:lnTo>
                            <a:pt x="57" y="800"/>
                          </a:lnTo>
                          <a:lnTo>
                            <a:pt x="15" y="816"/>
                          </a:lnTo>
                          <a:lnTo>
                            <a:pt x="0" y="821"/>
                          </a:lnTo>
                          <a:lnTo>
                            <a:pt x="766" y="2343"/>
                          </a:lnTo>
                          <a:lnTo>
                            <a:pt x="823" y="2329"/>
                          </a:lnTo>
                          <a:lnTo>
                            <a:pt x="890" y="2316"/>
                          </a:lnTo>
                          <a:lnTo>
                            <a:pt x="977" y="2299"/>
                          </a:lnTo>
                          <a:lnTo>
                            <a:pt x="1080" y="2280"/>
                          </a:lnTo>
                          <a:lnTo>
                            <a:pt x="1198" y="2265"/>
                          </a:lnTo>
                          <a:lnTo>
                            <a:pt x="1327" y="2251"/>
                          </a:lnTo>
                          <a:lnTo>
                            <a:pt x="1460" y="2242"/>
                          </a:lnTo>
                          <a:lnTo>
                            <a:pt x="1601" y="2249"/>
                          </a:lnTo>
                          <a:lnTo>
                            <a:pt x="1740" y="2274"/>
                          </a:lnTo>
                          <a:lnTo>
                            <a:pt x="1806" y="2289"/>
                          </a:lnTo>
                          <a:lnTo>
                            <a:pt x="1873" y="2308"/>
                          </a:lnTo>
                          <a:lnTo>
                            <a:pt x="1935" y="2329"/>
                          </a:lnTo>
                          <a:lnTo>
                            <a:pt x="1994" y="2350"/>
                          </a:lnTo>
                          <a:lnTo>
                            <a:pt x="2047" y="2371"/>
                          </a:lnTo>
                          <a:lnTo>
                            <a:pt x="2099" y="2392"/>
                          </a:lnTo>
                          <a:lnTo>
                            <a:pt x="2141" y="2411"/>
                          </a:lnTo>
                          <a:lnTo>
                            <a:pt x="2181" y="2430"/>
                          </a:lnTo>
                          <a:lnTo>
                            <a:pt x="2209" y="2445"/>
                          </a:lnTo>
                          <a:lnTo>
                            <a:pt x="2232" y="2457"/>
                          </a:lnTo>
                          <a:lnTo>
                            <a:pt x="2251" y="2466"/>
                          </a:lnTo>
                          <a:lnTo>
                            <a:pt x="2262" y="2436"/>
                          </a:lnTo>
                          <a:lnTo>
                            <a:pt x="2276" y="2400"/>
                          </a:lnTo>
                          <a:lnTo>
                            <a:pt x="2295" y="2354"/>
                          </a:lnTo>
                          <a:lnTo>
                            <a:pt x="2317" y="2297"/>
                          </a:lnTo>
                          <a:lnTo>
                            <a:pt x="2344" y="2234"/>
                          </a:lnTo>
                          <a:lnTo>
                            <a:pt x="2359" y="2198"/>
                          </a:lnTo>
                          <a:lnTo>
                            <a:pt x="2376" y="2162"/>
                          </a:lnTo>
                          <a:lnTo>
                            <a:pt x="2393" y="2126"/>
                          </a:lnTo>
                          <a:lnTo>
                            <a:pt x="2412" y="2090"/>
                          </a:lnTo>
                          <a:lnTo>
                            <a:pt x="2431" y="2050"/>
                          </a:lnTo>
                          <a:lnTo>
                            <a:pt x="2452" y="2012"/>
                          </a:lnTo>
                          <a:lnTo>
                            <a:pt x="2473" y="1972"/>
                          </a:lnTo>
                          <a:lnTo>
                            <a:pt x="2494" y="1934"/>
                          </a:lnTo>
                          <a:lnTo>
                            <a:pt x="2517" y="1896"/>
                          </a:lnTo>
                          <a:lnTo>
                            <a:pt x="2542" y="1856"/>
                          </a:lnTo>
                          <a:lnTo>
                            <a:pt x="2566" y="1818"/>
                          </a:lnTo>
                          <a:lnTo>
                            <a:pt x="2591" y="1782"/>
                          </a:lnTo>
                          <a:lnTo>
                            <a:pt x="2616" y="1746"/>
                          </a:lnTo>
                          <a:lnTo>
                            <a:pt x="2631" y="1728"/>
                          </a:lnTo>
                          <a:lnTo>
                            <a:pt x="2642" y="1711"/>
                          </a:lnTo>
                          <a:lnTo>
                            <a:pt x="2658" y="1694"/>
                          </a:lnTo>
                          <a:lnTo>
                            <a:pt x="2671" y="1677"/>
                          </a:lnTo>
                          <a:lnTo>
                            <a:pt x="2684" y="1662"/>
                          </a:lnTo>
                          <a:lnTo>
                            <a:pt x="2698" y="1645"/>
                          </a:lnTo>
                          <a:lnTo>
                            <a:pt x="2713" y="1630"/>
                          </a:lnTo>
                          <a:lnTo>
                            <a:pt x="2726" y="1616"/>
                          </a:lnTo>
                          <a:lnTo>
                            <a:pt x="2741" y="1601"/>
                          </a:lnTo>
                          <a:lnTo>
                            <a:pt x="2755" y="1588"/>
                          </a:lnTo>
                          <a:lnTo>
                            <a:pt x="2770" y="1574"/>
                          </a:lnTo>
                          <a:lnTo>
                            <a:pt x="2785" y="1563"/>
                          </a:lnTo>
                          <a:lnTo>
                            <a:pt x="2800" y="1552"/>
                          </a:lnTo>
                          <a:lnTo>
                            <a:pt x="2815" y="1540"/>
                          </a:lnTo>
                          <a:lnTo>
                            <a:pt x="2844" y="1519"/>
                          </a:lnTo>
                          <a:lnTo>
                            <a:pt x="2874" y="1498"/>
                          </a:lnTo>
                          <a:lnTo>
                            <a:pt x="2905" y="1479"/>
                          </a:lnTo>
                          <a:lnTo>
                            <a:pt x="2933" y="1460"/>
                          </a:lnTo>
                          <a:lnTo>
                            <a:pt x="2962" y="1445"/>
                          </a:lnTo>
                          <a:lnTo>
                            <a:pt x="2990" y="1428"/>
                          </a:lnTo>
                          <a:lnTo>
                            <a:pt x="3017" y="1413"/>
                          </a:lnTo>
                          <a:lnTo>
                            <a:pt x="3044" y="1396"/>
                          </a:lnTo>
                          <a:lnTo>
                            <a:pt x="3070" y="1382"/>
                          </a:lnTo>
                          <a:lnTo>
                            <a:pt x="3095" y="1369"/>
                          </a:lnTo>
                          <a:lnTo>
                            <a:pt x="3120" y="1356"/>
                          </a:lnTo>
                          <a:lnTo>
                            <a:pt x="3144" y="1346"/>
                          </a:lnTo>
                          <a:lnTo>
                            <a:pt x="3192" y="1323"/>
                          </a:lnTo>
                          <a:lnTo>
                            <a:pt x="3234" y="1304"/>
                          </a:lnTo>
                          <a:lnTo>
                            <a:pt x="3272" y="1289"/>
                          </a:lnTo>
                          <a:lnTo>
                            <a:pt x="3306" y="1274"/>
                          </a:lnTo>
                          <a:lnTo>
                            <a:pt x="3363" y="1255"/>
                          </a:lnTo>
                          <a:lnTo>
                            <a:pt x="3408" y="1242"/>
                          </a:lnTo>
                          <a:lnTo>
                            <a:pt x="3363" y="1156"/>
                          </a:lnTo>
                          <a:lnTo>
                            <a:pt x="3340" y="1164"/>
                          </a:lnTo>
                          <a:lnTo>
                            <a:pt x="3281" y="1185"/>
                          </a:lnTo>
                          <a:lnTo>
                            <a:pt x="3239" y="1200"/>
                          </a:lnTo>
                          <a:lnTo>
                            <a:pt x="3192" y="1219"/>
                          </a:lnTo>
                          <a:lnTo>
                            <a:pt x="3139" y="1240"/>
                          </a:lnTo>
                          <a:lnTo>
                            <a:pt x="3110" y="1251"/>
                          </a:lnTo>
                          <a:lnTo>
                            <a:pt x="3082" y="1264"/>
                          </a:lnTo>
                          <a:lnTo>
                            <a:pt x="3051" y="1278"/>
                          </a:lnTo>
                          <a:lnTo>
                            <a:pt x="3023" y="1293"/>
                          </a:lnTo>
                          <a:lnTo>
                            <a:pt x="2990" y="1308"/>
                          </a:lnTo>
                          <a:lnTo>
                            <a:pt x="2960" y="1323"/>
                          </a:lnTo>
                          <a:lnTo>
                            <a:pt x="2929" y="1339"/>
                          </a:lnTo>
                          <a:lnTo>
                            <a:pt x="2899" y="1358"/>
                          </a:lnTo>
                          <a:lnTo>
                            <a:pt x="2869" y="1375"/>
                          </a:lnTo>
                          <a:lnTo>
                            <a:pt x="2838" y="1394"/>
                          </a:lnTo>
                          <a:lnTo>
                            <a:pt x="2808" y="1413"/>
                          </a:lnTo>
                          <a:lnTo>
                            <a:pt x="2779" y="1434"/>
                          </a:lnTo>
                          <a:lnTo>
                            <a:pt x="2749" y="1455"/>
                          </a:lnTo>
                          <a:lnTo>
                            <a:pt x="2722" y="1476"/>
                          </a:lnTo>
                          <a:lnTo>
                            <a:pt x="2696" y="1498"/>
                          </a:lnTo>
                          <a:lnTo>
                            <a:pt x="2669" y="1521"/>
                          </a:lnTo>
                          <a:lnTo>
                            <a:pt x="2646" y="1544"/>
                          </a:lnTo>
                          <a:lnTo>
                            <a:pt x="2635" y="1557"/>
                          </a:lnTo>
                          <a:lnTo>
                            <a:pt x="2623" y="1569"/>
                          </a:lnTo>
                          <a:lnTo>
                            <a:pt x="2612" y="1582"/>
                          </a:lnTo>
                          <a:lnTo>
                            <a:pt x="2601" y="1595"/>
                          </a:lnTo>
                          <a:lnTo>
                            <a:pt x="2589" y="1607"/>
                          </a:lnTo>
                          <a:lnTo>
                            <a:pt x="2580" y="1622"/>
                          </a:lnTo>
                          <a:lnTo>
                            <a:pt x="2568" y="1635"/>
                          </a:lnTo>
                          <a:lnTo>
                            <a:pt x="2559" y="1649"/>
                          </a:lnTo>
                          <a:lnTo>
                            <a:pt x="2538" y="1677"/>
                          </a:lnTo>
                          <a:lnTo>
                            <a:pt x="2496" y="1736"/>
                          </a:lnTo>
                          <a:lnTo>
                            <a:pt x="2456" y="1797"/>
                          </a:lnTo>
                          <a:lnTo>
                            <a:pt x="2420" y="1860"/>
                          </a:lnTo>
                          <a:lnTo>
                            <a:pt x="2384" y="1922"/>
                          </a:lnTo>
                          <a:lnTo>
                            <a:pt x="2352" y="1983"/>
                          </a:lnTo>
                          <a:lnTo>
                            <a:pt x="2321" y="2042"/>
                          </a:lnTo>
                          <a:lnTo>
                            <a:pt x="2295" y="2097"/>
                          </a:lnTo>
                          <a:lnTo>
                            <a:pt x="2270" y="2151"/>
                          </a:lnTo>
                          <a:lnTo>
                            <a:pt x="2249" y="2198"/>
                          </a:lnTo>
                          <a:lnTo>
                            <a:pt x="2230" y="2238"/>
                          </a:lnTo>
                          <a:lnTo>
                            <a:pt x="2205" y="2297"/>
                          </a:lnTo>
                          <a:lnTo>
                            <a:pt x="2196" y="2318"/>
                          </a:lnTo>
                          <a:lnTo>
                            <a:pt x="2177" y="2308"/>
                          </a:lnTo>
                          <a:lnTo>
                            <a:pt x="2152" y="2301"/>
                          </a:lnTo>
                          <a:lnTo>
                            <a:pt x="2120" y="2287"/>
                          </a:lnTo>
                          <a:lnTo>
                            <a:pt x="2080" y="2272"/>
                          </a:lnTo>
                          <a:lnTo>
                            <a:pt x="2034" y="2255"/>
                          </a:lnTo>
                          <a:lnTo>
                            <a:pt x="1983" y="2236"/>
                          </a:lnTo>
                          <a:lnTo>
                            <a:pt x="1926" y="2217"/>
                          </a:lnTo>
                          <a:lnTo>
                            <a:pt x="1865" y="2200"/>
                          </a:lnTo>
                          <a:lnTo>
                            <a:pt x="1802" y="2183"/>
                          </a:lnTo>
                          <a:lnTo>
                            <a:pt x="1736" y="2168"/>
                          </a:lnTo>
                          <a:lnTo>
                            <a:pt x="1669" y="2154"/>
                          </a:lnTo>
                          <a:lnTo>
                            <a:pt x="1603" y="2145"/>
                          </a:lnTo>
                          <a:lnTo>
                            <a:pt x="1534" y="2137"/>
                          </a:lnTo>
                          <a:lnTo>
                            <a:pt x="1405" y="2137"/>
                          </a:lnTo>
                          <a:lnTo>
                            <a:pt x="1173" y="2160"/>
                          </a:lnTo>
                          <a:lnTo>
                            <a:pt x="989" y="2183"/>
                          </a:lnTo>
                          <a:lnTo>
                            <a:pt x="865" y="2200"/>
                          </a:lnTo>
                          <a:lnTo>
                            <a:pt x="820" y="2206"/>
                          </a:lnTo>
                          <a:lnTo>
                            <a:pt x="160" y="867"/>
                          </a:lnTo>
                          <a:lnTo>
                            <a:pt x="217" y="850"/>
                          </a:lnTo>
                          <a:lnTo>
                            <a:pt x="283" y="831"/>
                          </a:lnTo>
                          <a:lnTo>
                            <a:pt x="325" y="819"/>
                          </a:lnTo>
                          <a:lnTo>
                            <a:pt x="371" y="808"/>
                          </a:lnTo>
                          <a:lnTo>
                            <a:pt x="420" y="795"/>
                          </a:lnTo>
                          <a:lnTo>
                            <a:pt x="474" y="783"/>
                          </a:lnTo>
                          <a:lnTo>
                            <a:pt x="532" y="772"/>
                          </a:lnTo>
                          <a:lnTo>
                            <a:pt x="591" y="762"/>
                          </a:lnTo>
                          <a:lnTo>
                            <a:pt x="719" y="743"/>
                          </a:lnTo>
                          <a:lnTo>
                            <a:pt x="850" y="730"/>
                          </a:lnTo>
                          <a:lnTo>
                            <a:pt x="981" y="730"/>
                          </a:lnTo>
                          <a:lnTo>
                            <a:pt x="1108" y="742"/>
                          </a:lnTo>
                          <a:lnTo>
                            <a:pt x="1224" y="762"/>
                          </a:lnTo>
                          <a:lnTo>
                            <a:pt x="1327" y="789"/>
                          </a:lnTo>
                          <a:lnTo>
                            <a:pt x="1373" y="802"/>
                          </a:lnTo>
                          <a:lnTo>
                            <a:pt x="1413" y="816"/>
                          </a:lnTo>
                          <a:lnTo>
                            <a:pt x="1479" y="839"/>
                          </a:lnTo>
                          <a:lnTo>
                            <a:pt x="1523" y="856"/>
                          </a:lnTo>
                          <a:lnTo>
                            <a:pt x="1536" y="861"/>
                          </a:lnTo>
                          <a:lnTo>
                            <a:pt x="1567" y="802"/>
                          </a:lnTo>
                          <a:lnTo>
                            <a:pt x="1603" y="740"/>
                          </a:lnTo>
                          <a:lnTo>
                            <a:pt x="1624" y="702"/>
                          </a:lnTo>
                          <a:lnTo>
                            <a:pt x="1650" y="660"/>
                          </a:lnTo>
                          <a:lnTo>
                            <a:pt x="1679" y="616"/>
                          </a:lnTo>
                          <a:lnTo>
                            <a:pt x="1709" y="572"/>
                          </a:lnTo>
                          <a:lnTo>
                            <a:pt x="1726" y="549"/>
                          </a:lnTo>
                          <a:lnTo>
                            <a:pt x="1745" y="529"/>
                          </a:lnTo>
                          <a:lnTo>
                            <a:pt x="1762" y="506"/>
                          </a:lnTo>
                          <a:lnTo>
                            <a:pt x="1781" y="483"/>
                          </a:lnTo>
                          <a:lnTo>
                            <a:pt x="1800" y="460"/>
                          </a:lnTo>
                          <a:lnTo>
                            <a:pt x="1821" y="439"/>
                          </a:lnTo>
                          <a:lnTo>
                            <a:pt x="1842" y="418"/>
                          </a:lnTo>
                          <a:lnTo>
                            <a:pt x="1863" y="397"/>
                          </a:lnTo>
                          <a:lnTo>
                            <a:pt x="1884" y="376"/>
                          </a:lnTo>
                          <a:lnTo>
                            <a:pt x="1907" y="359"/>
                          </a:lnTo>
                          <a:lnTo>
                            <a:pt x="1932" y="340"/>
                          </a:lnTo>
                          <a:lnTo>
                            <a:pt x="1954" y="323"/>
                          </a:lnTo>
                          <a:lnTo>
                            <a:pt x="1979" y="306"/>
                          </a:lnTo>
                          <a:lnTo>
                            <a:pt x="2004" y="291"/>
                          </a:lnTo>
                          <a:lnTo>
                            <a:pt x="2028" y="278"/>
                          </a:lnTo>
                          <a:lnTo>
                            <a:pt x="2053" y="262"/>
                          </a:lnTo>
                          <a:lnTo>
                            <a:pt x="2080" y="247"/>
                          </a:lnTo>
                          <a:lnTo>
                            <a:pt x="2104" y="236"/>
                          </a:lnTo>
                          <a:lnTo>
                            <a:pt x="2131" y="222"/>
                          </a:lnTo>
                          <a:lnTo>
                            <a:pt x="2158" y="213"/>
                          </a:lnTo>
                          <a:lnTo>
                            <a:pt x="2209" y="190"/>
                          </a:lnTo>
                          <a:lnTo>
                            <a:pt x="2260" y="173"/>
                          </a:lnTo>
                          <a:lnTo>
                            <a:pt x="2310" y="156"/>
                          </a:lnTo>
                          <a:lnTo>
                            <a:pt x="2357" y="143"/>
                          </a:lnTo>
                          <a:lnTo>
                            <a:pt x="2401" y="129"/>
                          </a:lnTo>
                          <a:lnTo>
                            <a:pt x="2441" y="120"/>
                          </a:lnTo>
                          <a:lnTo>
                            <a:pt x="2507" y="105"/>
                          </a:lnTo>
                          <a:lnTo>
                            <a:pt x="2568" y="95"/>
                          </a:lnTo>
                          <a:lnTo>
                            <a:pt x="2555" y="0"/>
                          </a:lnTo>
                          <a:close/>
                        </a:path>
                      </a:pathLst>
                    </a:custGeom>
                    <a:solidFill>
                      <a:srgbClr val="000000"/>
                    </a:solidFill>
                    <a:ln w="9525">
                      <a:solidFill>
                        <a:srgbClr val="003300"/>
                      </a:solidFill>
                      <a:round/>
                      <a:headEnd/>
                      <a:tailEnd/>
                    </a:ln>
                  </p:spPr>
                  <p:txBody>
                    <a:bodyPr/>
                    <a:lstStyle/>
                    <a:p>
                      <a:endParaRPr lang="en-US"/>
                    </a:p>
                  </p:txBody>
                </p:sp>
                <p:sp>
                  <p:nvSpPr>
                    <p:cNvPr id="18476" name="Freeform 28"/>
                    <p:cNvSpPr>
                      <a:spLocks noChangeAspect="1"/>
                    </p:cNvSpPr>
                    <p:nvPr/>
                  </p:nvSpPr>
                  <p:spPr bwMode="auto">
                    <a:xfrm>
                      <a:off x="4540" y="2736"/>
                      <a:ext cx="463" cy="624"/>
                    </a:xfrm>
                    <a:custGeom>
                      <a:avLst/>
                      <a:gdLst>
                        <a:gd name="T0" fmla="*/ 0 w 926"/>
                        <a:gd name="T1" fmla="*/ 3 h 1247"/>
                        <a:gd name="T2" fmla="*/ 25 w 926"/>
                        <a:gd name="T3" fmla="*/ 38 h 1247"/>
                        <a:gd name="T4" fmla="*/ 29 w 926"/>
                        <a:gd name="T5" fmla="*/ 39 h 1247"/>
                        <a:gd name="T6" fmla="*/ 2 w 926"/>
                        <a:gd name="T7" fmla="*/ 0 h 1247"/>
                        <a:gd name="T8" fmla="*/ 0 w 926"/>
                        <a:gd name="T9" fmla="*/ 3 h 1247"/>
                        <a:gd name="T10" fmla="*/ 0 w 926"/>
                        <a:gd name="T11" fmla="*/ 3 h 1247"/>
                        <a:gd name="T12" fmla="*/ 0 60000 65536"/>
                        <a:gd name="T13" fmla="*/ 0 60000 65536"/>
                        <a:gd name="T14" fmla="*/ 0 60000 65536"/>
                        <a:gd name="T15" fmla="*/ 0 60000 65536"/>
                        <a:gd name="T16" fmla="*/ 0 60000 65536"/>
                        <a:gd name="T17" fmla="*/ 0 60000 65536"/>
                        <a:gd name="T18" fmla="*/ 0 w 926"/>
                        <a:gd name="T19" fmla="*/ 0 h 1247"/>
                        <a:gd name="T20" fmla="*/ 926 w 926"/>
                        <a:gd name="T21" fmla="*/ 1247 h 1247"/>
                      </a:gdLst>
                      <a:ahLst/>
                      <a:cxnLst>
                        <a:cxn ang="T12">
                          <a:pos x="T0" y="T1"/>
                        </a:cxn>
                        <a:cxn ang="T13">
                          <a:pos x="T2" y="T3"/>
                        </a:cxn>
                        <a:cxn ang="T14">
                          <a:pos x="T4" y="T5"/>
                        </a:cxn>
                        <a:cxn ang="T15">
                          <a:pos x="T6" y="T7"/>
                        </a:cxn>
                        <a:cxn ang="T16">
                          <a:pos x="T8" y="T9"/>
                        </a:cxn>
                        <a:cxn ang="T17">
                          <a:pos x="T10" y="T11"/>
                        </a:cxn>
                      </a:cxnLst>
                      <a:rect l="T18" t="T19" r="T20" b="T21"/>
                      <a:pathLst>
                        <a:path w="926" h="1247">
                          <a:moveTo>
                            <a:pt x="0" y="70"/>
                          </a:moveTo>
                          <a:lnTo>
                            <a:pt x="785" y="1209"/>
                          </a:lnTo>
                          <a:lnTo>
                            <a:pt x="926" y="1247"/>
                          </a:lnTo>
                          <a:lnTo>
                            <a:pt x="57" y="0"/>
                          </a:lnTo>
                          <a:lnTo>
                            <a:pt x="0" y="70"/>
                          </a:lnTo>
                          <a:close/>
                        </a:path>
                      </a:pathLst>
                    </a:custGeom>
                    <a:solidFill>
                      <a:srgbClr val="000000"/>
                    </a:solidFill>
                    <a:ln w="9525">
                      <a:solidFill>
                        <a:srgbClr val="003300"/>
                      </a:solidFill>
                      <a:round/>
                      <a:headEnd/>
                      <a:tailEnd/>
                    </a:ln>
                  </p:spPr>
                  <p:txBody>
                    <a:bodyPr/>
                    <a:lstStyle/>
                    <a:p>
                      <a:endParaRPr lang="en-US"/>
                    </a:p>
                  </p:txBody>
                </p:sp>
                <p:sp>
                  <p:nvSpPr>
                    <p:cNvPr id="18477" name="Freeform 29"/>
                    <p:cNvSpPr>
                      <a:spLocks noChangeAspect="1"/>
                    </p:cNvSpPr>
                    <p:nvPr/>
                  </p:nvSpPr>
                  <p:spPr bwMode="auto">
                    <a:xfrm>
                      <a:off x="3231" y="3219"/>
                      <a:ext cx="1776" cy="840"/>
                    </a:xfrm>
                    <a:custGeom>
                      <a:avLst/>
                      <a:gdLst>
                        <a:gd name="T0" fmla="*/ 25 w 3552"/>
                        <a:gd name="T1" fmla="*/ 52 h 1681"/>
                        <a:gd name="T2" fmla="*/ 28 w 3552"/>
                        <a:gd name="T3" fmla="*/ 51 h 1681"/>
                        <a:gd name="T4" fmla="*/ 33 w 3552"/>
                        <a:gd name="T5" fmla="*/ 50 h 1681"/>
                        <a:gd name="T6" fmla="*/ 39 w 3552"/>
                        <a:gd name="T7" fmla="*/ 48 h 1681"/>
                        <a:gd name="T8" fmla="*/ 45 w 3552"/>
                        <a:gd name="T9" fmla="*/ 47 h 1681"/>
                        <a:gd name="T10" fmla="*/ 67 w 3552"/>
                        <a:gd name="T11" fmla="*/ 47 h 1681"/>
                        <a:gd name="T12" fmla="*/ 75 w 3552"/>
                        <a:gd name="T13" fmla="*/ 49 h 1681"/>
                        <a:gd name="T14" fmla="*/ 77 w 3552"/>
                        <a:gd name="T15" fmla="*/ 46 h 1681"/>
                        <a:gd name="T16" fmla="*/ 81 w 3552"/>
                        <a:gd name="T17" fmla="*/ 40 h 1681"/>
                        <a:gd name="T18" fmla="*/ 84 w 3552"/>
                        <a:gd name="T19" fmla="*/ 36 h 1681"/>
                        <a:gd name="T20" fmla="*/ 85 w 3552"/>
                        <a:gd name="T21" fmla="*/ 34 h 1681"/>
                        <a:gd name="T22" fmla="*/ 87 w 3552"/>
                        <a:gd name="T23" fmla="*/ 32 h 1681"/>
                        <a:gd name="T24" fmla="*/ 88 w 3552"/>
                        <a:gd name="T25" fmla="*/ 31 h 1681"/>
                        <a:gd name="T26" fmla="*/ 89 w 3552"/>
                        <a:gd name="T27" fmla="*/ 29 h 1681"/>
                        <a:gd name="T28" fmla="*/ 91 w 3552"/>
                        <a:gd name="T29" fmla="*/ 28 h 1681"/>
                        <a:gd name="T30" fmla="*/ 92 w 3552"/>
                        <a:gd name="T31" fmla="*/ 27 h 1681"/>
                        <a:gd name="T32" fmla="*/ 93 w 3552"/>
                        <a:gd name="T33" fmla="*/ 25 h 1681"/>
                        <a:gd name="T34" fmla="*/ 95 w 3552"/>
                        <a:gd name="T35" fmla="*/ 24 h 1681"/>
                        <a:gd name="T36" fmla="*/ 97 w 3552"/>
                        <a:gd name="T37" fmla="*/ 22 h 1681"/>
                        <a:gd name="T38" fmla="*/ 99 w 3552"/>
                        <a:gd name="T39" fmla="*/ 21 h 1681"/>
                        <a:gd name="T40" fmla="*/ 102 w 3552"/>
                        <a:gd name="T41" fmla="*/ 20 h 1681"/>
                        <a:gd name="T42" fmla="*/ 106 w 3552"/>
                        <a:gd name="T43" fmla="*/ 18 h 1681"/>
                        <a:gd name="T44" fmla="*/ 109 w 3552"/>
                        <a:gd name="T45" fmla="*/ 17 h 1681"/>
                        <a:gd name="T46" fmla="*/ 105 w 3552"/>
                        <a:gd name="T47" fmla="*/ 9 h 1681"/>
                        <a:gd name="T48" fmla="*/ 105 w 3552"/>
                        <a:gd name="T49" fmla="*/ 15 h 1681"/>
                        <a:gd name="T50" fmla="*/ 102 w 3552"/>
                        <a:gd name="T51" fmla="*/ 17 h 1681"/>
                        <a:gd name="T52" fmla="*/ 98 w 3552"/>
                        <a:gd name="T53" fmla="*/ 18 h 1681"/>
                        <a:gd name="T54" fmla="*/ 96 w 3552"/>
                        <a:gd name="T55" fmla="*/ 20 h 1681"/>
                        <a:gd name="T56" fmla="*/ 94 w 3552"/>
                        <a:gd name="T57" fmla="*/ 21 h 1681"/>
                        <a:gd name="T58" fmla="*/ 92 w 3552"/>
                        <a:gd name="T59" fmla="*/ 22 h 1681"/>
                        <a:gd name="T60" fmla="*/ 90 w 3552"/>
                        <a:gd name="T61" fmla="*/ 24 h 1681"/>
                        <a:gd name="T62" fmla="*/ 88 w 3552"/>
                        <a:gd name="T63" fmla="*/ 26 h 1681"/>
                        <a:gd name="T64" fmla="*/ 87 w 3552"/>
                        <a:gd name="T65" fmla="*/ 28 h 1681"/>
                        <a:gd name="T66" fmla="*/ 86 w 3552"/>
                        <a:gd name="T67" fmla="*/ 29 h 1681"/>
                        <a:gd name="T68" fmla="*/ 85 w 3552"/>
                        <a:gd name="T69" fmla="*/ 30 h 1681"/>
                        <a:gd name="T70" fmla="*/ 84 w 3552"/>
                        <a:gd name="T71" fmla="*/ 31 h 1681"/>
                        <a:gd name="T72" fmla="*/ 80 w 3552"/>
                        <a:gd name="T73" fmla="*/ 37 h 1681"/>
                        <a:gd name="T74" fmla="*/ 76 w 3552"/>
                        <a:gd name="T75" fmla="*/ 42 h 1681"/>
                        <a:gd name="T76" fmla="*/ 74 w 3552"/>
                        <a:gd name="T77" fmla="*/ 46 h 1681"/>
                        <a:gd name="T78" fmla="*/ 71 w 3552"/>
                        <a:gd name="T79" fmla="*/ 45 h 1681"/>
                        <a:gd name="T80" fmla="*/ 66 w 3552"/>
                        <a:gd name="T81" fmla="*/ 43 h 1681"/>
                        <a:gd name="T82" fmla="*/ 56 w 3552"/>
                        <a:gd name="T83" fmla="*/ 42 h 1681"/>
                        <a:gd name="T84" fmla="*/ 42 w 3552"/>
                        <a:gd name="T85" fmla="*/ 44 h 1681"/>
                        <a:gd name="T86" fmla="*/ 35 w 3552"/>
                        <a:gd name="T87" fmla="*/ 45 h 1681"/>
                        <a:gd name="T88" fmla="*/ 28 w 3552"/>
                        <a:gd name="T89" fmla="*/ 47 h 1681"/>
                        <a:gd name="T90" fmla="*/ 5 w 3552"/>
                        <a:gd name="T91" fmla="*/ 4 h 1681"/>
                        <a:gd name="T92" fmla="*/ 8 w 3552"/>
                        <a:gd name="T93" fmla="*/ 0 h 16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52"/>
                        <a:gd name="T142" fmla="*/ 0 h 1681"/>
                        <a:gd name="T143" fmla="*/ 3552 w 3552"/>
                        <a:gd name="T144" fmla="*/ 1681 h 16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52" h="1681">
                          <a:moveTo>
                            <a:pt x="256" y="0"/>
                          </a:moveTo>
                          <a:lnTo>
                            <a:pt x="0" y="68"/>
                          </a:lnTo>
                          <a:lnTo>
                            <a:pt x="773" y="1681"/>
                          </a:lnTo>
                          <a:lnTo>
                            <a:pt x="794" y="1675"/>
                          </a:lnTo>
                          <a:lnTo>
                            <a:pt x="849" y="1658"/>
                          </a:lnTo>
                          <a:lnTo>
                            <a:pt x="889" y="1645"/>
                          </a:lnTo>
                          <a:lnTo>
                            <a:pt x="935" y="1631"/>
                          </a:lnTo>
                          <a:lnTo>
                            <a:pt x="986" y="1616"/>
                          </a:lnTo>
                          <a:lnTo>
                            <a:pt x="1045" y="1601"/>
                          </a:lnTo>
                          <a:lnTo>
                            <a:pt x="1104" y="1586"/>
                          </a:lnTo>
                          <a:lnTo>
                            <a:pt x="1169" y="1571"/>
                          </a:lnTo>
                          <a:lnTo>
                            <a:pt x="1235" y="1555"/>
                          </a:lnTo>
                          <a:lnTo>
                            <a:pt x="1304" y="1540"/>
                          </a:lnTo>
                          <a:lnTo>
                            <a:pt x="1372" y="1529"/>
                          </a:lnTo>
                          <a:lnTo>
                            <a:pt x="1440" y="1515"/>
                          </a:lnTo>
                          <a:lnTo>
                            <a:pt x="1575" y="1498"/>
                          </a:lnTo>
                          <a:lnTo>
                            <a:pt x="1853" y="1498"/>
                          </a:lnTo>
                          <a:lnTo>
                            <a:pt x="2119" y="1527"/>
                          </a:lnTo>
                          <a:lnTo>
                            <a:pt x="2231" y="1544"/>
                          </a:lnTo>
                          <a:lnTo>
                            <a:pt x="2321" y="1559"/>
                          </a:lnTo>
                          <a:lnTo>
                            <a:pt x="2400" y="1576"/>
                          </a:lnTo>
                          <a:lnTo>
                            <a:pt x="2416" y="1550"/>
                          </a:lnTo>
                          <a:lnTo>
                            <a:pt x="2435" y="1517"/>
                          </a:lnTo>
                          <a:lnTo>
                            <a:pt x="2463" y="1477"/>
                          </a:lnTo>
                          <a:lnTo>
                            <a:pt x="2494" y="1426"/>
                          </a:lnTo>
                          <a:lnTo>
                            <a:pt x="2532" y="1371"/>
                          </a:lnTo>
                          <a:lnTo>
                            <a:pt x="2573" y="1308"/>
                          </a:lnTo>
                          <a:lnTo>
                            <a:pt x="2619" y="1242"/>
                          </a:lnTo>
                          <a:lnTo>
                            <a:pt x="2644" y="1207"/>
                          </a:lnTo>
                          <a:lnTo>
                            <a:pt x="2668" y="1173"/>
                          </a:lnTo>
                          <a:lnTo>
                            <a:pt x="2695" y="1139"/>
                          </a:lnTo>
                          <a:lnTo>
                            <a:pt x="2706" y="1122"/>
                          </a:lnTo>
                          <a:lnTo>
                            <a:pt x="2720" y="1105"/>
                          </a:lnTo>
                          <a:lnTo>
                            <a:pt x="2733" y="1088"/>
                          </a:lnTo>
                          <a:lnTo>
                            <a:pt x="2746" y="1070"/>
                          </a:lnTo>
                          <a:lnTo>
                            <a:pt x="2760" y="1053"/>
                          </a:lnTo>
                          <a:lnTo>
                            <a:pt x="2773" y="1036"/>
                          </a:lnTo>
                          <a:lnTo>
                            <a:pt x="2786" y="1021"/>
                          </a:lnTo>
                          <a:lnTo>
                            <a:pt x="2801" y="1004"/>
                          </a:lnTo>
                          <a:lnTo>
                            <a:pt x="2815" y="987"/>
                          </a:lnTo>
                          <a:lnTo>
                            <a:pt x="2828" y="972"/>
                          </a:lnTo>
                          <a:lnTo>
                            <a:pt x="2843" y="956"/>
                          </a:lnTo>
                          <a:lnTo>
                            <a:pt x="2857" y="941"/>
                          </a:lnTo>
                          <a:lnTo>
                            <a:pt x="2870" y="924"/>
                          </a:lnTo>
                          <a:lnTo>
                            <a:pt x="2883" y="909"/>
                          </a:lnTo>
                          <a:lnTo>
                            <a:pt x="2896" y="896"/>
                          </a:lnTo>
                          <a:lnTo>
                            <a:pt x="2912" y="880"/>
                          </a:lnTo>
                          <a:lnTo>
                            <a:pt x="2923" y="867"/>
                          </a:lnTo>
                          <a:lnTo>
                            <a:pt x="2938" y="854"/>
                          </a:lnTo>
                          <a:lnTo>
                            <a:pt x="2952" y="840"/>
                          </a:lnTo>
                          <a:lnTo>
                            <a:pt x="2965" y="827"/>
                          </a:lnTo>
                          <a:lnTo>
                            <a:pt x="2978" y="816"/>
                          </a:lnTo>
                          <a:lnTo>
                            <a:pt x="2992" y="804"/>
                          </a:lnTo>
                          <a:lnTo>
                            <a:pt x="3018" y="783"/>
                          </a:lnTo>
                          <a:lnTo>
                            <a:pt x="3043" y="764"/>
                          </a:lnTo>
                          <a:lnTo>
                            <a:pt x="3069" y="747"/>
                          </a:lnTo>
                          <a:lnTo>
                            <a:pt x="3094" y="730"/>
                          </a:lnTo>
                          <a:lnTo>
                            <a:pt x="3119" y="715"/>
                          </a:lnTo>
                          <a:lnTo>
                            <a:pt x="3144" y="700"/>
                          </a:lnTo>
                          <a:lnTo>
                            <a:pt x="3168" y="684"/>
                          </a:lnTo>
                          <a:lnTo>
                            <a:pt x="3191" y="671"/>
                          </a:lnTo>
                          <a:lnTo>
                            <a:pt x="3214" y="658"/>
                          </a:lnTo>
                          <a:lnTo>
                            <a:pt x="3237" y="646"/>
                          </a:lnTo>
                          <a:lnTo>
                            <a:pt x="3282" y="624"/>
                          </a:lnTo>
                          <a:lnTo>
                            <a:pt x="3324" y="605"/>
                          </a:lnTo>
                          <a:lnTo>
                            <a:pt x="3364" y="587"/>
                          </a:lnTo>
                          <a:lnTo>
                            <a:pt x="3400" y="572"/>
                          </a:lnTo>
                          <a:lnTo>
                            <a:pt x="3434" y="561"/>
                          </a:lnTo>
                          <a:lnTo>
                            <a:pt x="3463" y="551"/>
                          </a:lnTo>
                          <a:lnTo>
                            <a:pt x="3510" y="536"/>
                          </a:lnTo>
                          <a:lnTo>
                            <a:pt x="3552" y="525"/>
                          </a:lnTo>
                          <a:lnTo>
                            <a:pt x="3339" y="304"/>
                          </a:lnTo>
                          <a:lnTo>
                            <a:pt x="3241" y="365"/>
                          </a:lnTo>
                          <a:lnTo>
                            <a:pt x="3377" y="487"/>
                          </a:lnTo>
                          <a:lnTo>
                            <a:pt x="3330" y="506"/>
                          </a:lnTo>
                          <a:lnTo>
                            <a:pt x="3305" y="517"/>
                          </a:lnTo>
                          <a:lnTo>
                            <a:pt x="3277" y="530"/>
                          </a:lnTo>
                          <a:lnTo>
                            <a:pt x="3246" y="546"/>
                          </a:lnTo>
                          <a:lnTo>
                            <a:pt x="3210" y="565"/>
                          </a:lnTo>
                          <a:lnTo>
                            <a:pt x="3172" y="584"/>
                          </a:lnTo>
                          <a:lnTo>
                            <a:pt x="3130" y="605"/>
                          </a:lnTo>
                          <a:lnTo>
                            <a:pt x="3109" y="618"/>
                          </a:lnTo>
                          <a:lnTo>
                            <a:pt x="3090" y="629"/>
                          </a:lnTo>
                          <a:lnTo>
                            <a:pt x="3068" y="643"/>
                          </a:lnTo>
                          <a:lnTo>
                            <a:pt x="3047" y="656"/>
                          </a:lnTo>
                          <a:lnTo>
                            <a:pt x="3026" y="669"/>
                          </a:lnTo>
                          <a:lnTo>
                            <a:pt x="3003" y="683"/>
                          </a:lnTo>
                          <a:lnTo>
                            <a:pt x="2982" y="698"/>
                          </a:lnTo>
                          <a:lnTo>
                            <a:pt x="2961" y="713"/>
                          </a:lnTo>
                          <a:lnTo>
                            <a:pt x="2938" y="728"/>
                          </a:lnTo>
                          <a:lnTo>
                            <a:pt x="2916" y="745"/>
                          </a:lnTo>
                          <a:lnTo>
                            <a:pt x="2896" y="762"/>
                          </a:lnTo>
                          <a:lnTo>
                            <a:pt x="2874" y="778"/>
                          </a:lnTo>
                          <a:lnTo>
                            <a:pt x="2855" y="797"/>
                          </a:lnTo>
                          <a:lnTo>
                            <a:pt x="2832" y="816"/>
                          </a:lnTo>
                          <a:lnTo>
                            <a:pt x="2811" y="839"/>
                          </a:lnTo>
                          <a:lnTo>
                            <a:pt x="2790" y="861"/>
                          </a:lnTo>
                          <a:lnTo>
                            <a:pt x="2767" y="884"/>
                          </a:lnTo>
                          <a:lnTo>
                            <a:pt x="2756" y="897"/>
                          </a:lnTo>
                          <a:lnTo>
                            <a:pt x="2744" y="911"/>
                          </a:lnTo>
                          <a:lnTo>
                            <a:pt x="2733" y="924"/>
                          </a:lnTo>
                          <a:lnTo>
                            <a:pt x="2724" y="937"/>
                          </a:lnTo>
                          <a:lnTo>
                            <a:pt x="2712" y="951"/>
                          </a:lnTo>
                          <a:lnTo>
                            <a:pt x="2701" y="964"/>
                          </a:lnTo>
                          <a:lnTo>
                            <a:pt x="2689" y="979"/>
                          </a:lnTo>
                          <a:lnTo>
                            <a:pt x="2678" y="993"/>
                          </a:lnTo>
                          <a:lnTo>
                            <a:pt x="2666" y="1008"/>
                          </a:lnTo>
                          <a:lnTo>
                            <a:pt x="2657" y="1021"/>
                          </a:lnTo>
                          <a:lnTo>
                            <a:pt x="2613" y="1080"/>
                          </a:lnTo>
                          <a:lnTo>
                            <a:pt x="2571" y="1139"/>
                          </a:lnTo>
                          <a:lnTo>
                            <a:pt x="2532" y="1196"/>
                          </a:lnTo>
                          <a:lnTo>
                            <a:pt x="2495" y="1253"/>
                          </a:lnTo>
                          <a:lnTo>
                            <a:pt x="2463" y="1304"/>
                          </a:lnTo>
                          <a:lnTo>
                            <a:pt x="2431" y="1354"/>
                          </a:lnTo>
                          <a:lnTo>
                            <a:pt x="2406" y="1394"/>
                          </a:lnTo>
                          <a:lnTo>
                            <a:pt x="2370" y="1457"/>
                          </a:lnTo>
                          <a:lnTo>
                            <a:pt x="2355" y="1479"/>
                          </a:lnTo>
                          <a:lnTo>
                            <a:pt x="2338" y="1472"/>
                          </a:lnTo>
                          <a:lnTo>
                            <a:pt x="2283" y="1453"/>
                          </a:lnTo>
                          <a:lnTo>
                            <a:pt x="2245" y="1441"/>
                          </a:lnTo>
                          <a:lnTo>
                            <a:pt x="2197" y="1428"/>
                          </a:lnTo>
                          <a:lnTo>
                            <a:pt x="2144" y="1415"/>
                          </a:lnTo>
                          <a:lnTo>
                            <a:pt x="2083" y="1403"/>
                          </a:lnTo>
                          <a:lnTo>
                            <a:pt x="2016" y="1392"/>
                          </a:lnTo>
                          <a:lnTo>
                            <a:pt x="1944" y="1382"/>
                          </a:lnTo>
                          <a:lnTo>
                            <a:pt x="1783" y="1373"/>
                          </a:lnTo>
                          <a:lnTo>
                            <a:pt x="1604" y="1377"/>
                          </a:lnTo>
                          <a:lnTo>
                            <a:pt x="1412" y="1401"/>
                          </a:lnTo>
                          <a:lnTo>
                            <a:pt x="1317" y="1418"/>
                          </a:lnTo>
                          <a:lnTo>
                            <a:pt x="1233" y="1437"/>
                          </a:lnTo>
                          <a:lnTo>
                            <a:pt x="1161" y="1453"/>
                          </a:lnTo>
                          <a:lnTo>
                            <a:pt x="1098" y="1468"/>
                          </a:lnTo>
                          <a:lnTo>
                            <a:pt x="1041" y="1481"/>
                          </a:lnTo>
                          <a:lnTo>
                            <a:pt x="996" y="1495"/>
                          </a:lnTo>
                          <a:lnTo>
                            <a:pt x="923" y="1515"/>
                          </a:lnTo>
                          <a:lnTo>
                            <a:pt x="851" y="1544"/>
                          </a:lnTo>
                          <a:lnTo>
                            <a:pt x="838" y="1555"/>
                          </a:lnTo>
                          <a:lnTo>
                            <a:pt x="152" y="129"/>
                          </a:lnTo>
                          <a:lnTo>
                            <a:pt x="294" y="93"/>
                          </a:lnTo>
                          <a:lnTo>
                            <a:pt x="256" y="0"/>
                          </a:lnTo>
                          <a:close/>
                        </a:path>
                      </a:pathLst>
                    </a:custGeom>
                    <a:solidFill>
                      <a:srgbClr val="000000"/>
                    </a:solidFill>
                    <a:ln w="9525">
                      <a:solidFill>
                        <a:srgbClr val="003300"/>
                      </a:solidFill>
                      <a:round/>
                      <a:headEnd/>
                      <a:tailEnd/>
                    </a:ln>
                  </p:spPr>
                  <p:txBody>
                    <a:bodyPr/>
                    <a:lstStyle/>
                    <a:p>
                      <a:endParaRPr lang="en-US"/>
                    </a:p>
                  </p:txBody>
                </p:sp>
                <p:sp>
                  <p:nvSpPr>
                    <p:cNvPr id="18478" name="Freeform 30"/>
                    <p:cNvSpPr>
                      <a:spLocks noChangeAspect="1"/>
                    </p:cNvSpPr>
                    <p:nvPr/>
                  </p:nvSpPr>
                  <p:spPr bwMode="auto">
                    <a:xfrm>
                      <a:off x="3182" y="3347"/>
                      <a:ext cx="406" cy="780"/>
                    </a:xfrm>
                    <a:custGeom>
                      <a:avLst/>
                      <a:gdLst>
                        <a:gd name="T0" fmla="*/ 9 w 811"/>
                        <a:gd name="T1" fmla="*/ 0 h 1559"/>
                        <a:gd name="T2" fmla="*/ 0 w 811"/>
                        <a:gd name="T3" fmla="*/ 3 h 1559"/>
                        <a:gd name="T4" fmla="*/ 22 w 811"/>
                        <a:gd name="T5" fmla="*/ 49 h 1559"/>
                        <a:gd name="T6" fmla="*/ 26 w 811"/>
                        <a:gd name="T7" fmla="*/ 48 h 1559"/>
                        <a:gd name="T8" fmla="*/ 5 w 811"/>
                        <a:gd name="T9" fmla="*/ 5 h 1559"/>
                        <a:gd name="T10" fmla="*/ 10 w 811"/>
                        <a:gd name="T11" fmla="*/ 3 h 1559"/>
                        <a:gd name="T12" fmla="*/ 9 w 811"/>
                        <a:gd name="T13" fmla="*/ 0 h 1559"/>
                        <a:gd name="T14" fmla="*/ 9 w 811"/>
                        <a:gd name="T15" fmla="*/ 0 h 1559"/>
                        <a:gd name="T16" fmla="*/ 0 60000 65536"/>
                        <a:gd name="T17" fmla="*/ 0 60000 65536"/>
                        <a:gd name="T18" fmla="*/ 0 60000 65536"/>
                        <a:gd name="T19" fmla="*/ 0 60000 65536"/>
                        <a:gd name="T20" fmla="*/ 0 60000 65536"/>
                        <a:gd name="T21" fmla="*/ 0 60000 65536"/>
                        <a:gd name="T22" fmla="*/ 0 60000 65536"/>
                        <a:gd name="T23" fmla="*/ 0 60000 65536"/>
                        <a:gd name="T24" fmla="*/ 0 w 811"/>
                        <a:gd name="T25" fmla="*/ 0 h 1559"/>
                        <a:gd name="T26" fmla="*/ 811 w 811"/>
                        <a:gd name="T27" fmla="*/ 1559 h 15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1" h="1559">
                          <a:moveTo>
                            <a:pt x="266" y="0"/>
                          </a:moveTo>
                          <a:lnTo>
                            <a:pt x="0" y="91"/>
                          </a:lnTo>
                          <a:lnTo>
                            <a:pt x="690" y="1559"/>
                          </a:lnTo>
                          <a:lnTo>
                            <a:pt x="811" y="1528"/>
                          </a:lnTo>
                          <a:lnTo>
                            <a:pt x="144" y="137"/>
                          </a:lnTo>
                          <a:lnTo>
                            <a:pt x="317" y="83"/>
                          </a:lnTo>
                          <a:lnTo>
                            <a:pt x="266" y="0"/>
                          </a:lnTo>
                          <a:close/>
                        </a:path>
                      </a:pathLst>
                    </a:custGeom>
                    <a:solidFill>
                      <a:srgbClr val="000000"/>
                    </a:solidFill>
                    <a:ln w="9525">
                      <a:solidFill>
                        <a:srgbClr val="003300"/>
                      </a:solidFill>
                      <a:round/>
                      <a:headEnd/>
                      <a:tailEnd/>
                    </a:ln>
                  </p:spPr>
                  <p:txBody>
                    <a:bodyPr/>
                    <a:lstStyle/>
                    <a:p>
                      <a:endParaRPr lang="en-US"/>
                    </a:p>
                  </p:txBody>
                </p:sp>
                <p:sp>
                  <p:nvSpPr>
                    <p:cNvPr id="18479" name="Freeform 31"/>
                    <p:cNvSpPr>
                      <a:spLocks noChangeAspect="1"/>
                    </p:cNvSpPr>
                    <p:nvPr/>
                  </p:nvSpPr>
                  <p:spPr bwMode="auto">
                    <a:xfrm>
                      <a:off x="4016" y="3119"/>
                      <a:ext cx="403" cy="804"/>
                    </a:xfrm>
                    <a:custGeom>
                      <a:avLst/>
                      <a:gdLst>
                        <a:gd name="T0" fmla="*/ 3 w 806"/>
                        <a:gd name="T1" fmla="*/ 0 h 1607"/>
                        <a:gd name="T2" fmla="*/ 25 w 806"/>
                        <a:gd name="T3" fmla="*/ 48 h 1607"/>
                        <a:gd name="T4" fmla="*/ 24 w 806"/>
                        <a:gd name="T5" fmla="*/ 51 h 1607"/>
                        <a:gd name="T6" fmla="*/ 0 w 806"/>
                        <a:gd name="T7" fmla="*/ 1 h 1607"/>
                        <a:gd name="T8" fmla="*/ 3 w 806"/>
                        <a:gd name="T9" fmla="*/ 0 h 1607"/>
                        <a:gd name="T10" fmla="*/ 3 w 806"/>
                        <a:gd name="T11" fmla="*/ 0 h 1607"/>
                        <a:gd name="T12" fmla="*/ 0 60000 65536"/>
                        <a:gd name="T13" fmla="*/ 0 60000 65536"/>
                        <a:gd name="T14" fmla="*/ 0 60000 65536"/>
                        <a:gd name="T15" fmla="*/ 0 60000 65536"/>
                        <a:gd name="T16" fmla="*/ 0 60000 65536"/>
                        <a:gd name="T17" fmla="*/ 0 60000 65536"/>
                        <a:gd name="T18" fmla="*/ 0 w 806"/>
                        <a:gd name="T19" fmla="*/ 0 h 1607"/>
                        <a:gd name="T20" fmla="*/ 806 w 806"/>
                        <a:gd name="T21" fmla="*/ 1607 h 1607"/>
                      </a:gdLst>
                      <a:ahLst/>
                      <a:cxnLst>
                        <a:cxn ang="T12">
                          <a:pos x="T0" y="T1"/>
                        </a:cxn>
                        <a:cxn ang="T13">
                          <a:pos x="T2" y="T3"/>
                        </a:cxn>
                        <a:cxn ang="T14">
                          <a:pos x="T4" y="T5"/>
                        </a:cxn>
                        <a:cxn ang="T15">
                          <a:pos x="T6" y="T7"/>
                        </a:cxn>
                        <a:cxn ang="T16">
                          <a:pos x="T8" y="T9"/>
                        </a:cxn>
                        <a:cxn ang="T17">
                          <a:pos x="T10" y="T11"/>
                        </a:cxn>
                      </a:cxnLst>
                      <a:rect l="T18" t="T19" r="T20" b="T21"/>
                      <a:pathLst>
                        <a:path w="806" h="1607">
                          <a:moveTo>
                            <a:pt x="99" y="0"/>
                          </a:moveTo>
                          <a:lnTo>
                            <a:pt x="806" y="1508"/>
                          </a:lnTo>
                          <a:lnTo>
                            <a:pt x="747" y="1607"/>
                          </a:lnTo>
                          <a:lnTo>
                            <a:pt x="0" y="15"/>
                          </a:lnTo>
                          <a:lnTo>
                            <a:pt x="99" y="0"/>
                          </a:lnTo>
                          <a:close/>
                        </a:path>
                      </a:pathLst>
                    </a:custGeom>
                    <a:solidFill>
                      <a:srgbClr val="000000"/>
                    </a:solidFill>
                    <a:ln w="9525">
                      <a:solidFill>
                        <a:srgbClr val="003300"/>
                      </a:solidFill>
                      <a:round/>
                      <a:headEnd/>
                      <a:tailEnd/>
                    </a:ln>
                  </p:spPr>
                  <p:txBody>
                    <a:bodyPr/>
                    <a:lstStyle/>
                    <a:p>
                      <a:endParaRPr lang="en-US"/>
                    </a:p>
                  </p:txBody>
                </p:sp>
                <p:sp>
                  <p:nvSpPr>
                    <p:cNvPr id="18480" name="Freeform 32"/>
                    <p:cNvSpPr>
                      <a:spLocks noChangeAspect="1"/>
                    </p:cNvSpPr>
                    <p:nvPr/>
                  </p:nvSpPr>
                  <p:spPr bwMode="auto">
                    <a:xfrm>
                      <a:off x="3528" y="3199"/>
                      <a:ext cx="704" cy="541"/>
                    </a:xfrm>
                    <a:custGeom>
                      <a:avLst/>
                      <a:gdLst>
                        <a:gd name="T0" fmla="*/ 0 w 1406"/>
                        <a:gd name="T1" fmla="*/ 2 h 1082"/>
                        <a:gd name="T2" fmla="*/ 2 w 1406"/>
                        <a:gd name="T3" fmla="*/ 1 h 1082"/>
                        <a:gd name="T4" fmla="*/ 3 w 1406"/>
                        <a:gd name="T5" fmla="*/ 1 h 1082"/>
                        <a:gd name="T6" fmla="*/ 6 w 1406"/>
                        <a:gd name="T7" fmla="*/ 1 h 1082"/>
                        <a:gd name="T8" fmla="*/ 8 w 1406"/>
                        <a:gd name="T9" fmla="*/ 1 h 1082"/>
                        <a:gd name="T10" fmla="*/ 11 w 1406"/>
                        <a:gd name="T11" fmla="*/ 1 h 1082"/>
                        <a:gd name="T12" fmla="*/ 18 w 1406"/>
                        <a:gd name="T13" fmla="*/ 0 h 1082"/>
                        <a:gd name="T14" fmla="*/ 23 w 1406"/>
                        <a:gd name="T15" fmla="*/ 1 h 1082"/>
                        <a:gd name="T16" fmla="*/ 27 w 1406"/>
                        <a:gd name="T17" fmla="*/ 1 h 1082"/>
                        <a:gd name="T18" fmla="*/ 29 w 1406"/>
                        <a:gd name="T19" fmla="*/ 2 h 1082"/>
                        <a:gd name="T20" fmla="*/ 29 w 1406"/>
                        <a:gd name="T21" fmla="*/ 2 h 1082"/>
                        <a:gd name="T22" fmla="*/ 30 w 1406"/>
                        <a:gd name="T23" fmla="*/ 2 h 1082"/>
                        <a:gd name="T24" fmla="*/ 45 w 1406"/>
                        <a:gd name="T25" fmla="*/ 34 h 1082"/>
                        <a:gd name="T26" fmla="*/ 43 w 1406"/>
                        <a:gd name="T27" fmla="*/ 34 h 1082"/>
                        <a:gd name="T28" fmla="*/ 41 w 1406"/>
                        <a:gd name="T29" fmla="*/ 34 h 1082"/>
                        <a:gd name="T30" fmla="*/ 38 w 1406"/>
                        <a:gd name="T31" fmla="*/ 33 h 1082"/>
                        <a:gd name="T32" fmla="*/ 36 w 1406"/>
                        <a:gd name="T33" fmla="*/ 33 h 1082"/>
                        <a:gd name="T34" fmla="*/ 33 w 1406"/>
                        <a:gd name="T35" fmla="*/ 31 h 1082"/>
                        <a:gd name="T36" fmla="*/ 30 w 1406"/>
                        <a:gd name="T37" fmla="*/ 31 h 1082"/>
                        <a:gd name="T38" fmla="*/ 28 w 1406"/>
                        <a:gd name="T39" fmla="*/ 31 h 1082"/>
                        <a:gd name="T40" fmla="*/ 19 w 1406"/>
                        <a:gd name="T41" fmla="*/ 33 h 1082"/>
                        <a:gd name="T42" fmla="*/ 15 w 1406"/>
                        <a:gd name="T43" fmla="*/ 33 h 1082"/>
                        <a:gd name="T44" fmla="*/ 14 w 1406"/>
                        <a:gd name="T45" fmla="*/ 34 h 1082"/>
                        <a:gd name="T46" fmla="*/ 0 w 1406"/>
                        <a:gd name="T47" fmla="*/ 2 h 1082"/>
                        <a:gd name="T48" fmla="*/ 0 w 1406"/>
                        <a:gd name="T49" fmla="*/ 2 h 10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06"/>
                        <a:gd name="T76" fmla="*/ 0 h 1082"/>
                        <a:gd name="T77" fmla="*/ 1406 w 1406"/>
                        <a:gd name="T78" fmla="*/ 1082 h 10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06" h="1082">
                          <a:moveTo>
                            <a:pt x="0" y="72"/>
                          </a:moveTo>
                          <a:lnTo>
                            <a:pt x="43" y="61"/>
                          </a:lnTo>
                          <a:lnTo>
                            <a:pt x="95" y="48"/>
                          </a:lnTo>
                          <a:lnTo>
                            <a:pt x="163" y="34"/>
                          </a:lnTo>
                          <a:lnTo>
                            <a:pt x="245" y="19"/>
                          </a:lnTo>
                          <a:lnTo>
                            <a:pt x="336" y="8"/>
                          </a:lnTo>
                          <a:lnTo>
                            <a:pt x="545" y="0"/>
                          </a:lnTo>
                          <a:lnTo>
                            <a:pt x="729" y="19"/>
                          </a:lnTo>
                          <a:lnTo>
                            <a:pt x="857" y="51"/>
                          </a:lnTo>
                          <a:lnTo>
                            <a:pt x="899" y="68"/>
                          </a:lnTo>
                          <a:lnTo>
                            <a:pt x="927" y="82"/>
                          </a:lnTo>
                          <a:lnTo>
                            <a:pt x="950" y="95"/>
                          </a:lnTo>
                          <a:lnTo>
                            <a:pt x="1406" y="1082"/>
                          </a:lnTo>
                          <a:lnTo>
                            <a:pt x="1351" y="1069"/>
                          </a:lnTo>
                          <a:lnTo>
                            <a:pt x="1290" y="1057"/>
                          </a:lnTo>
                          <a:lnTo>
                            <a:pt x="1214" y="1042"/>
                          </a:lnTo>
                          <a:lnTo>
                            <a:pt x="1131" y="1027"/>
                          </a:lnTo>
                          <a:lnTo>
                            <a:pt x="1041" y="1015"/>
                          </a:lnTo>
                          <a:lnTo>
                            <a:pt x="952" y="1008"/>
                          </a:lnTo>
                          <a:lnTo>
                            <a:pt x="872" y="1004"/>
                          </a:lnTo>
                          <a:lnTo>
                            <a:pt x="577" y="1033"/>
                          </a:lnTo>
                          <a:lnTo>
                            <a:pt x="475" y="1050"/>
                          </a:lnTo>
                          <a:lnTo>
                            <a:pt x="435" y="1057"/>
                          </a:lnTo>
                          <a:lnTo>
                            <a:pt x="0" y="72"/>
                          </a:lnTo>
                          <a:close/>
                        </a:path>
                      </a:pathLst>
                    </a:custGeom>
                    <a:solidFill>
                      <a:srgbClr val="B8B8D9"/>
                    </a:solidFill>
                    <a:ln w="9525">
                      <a:solidFill>
                        <a:srgbClr val="003300"/>
                      </a:solidFill>
                      <a:round/>
                      <a:headEnd/>
                      <a:tailEnd/>
                    </a:ln>
                  </p:spPr>
                  <p:txBody>
                    <a:bodyPr/>
                    <a:lstStyle/>
                    <a:p>
                      <a:endParaRPr lang="en-US"/>
                    </a:p>
                  </p:txBody>
                </p:sp>
                <p:sp>
                  <p:nvSpPr>
                    <p:cNvPr id="18481" name="Freeform 33"/>
                    <p:cNvSpPr>
                      <a:spLocks noChangeAspect="1"/>
                    </p:cNvSpPr>
                    <p:nvPr/>
                  </p:nvSpPr>
                  <p:spPr bwMode="auto">
                    <a:xfrm>
                      <a:off x="4140" y="2880"/>
                      <a:ext cx="619" cy="777"/>
                    </a:xfrm>
                    <a:custGeom>
                      <a:avLst/>
                      <a:gdLst>
                        <a:gd name="T0" fmla="*/ 1 w 1237"/>
                        <a:gd name="T1" fmla="*/ 16 h 1556"/>
                        <a:gd name="T2" fmla="*/ 1 w 1237"/>
                        <a:gd name="T3" fmla="*/ 15 h 1556"/>
                        <a:gd name="T4" fmla="*/ 2 w 1237"/>
                        <a:gd name="T5" fmla="*/ 14 h 1556"/>
                        <a:gd name="T6" fmla="*/ 3 w 1237"/>
                        <a:gd name="T7" fmla="*/ 13 h 1556"/>
                        <a:gd name="T8" fmla="*/ 4 w 1237"/>
                        <a:gd name="T9" fmla="*/ 12 h 1556"/>
                        <a:gd name="T10" fmla="*/ 5 w 1237"/>
                        <a:gd name="T11" fmla="*/ 11 h 1556"/>
                        <a:gd name="T12" fmla="*/ 5 w 1237"/>
                        <a:gd name="T13" fmla="*/ 10 h 1556"/>
                        <a:gd name="T14" fmla="*/ 6 w 1237"/>
                        <a:gd name="T15" fmla="*/ 9 h 1556"/>
                        <a:gd name="T16" fmla="*/ 7 w 1237"/>
                        <a:gd name="T17" fmla="*/ 8 h 1556"/>
                        <a:gd name="T18" fmla="*/ 8 w 1237"/>
                        <a:gd name="T19" fmla="*/ 8 h 1556"/>
                        <a:gd name="T20" fmla="*/ 9 w 1237"/>
                        <a:gd name="T21" fmla="*/ 7 h 1556"/>
                        <a:gd name="T22" fmla="*/ 10 w 1237"/>
                        <a:gd name="T23" fmla="*/ 6 h 1556"/>
                        <a:gd name="T24" fmla="*/ 11 w 1237"/>
                        <a:gd name="T25" fmla="*/ 5 h 1556"/>
                        <a:gd name="T26" fmla="*/ 13 w 1237"/>
                        <a:gd name="T27" fmla="*/ 4 h 1556"/>
                        <a:gd name="T28" fmla="*/ 15 w 1237"/>
                        <a:gd name="T29" fmla="*/ 3 h 1556"/>
                        <a:gd name="T30" fmla="*/ 17 w 1237"/>
                        <a:gd name="T31" fmla="*/ 2 h 1556"/>
                        <a:gd name="T32" fmla="*/ 19 w 1237"/>
                        <a:gd name="T33" fmla="*/ 1 h 1556"/>
                        <a:gd name="T34" fmla="*/ 21 w 1237"/>
                        <a:gd name="T35" fmla="*/ 0 h 1556"/>
                        <a:gd name="T36" fmla="*/ 23 w 1237"/>
                        <a:gd name="T37" fmla="*/ 0 h 1556"/>
                        <a:gd name="T38" fmla="*/ 39 w 1237"/>
                        <a:gd name="T39" fmla="*/ 23 h 1556"/>
                        <a:gd name="T40" fmla="*/ 37 w 1237"/>
                        <a:gd name="T41" fmla="*/ 25 h 1556"/>
                        <a:gd name="T42" fmla="*/ 35 w 1237"/>
                        <a:gd name="T43" fmla="*/ 26 h 1556"/>
                        <a:gd name="T44" fmla="*/ 33 w 1237"/>
                        <a:gd name="T45" fmla="*/ 27 h 1556"/>
                        <a:gd name="T46" fmla="*/ 31 w 1237"/>
                        <a:gd name="T47" fmla="*/ 28 h 1556"/>
                        <a:gd name="T48" fmla="*/ 29 w 1237"/>
                        <a:gd name="T49" fmla="*/ 30 h 1556"/>
                        <a:gd name="T50" fmla="*/ 27 w 1237"/>
                        <a:gd name="T51" fmla="*/ 31 h 1556"/>
                        <a:gd name="T52" fmla="*/ 26 w 1237"/>
                        <a:gd name="T53" fmla="*/ 33 h 1556"/>
                        <a:gd name="T54" fmla="*/ 25 w 1237"/>
                        <a:gd name="T55" fmla="*/ 33 h 1556"/>
                        <a:gd name="T56" fmla="*/ 24 w 1237"/>
                        <a:gd name="T57" fmla="*/ 36 h 1556"/>
                        <a:gd name="T58" fmla="*/ 22 w 1237"/>
                        <a:gd name="T59" fmla="*/ 38 h 1556"/>
                        <a:gd name="T60" fmla="*/ 21 w 1237"/>
                        <a:gd name="T61" fmla="*/ 41 h 1556"/>
                        <a:gd name="T62" fmla="*/ 19 w 1237"/>
                        <a:gd name="T63" fmla="*/ 44 h 1556"/>
                        <a:gd name="T64" fmla="*/ 18 w 1237"/>
                        <a:gd name="T65" fmla="*/ 46 h 1556"/>
                        <a:gd name="T66" fmla="*/ 17 w 1237"/>
                        <a:gd name="T67" fmla="*/ 48 h 1556"/>
                        <a:gd name="T68" fmla="*/ 0 w 1237"/>
                        <a:gd name="T69" fmla="*/ 16 h 1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7"/>
                        <a:gd name="T106" fmla="*/ 0 h 1556"/>
                        <a:gd name="T107" fmla="*/ 1237 w 1237"/>
                        <a:gd name="T108" fmla="*/ 1556 h 1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7" h="1556">
                          <a:moveTo>
                            <a:pt x="0" y="536"/>
                          </a:moveTo>
                          <a:lnTo>
                            <a:pt x="9" y="525"/>
                          </a:lnTo>
                          <a:lnTo>
                            <a:pt x="19" y="513"/>
                          </a:lnTo>
                          <a:lnTo>
                            <a:pt x="30" y="496"/>
                          </a:lnTo>
                          <a:lnTo>
                            <a:pt x="47" y="477"/>
                          </a:lnTo>
                          <a:lnTo>
                            <a:pt x="64" y="455"/>
                          </a:lnTo>
                          <a:lnTo>
                            <a:pt x="76" y="441"/>
                          </a:lnTo>
                          <a:lnTo>
                            <a:pt x="85" y="428"/>
                          </a:lnTo>
                          <a:lnTo>
                            <a:pt x="97" y="415"/>
                          </a:lnTo>
                          <a:lnTo>
                            <a:pt x="108" y="401"/>
                          </a:lnTo>
                          <a:lnTo>
                            <a:pt x="119" y="388"/>
                          </a:lnTo>
                          <a:lnTo>
                            <a:pt x="133" y="375"/>
                          </a:lnTo>
                          <a:lnTo>
                            <a:pt x="144" y="359"/>
                          </a:lnTo>
                          <a:lnTo>
                            <a:pt x="157" y="346"/>
                          </a:lnTo>
                          <a:lnTo>
                            <a:pt x="171" y="331"/>
                          </a:lnTo>
                          <a:lnTo>
                            <a:pt x="186" y="316"/>
                          </a:lnTo>
                          <a:lnTo>
                            <a:pt x="199" y="301"/>
                          </a:lnTo>
                          <a:lnTo>
                            <a:pt x="215" y="287"/>
                          </a:lnTo>
                          <a:lnTo>
                            <a:pt x="228" y="274"/>
                          </a:lnTo>
                          <a:lnTo>
                            <a:pt x="243" y="259"/>
                          </a:lnTo>
                          <a:lnTo>
                            <a:pt x="256" y="247"/>
                          </a:lnTo>
                          <a:lnTo>
                            <a:pt x="272" y="234"/>
                          </a:lnTo>
                          <a:lnTo>
                            <a:pt x="285" y="221"/>
                          </a:lnTo>
                          <a:lnTo>
                            <a:pt x="300" y="207"/>
                          </a:lnTo>
                          <a:lnTo>
                            <a:pt x="313" y="196"/>
                          </a:lnTo>
                          <a:lnTo>
                            <a:pt x="329" y="186"/>
                          </a:lnTo>
                          <a:lnTo>
                            <a:pt x="357" y="165"/>
                          </a:lnTo>
                          <a:lnTo>
                            <a:pt x="389" y="148"/>
                          </a:lnTo>
                          <a:lnTo>
                            <a:pt x="422" y="129"/>
                          </a:lnTo>
                          <a:lnTo>
                            <a:pt x="454" y="112"/>
                          </a:lnTo>
                          <a:lnTo>
                            <a:pt x="488" y="95"/>
                          </a:lnTo>
                          <a:lnTo>
                            <a:pt x="521" y="80"/>
                          </a:lnTo>
                          <a:lnTo>
                            <a:pt x="553" y="65"/>
                          </a:lnTo>
                          <a:lnTo>
                            <a:pt x="585" y="51"/>
                          </a:lnTo>
                          <a:lnTo>
                            <a:pt x="614" y="40"/>
                          </a:lnTo>
                          <a:lnTo>
                            <a:pt x="642" y="30"/>
                          </a:lnTo>
                          <a:lnTo>
                            <a:pt x="686" y="13"/>
                          </a:lnTo>
                          <a:lnTo>
                            <a:pt x="728" y="0"/>
                          </a:lnTo>
                          <a:lnTo>
                            <a:pt x="1237" y="759"/>
                          </a:lnTo>
                          <a:lnTo>
                            <a:pt x="1224" y="766"/>
                          </a:lnTo>
                          <a:lnTo>
                            <a:pt x="1188" y="787"/>
                          </a:lnTo>
                          <a:lnTo>
                            <a:pt x="1165" y="803"/>
                          </a:lnTo>
                          <a:lnTo>
                            <a:pt x="1136" y="818"/>
                          </a:lnTo>
                          <a:lnTo>
                            <a:pt x="1106" y="839"/>
                          </a:lnTo>
                          <a:lnTo>
                            <a:pt x="1074" y="858"/>
                          </a:lnTo>
                          <a:lnTo>
                            <a:pt x="1041" y="880"/>
                          </a:lnTo>
                          <a:lnTo>
                            <a:pt x="1007" y="901"/>
                          </a:lnTo>
                          <a:lnTo>
                            <a:pt x="975" y="924"/>
                          </a:lnTo>
                          <a:lnTo>
                            <a:pt x="941" y="949"/>
                          </a:lnTo>
                          <a:lnTo>
                            <a:pt x="910" y="972"/>
                          </a:lnTo>
                          <a:lnTo>
                            <a:pt x="884" y="995"/>
                          </a:lnTo>
                          <a:lnTo>
                            <a:pt x="857" y="1014"/>
                          </a:lnTo>
                          <a:lnTo>
                            <a:pt x="838" y="1036"/>
                          </a:lnTo>
                          <a:lnTo>
                            <a:pt x="817" y="1059"/>
                          </a:lnTo>
                          <a:lnTo>
                            <a:pt x="808" y="1073"/>
                          </a:lnTo>
                          <a:lnTo>
                            <a:pt x="796" y="1088"/>
                          </a:lnTo>
                          <a:lnTo>
                            <a:pt x="771" y="1122"/>
                          </a:lnTo>
                          <a:lnTo>
                            <a:pt x="747" y="1160"/>
                          </a:lnTo>
                          <a:lnTo>
                            <a:pt x="720" y="1202"/>
                          </a:lnTo>
                          <a:lnTo>
                            <a:pt x="694" y="1246"/>
                          </a:lnTo>
                          <a:lnTo>
                            <a:pt x="667" y="1289"/>
                          </a:lnTo>
                          <a:lnTo>
                            <a:pt x="642" y="1335"/>
                          </a:lnTo>
                          <a:lnTo>
                            <a:pt x="617" y="1377"/>
                          </a:lnTo>
                          <a:lnTo>
                            <a:pt x="595" y="1419"/>
                          </a:lnTo>
                          <a:lnTo>
                            <a:pt x="574" y="1455"/>
                          </a:lnTo>
                          <a:lnTo>
                            <a:pt x="557" y="1489"/>
                          </a:lnTo>
                          <a:lnTo>
                            <a:pt x="530" y="1537"/>
                          </a:lnTo>
                          <a:lnTo>
                            <a:pt x="521" y="1556"/>
                          </a:lnTo>
                          <a:lnTo>
                            <a:pt x="0" y="536"/>
                          </a:lnTo>
                          <a:close/>
                        </a:path>
                      </a:pathLst>
                    </a:custGeom>
                    <a:solidFill>
                      <a:srgbClr val="B8B8D9"/>
                    </a:solidFill>
                    <a:ln w="9525">
                      <a:solidFill>
                        <a:srgbClr val="003300"/>
                      </a:solidFill>
                      <a:round/>
                      <a:headEnd/>
                      <a:tailEnd/>
                    </a:ln>
                  </p:spPr>
                  <p:txBody>
                    <a:bodyPr/>
                    <a:lstStyle/>
                    <a:p>
                      <a:endParaRPr lang="en-US"/>
                    </a:p>
                  </p:txBody>
                </p:sp>
              </p:grpSp>
              <p:pic>
                <p:nvPicPr>
                  <p:cNvPr id="18457" name="Picture 34" descr="bd05515_"/>
                  <p:cNvPicPr>
                    <a:picLocks noChangeAspect="1" noChangeArrowheads="1"/>
                  </p:cNvPicPr>
                  <p:nvPr/>
                </p:nvPicPr>
                <p:blipFill>
                  <a:blip r:embed="rId2"/>
                  <a:srcRect r="25873" b="48138"/>
                  <a:stretch>
                    <a:fillRect/>
                  </a:stretch>
                </p:blipFill>
                <p:spPr bwMode="auto">
                  <a:xfrm>
                    <a:off x="2208" y="3168"/>
                    <a:ext cx="1008" cy="758"/>
                  </a:xfrm>
                  <a:prstGeom prst="rect">
                    <a:avLst/>
                  </a:prstGeom>
                  <a:noFill/>
                  <a:ln w="9525">
                    <a:solidFill>
                      <a:srgbClr val="003300"/>
                    </a:solidFill>
                    <a:miter lim="800000"/>
                    <a:headEnd/>
                    <a:tailEnd/>
                  </a:ln>
                </p:spPr>
              </p:pic>
              <p:grpSp>
                <p:nvGrpSpPr>
                  <p:cNvPr id="18458" name="Group 35"/>
                  <p:cNvGrpSpPr>
                    <a:grpSpLocks noChangeAspect="1"/>
                  </p:cNvGrpSpPr>
                  <p:nvPr/>
                </p:nvGrpSpPr>
                <p:grpSpPr bwMode="auto">
                  <a:xfrm>
                    <a:off x="96" y="2160"/>
                    <a:ext cx="985" cy="981"/>
                    <a:chOff x="116" y="2140"/>
                    <a:chExt cx="1116" cy="1112"/>
                  </a:xfrm>
                </p:grpSpPr>
                <p:sp>
                  <p:nvSpPr>
                    <p:cNvPr id="18461" name="Rectangle 36"/>
                    <p:cNvSpPr>
                      <a:spLocks noChangeAspect="1" noChangeArrowheads="1"/>
                    </p:cNvSpPr>
                    <p:nvPr/>
                  </p:nvSpPr>
                  <p:spPr bwMode="auto">
                    <a:xfrm>
                      <a:off x="116" y="2140"/>
                      <a:ext cx="1116" cy="1108"/>
                    </a:xfrm>
                    <a:prstGeom prst="rect">
                      <a:avLst/>
                    </a:prstGeom>
                    <a:solidFill>
                      <a:srgbClr val="A5FFCE"/>
                    </a:solidFill>
                    <a:ln w="9525">
                      <a:solidFill>
                        <a:srgbClr val="003300"/>
                      </a:solidFill>
                      <a:miter lim="800000"/>
                      <a:headEnd/>
                      <a:tailEnd/>
                    </a:ln>
                  </p:spPr>
                  <p:txBody>
                    <a:bodyPr/>
                    <a:lstStyle/>
                    <a:p>
                      <a:endParaRPr lang="en-US"/>
                    </a:p>
                  </p:txBody>
                </p:sp>
                <p:sp>
                  <p:nvSpPr>
                    <p:cNvPr id="18462" name="Freeform 37"/>
                    <p:cNvSpPr>
                      <a:spLocks noChangeAspect="1"/>
                    </p:cNvSpPr>
                    <p:nvPr/>
                  </p:nvSpPr>
                  <p:spPr bwMode="auto">
                    <a:xfrm>
                      <a:off x="116" y="2808"/>
                      <a:ext cx="896" cy="444"/>
                    </a:xfrm>
                    <a:custGeom>
                      <a:avLst/>
                      <a:gdLst>
                        <a:gd name="T0" fmla="*/ 1 w 1792"/>
                        <a:gd name="T1" fmla="*/ 15 h 888"/>
                        <a:gd name="T2" fmla="*/ 1 w 1792"/>
                        <a:gd name="T3" fmla="*/ 14 h 888"/>
                        <a:gd name="T4" fmla="*/ 2 w 1792"/>
                        <a:gd name="T5" fmla="*/ 14 h 888"/>
                        <a:gd name="T6" fmla="*/ 3 w 1792"/>
                        <a:gd name="T7" fmla="*/ 11 h 888"/>
                        <a:gd name="T8" fmla="*/ 5 w 1792"/>
                        <a:gd name="T9" fmla="*/ 9 h 888"/>
                        <a:gd name="T10" fmla="*/ 5 w 1792"/>
                        <a:gd name="T11" fmla="*/ 7 h 888"/>
                        <a:gd name="T12" fmla="*/ 6 w 1792"/>
                        <a:gd name="T13" fmla="*/ 6 h 888"/>
                        <a:gd name="T14" fmla="*/ 7 w 1792"/>
                        <a:gd name="T15" fmla="*/ 5 h 888"/>
                        <a:gd name="T16" fmla="*/ 21 w 1792"/>
                        <a:gd name="T17" fmla="*/ 0 h 888"/>
                        <a:gd name="T18" fmla="*/ 21 w 1792"/>
                        <a:gd name="T19" fmla="*/ 0 h 888"/>
                        <a:gd name="T20" fmla="*/ 23 w 1792"/>
                        <a:gd name="T21" fmla="*/ 0 h 888"/>
                        <a:gd name="T22" fmla="*/ 25 w 1792"/>
                        <a:gd name="T23" fmla="*/ 0 h 888"/>
                        <a:gd name="T24" fmla="*/ 27 w 1792"/>
                        <a:gd name="T25" fmla="*/ 1 h 888"/>
                        <a:gd name="T26" fmla="*/ 29 w 1792"/>
                        <a:gd name="T27" fmla="*/ 1 h 888"/>
                        <a:gd name="T28" fmla="*/ 31 w 1792"/>
                        <a:gd name="T29" fmla="*/ 1 h 888"/>
                        <a:gd name="T30" fmla="*/ 33 w 1792"/>
                        <a:gd name="T31" fmla="*/ 1 h 888"/>
                        <a:gd name="T32" fmla="*/ 34 w 1792"/>
                        <a:gd name="T33" fmla="*/ 1 h 888"/>
                        <a:gd name="T34" fmla="*/ 35 w 1792"/>
                        <a:gd name="T35" fmla="*/ 1 h 888"/>
                        <a:gd name="T36" fmla="*/ 36 w 1792"/>
                        <a:gd name="T37" fmla="*/ 1 h 888"/>
                        <a:gd name="T38" fmla="*/ 37 w 1792"/>
                        <a:gd name="T39" fmla="*/ 1 h 888"/>
                        <a:gd name="T40" fmla="*/ 38 w 1792"/>
                        <a:gd name="T41" fmla="*/ 2 h 888"/>
                        <a:gd name="T42" fmla="*/ 39 w 1792"/>
                        <a:gd name="T43" fmla="*/ 2 h 888"/>
                        <a:gd name="T44" fmla="*/ 41 w 1792"/>
                        <a:gd name="T45" fmla="*/ 2 h 888"/>
                        <a:gd name="T46" fmla="*/ 41 w 1792"/>
                        <a:gd name="T47" fmla="*/ 3 h 888"/>
                        <a:gd name="T48" fmla="*/ 42 w 1792"/>
                        <a:gd name="T49" fmla="*/ 3 h 888"/>
                        <a:gd name="T50" fmla="*/ 43 w 1792"/>
                        <a:gd name="T51" fmla="*/ 3 h 888"/>
                        <a:gd name="T52" fmla="*/ 44 w 1792"/>
                        <a:gd name="T53" fmla="*/ 3 h 888"/>
                        <a:gd name="T54" fmla="*/ 45 w 1792"/>
                        <a:gd name="T55" fmla="*/ 5 h 888"/>
                        <a:gd name="T56" fmla="*/ 47 w 1792"/>
                        <a:gd name="T57" fmla="*/ 7 h 888"/>
                        <a:gd name="T58" fmla="*/ 48 w 1792"/>
                        <a:gd name="T59" fmla="*/ 7 h 888"/>
                        <a:gd name="T60" fmla="*/ 49 w 1792"/>
                        <a:gd name="T61" fmla="*/ 10 h 888"/>
                        <a:gd name="T62" fmla="*/ 50 w 1792"/>
                        <a:gd name="T63" fmla="*/ 10 h 888"/>
                        <a:gd name="T64" fmla="*/ 50 w 1792"/>
                        <a:gd name="T65" fmla="*/ 11 h 888"/>
                        <a:gd name="T66" fmla="*/ 56 w 1792"/>
                        <a:gd name="T67" fmla="*/ 28 h 888"/>
                        <a:gd name="T68" fmla="*/ 0 w 1792"/>
                        <a:gd name="T69" fmla="*/ 17 h 8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92"/>
                        <a:gd name="T106" fmla="*/ 0 h 888"/>
                        <a:gd name="T107" fmla="*/ 1792 w 1792"/>
                        <a:gd name="T108" fmla="*/ 888 h 8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92" h="888">
                          <a:moveTo>
                            <a:pt x="0" y="520"/>
                          </a:moveTo>
                          <a:lnTo>
                            <a:pt x="8" y="511"/>
                          </a:lnTo>
                          <a:lnTo>
                            <a:pt x="18" y="495"/>
                          </a:lnTo>
                          <a:lnTo>
                            <a:pt x="30" y="473"/>
                          </a:lnTo>
                          <a:lnTo>
                            <a:pt x="45" y="446"/>
                          </a:lnTo>
                          <a:lnTo>
                            <a:pt x="61" y="417"/>
                          </a:lnTo>
                          <a:lnTo>
                            <a:pt x="77" y="384"/>
                          </a:lnTo>
                          <a:lnTo>
                            <a:pt x="95" y="351"/>
                          </a:lnTo>
                          <a:lnTo>
                            <a:pt x="112" y="315"/>
                          </a:lnTo>
                          <a:lnTo>
                            <a:pt x="129" y="282"/>
                          </a:lnTo>
                          <a:lnTo>
                            <a:pt x="145" y="248"/>
                          </a:lnTo>
                          <a:lnTo>
                            <a:pt x="160" y="218"/>
                          </a:lnTo>
                          <a:lnTo>
                            <a:pt x="173" y="191"/>
                          </a:lnTo>
                          <a:lnTo>
                            <a:pt x="183" y="168"/>
                          </a:lnTo>
                          <a:lnTo>
                            <a:pt x="193" y="150"/>
                          </a:lnTo>
                          <a:lnTo>
                            <a:pt x="197" y="139"/>
                          </a:lnTo>
                          <a:lnTo>
                            <a:pt x="200" y="135"/>
                          </a:lnTo>
                          <a:lnTo>
                            <a:pt x="648" y="0"/>
                          </a:lnTo>
                          <a:lnTo>
                            <a:pt x="652" y="0"/>
                          </a:lnTo>
                          <a:lnTo>
                            <a:pt x="665" y="0"/>
                          </a:lnTo>
                          <a:lnTo>
                            <a:pt x="685" y="0"/>
                          </a:lnTo>
                          <a:lnTo>
                            <a:pt x="711" y="0"/>
                          </a:lnTo>
                          <a:lnTo>
                            <a:pt x="742" y="0"/>
                          </a:lnTo>
                          <a:lnTo>
                            <a:pt x="777" y="0"/>
                          </a:lnTo>
                          <a:lnTo>
                            <a:pt x="814" y="1"/>
                          </a:lnTo>
                          <a:lnTo>
                            <a:pt x="852" y="1"/>
                          </a:lnTo>
                          <a:lnTo>
                            <a:pt x="891" y="1"/>
                          </a:lnTo>
                          <a:lnTo>
                            <a:pt x="929" y="2"/>
                          </a:lnTo>
                          <a:lnTo>
                            <a:pt x="966" y="2"/>
                          </a:lnTo>
                          <a:lnTo>
                            <a:pt x="999" y="3"/>
                          </a:lnTo>
                          <a:lnTo>
                            <a:pt x="1028" y="4"/>
                          </a:lnTo>
                          <a:lnTo>
                            <a:pt x="1052" y="5"/>
                          </a:lnTo>
                          <a:lnTo>
                            <a:pt x="1069" y="6"/>
                          </a:lnTo>
                          <a:lnTo>
                            <a:pt x="1080" y="8"/>
                          </a:lnTo>
                          <a:lnTo>
                            <a:pt x="1088" y="10"/>
                          </a:lnTo>
                          <a:lnTo>
                            <a:pt x="1098" y="12"/>
                          </a:lnTo>
                          <a:lnTo>
                            <a:pt x="1113" y="16"/>
                          </a:lnTo>
                          <a:lnTo>
                            <a:pt x="1129" y="20"/>
                          </a:lnTo>
                          <a:lnTo>
                            <a:pt x="1146" y="25"/>
                          </a:lnTo>
                          <a:lnTo>
                            <a:pt x="1166" y="29"/>
                          </a:lnTo>
                          <a:lnTo>
                            <a:pt x="1187" y="34"/>
                          </a:lnTo>
                          <a:lnTo>
                            <a:pt x="1208" y="40"/>
                          </a:lnTo>
                          <a:lnTo>
                            <a:pt x="1227" y="46"/>
                          </a:lnTo>
                          <a:lnTo>
                            <a:pt x="1248" y="50"/>
                          </a:lnTo>
                          <a:lnTo>
                            <a:pt x="1266" y="55"/>
                          </a:lnTo>
                          <a:lnTo>
                            <a:pt x="1284" y="59"/>
                          </a:lnTo>
                          <a:lnTo>
                            <a:pt x="1300" y="64"/>
                          </a:lnTo>
                          <a:lnTo>
                            <a:pt x="1312" y="68"/>
                          </a:lnTo>
                          <a:lnTo>
                            <a:pt x="1322" y="70"/>
                          </a:lnTo>
                          <a:lnTo>
                            <a:pt x="1329" y="72"/>
                          </a:lnTo>
                          <a:lnTo>
                            <a:pt x="1335" y="77"/>
                          </a:lnTo>
                          <a:lnTo>
                            <a:pt x="1347" y="86"/>
                          </a:lnTo>
                          <a:lnTo>
                            <a:pt x="1362" y="99"/>
                          </a:lnTo>
                          <a:lnTo>
                            <a:pt x="1380" y="116"/>
                          </a:lnTo>
                          <a:lnTo>
                            <a:pt x="1402" y="135"/>
                          </a:lnTo>
                          <a:lnTo>
                            <a:pt x="1424" y="156"/>
                          </a:lnTo>
                          <a:lnTo>
                            <a:pt x="1448" y="179"/>
                          </a:lnTo>
                          <a:lnTo>
                            <a:pt x="1474" y="203"/>
                          </a:lnTo>
                          <a:lnTo>
                            <a:pt x="1497" y="226"/>
                          </a:lnTo>
                          <a:lnTo>
                            <a:pt x="1521" y="250"/>
                          </a:lnTo>
                          <a:lnTo>
                            <a:pt x="1542" y="270"/>
                          </a:lnTo>
                          <a:lnTo>
                            <a:pt x="1561" y="289"/>
                          </a:lnTo>
                          <a:lnTo>
                            <a:pt x="1577" y="305"/>
                          </a:lnTo>
                          <a:lnTo>
                            <a:pt x="1590" y="317"/>
                          </a:lnTo>
                          <a:lnTo>
                            <a:pt x="1598" y="326"/>
                          </a:lnTo>
                          <a:lnTo>
                            <a:pt x="1600" y="328"/>
                          </a:lnTo>
                          <a:lnTo>
                            <a:pt x="1752" y="688"/>
                          </a:lnTo>
                          <a:lnTo>
                            <a:pt x="1792" y="888"/>
                          </a:lnTo>
                          <a:lnTo>
                            <a:pt x="8" y="880"/>
                          </a:lnTo>
                          <a:lnTo>
                            <a:pt x="0" y="520"/>
                          </a:lnTo>
                          <a:close/>
                        </a:path>
                      </a:pathLst>
                    </a:custGeom>
                    <a:solidFill>
                      <a:srgbClr val="00FF72"/>
                    </a:solidFill>
                    <a:ln w="9525">
                      <a:solidFill>
                        <a:srgbClr val="003300"/>
                      </a:solidFill>
                      <a:round/>
                      <a:headEnd/>
                      <a:tailEnd/>
                    </a:ln>
                  </p:spPr>
                  <p:txBody>
                    <a:bodyPr/>
                    <a:lstStyle/>
                    <a:p>
                      <a:endParaRPr lang="en-US"/>
                    </a:p>
                  </p:txBody>
                </p:sp>
                <p:sp>
                  <p:nvSpPr>
                    <p:cNvPr id="18463" name="Freeform 38"/>
                    <p:cNvSpPr>
                      <a:spLocks noChangeAspect="1"/>
                    </p:cNvSpPr>
                    <p:nvPr/>
                  </p:nvSpPr>
                  <p:spPr bwMode="auto">
                    <a:xfrm>
                      <a:off x="626" y="2320"/>
                      <a:ext cx="450" cy="576"/>
                    </a:xfrm>
                    <a:custGeom>
                      <a:avLst/>
                      <a:gdLst>
                        <a:gd name="T0" fmla="*/ 20 w 899"/>
                        <a:gd name="T1" fmla="*/ 36 h 1152"/>
                        <a:gd name="T2" fmla="*/ 29 w 899"/>
                        <a:gd name="T3" fmla="*/ 7 h 1152"/>
                        <a:gd name="T4" fmla="*/ 9 w 899"/>
                        <a:gd name="T5" fmla="*/ 0 h 1152"/>
                        <a:gd name="T6" fmla="*/ 0 w 899"/>
                        <a:gd name="T7" fmla="*/ 29 h 1152"/>
                        <a:gd name="T8" fmla="*/ 20 w 899"/>
                        <a:gd name="T9" fmla="*/ 36 h 1152"/>
                        <a:gd name="T10" fmla="*/ 0 60000 65536"/>
                        <a:gd name="T11" fmla="*/ 0 60000 65536"/>
                        <a:gd name="T12" fmla="*/ 0 60000 65536"/>
                        <a:gd name="T13" fmla="*/ 0 60000 65536"/>
                        <a:gd name="T14" fmla="*/ 0 60000 65536"/>
                        <a:gd name="T15" fmla="*/ 0 w 899"/>
                        <a:gd name="T16" fmla="*/ 0 h 1152"/>
                        <a:gd name="T17" fmla="*/ 899 w 899"/>
                        <a:gd name="T18" fmla="*/ 1152 h 1152"/>
                      </a:gdLst>
                      <a:ahLst/>
                      <a:cxnLst>
                        <a:cxn ang="T10">
                          <a:pos x="T0" y="T1"/>
                        </a:cxn>
                        <a:cxn ang="T11">
                          <a:pos x="T2" y="T3"/>
                        </a:cxn>
                        <a:cxn ang="T12">
                          <a:pos x="T4" y="T5"/>
                        </a:cxn>
                        <a:cxn ang="T13">
                          <a:pos x="T6" y="T7"/>
                        </a:cxn>
                        <a:cxn ang="T14">
                          <a:pos x="T8" y="T9"/>
                        </a:cxn>
                      </a:cxnLst>
                      <a:rect l="T15" t="T16" r="T17" b="T18"/>
                      <a:pathLst>
                        <a:path w="899" h="1152">
                          <a:moveTo>
                            <a:pt x="628" y="1152"/>
                          </a:moveTo>
                          <a:lnTo>
                            <a:pt x="899" y="224"/>
                          </a:lnTo>
                          <a:lnTo>
                            <a:pt x="270" y="0"/>
                          </a:lnTo>
                          <a:lnTo>
                            <a:pt x="0" y="928"/>
                          </a:lnTo>
                          <a:lnTo>
                            <a:pt x="628" y="1152"/>
                          </a:lnTo>
                          <a:close/>
                        </a:path>
                      </a:pathLst>
                    </a:custGeom>
                    <a:solidFill>
                      <a:srgbClr val="0019E5"/>
                    </a:solidFill>
                    <a:ln w="9525">
                      <a:solidFill>
                        <a:srgbClr val="003300"/>
                      </a:solidFill>
                      <a:round/>
                      <a:headEnd/>
                      <a:tailEnd/>
                    </a:ln>
                  </p:spPr>
                  <p:txBody>
                    <a:bodyPr/>
                    <a:lstStyle/>
                    <a:p>
                      <a:endParaRPr lang="en-US"/>
                    </a:p>
                  </p:txBody>
                </p:sp>
                <p:sp>
                  <p:nvSpPr>
                    <p:cNvPr id="18464" name="Freeform 39"/>
                    <p:cNvSpPr>
                      <a:spLocks noChangeAspect="1"/>
                    </p:cNvSpPr>
                    <p:nvPr/>
                  </p:nvSpPr>
                  <p:spPr bwMode="auto">
                    <a:xfrm>
                      <a:off x="646" y="2344"/>
                      <a:ext cx="407" cy="539"/>
                    </a:xfrm>
                    <a:custGeom>
                      <a:avLst/>
                      <a:gdLst>
                        <a:gd name="T0" fmla="*/ 18 w 813"/>
                        <a:gd name="T1" fmla="*/ 33 h 1079"/>
                        <a:gd name="T2" fmla="*/ 26 w 813"/>
                        <a:gd name="T3" fmla="*/ 6 h 1079"/>
                        <a:gd name="T4" fmla="*/ 8 w 813"/>
                        <a:gd name="T5" fmla="*/ 0 h 1079"/>
                        <a:gd name="T6" fmla="*/ 0 w 813"/>
                        <a:gd name="T7" fmla="*/ 27 h 1079"/>
                        <a:gd name="T8" fmla="*/ 18 w 813"/>
                        <a:gd name="T9" fmla="*/ 33 h 1079"/>
                        <a:gd name="T10" fmla="*/ 0 60000 65536"/>
                        <a:gd name="T11" fmla="*/ 0 60000 65536"/>
                        <a:gd name="T12" fmla="*/ 0 60000 65536"/>
                        <a:gd name="T13" fmla="*/ 0 60000 65536"/>
                        <a:gd name="T14" fmla="*/ 0 60000 65536"/>
                        <a:gd name="T15" fmla="*/ 0 w 813"/>
                        <a:gd name="T16" fmla="*/ 0 h 1079"/>
                        <a:gd name="T17" fmla="*/ 813 w 813"/>
                        <a:gd name="T18" fmla="*/ 1079 h 1079"/>
                      </a:gdLst>
                      <a:ahLst/>
                      <a:cxnLst>
                        <a:cxn ang="T10">
                          <a:pos x="T0" y="T1"/>
                        </a:cxn>
                        <a:cxn ang="T11">
                          <a:pos x="T2" y="T3"/>
                        </a:cxn>
                        <a:cxn ang="T12">
                          <a:pos x="T4" y="T5"/>
                        </a:cxn>
                        <a:cxn ang="T13">
                          <a:pos x="T6" y="T7"/>
                        </a:cxn>
                        <a:cxn ang="T14">
                          <a:pos x="T8" y="T9"/>
                        </a:cxn>
                      </a:cxnLst>
                      <a:rect l="T15" t="T16" r="T17" b="T18"/>
                      <a:pathLst>
                        <a:path w="813" h="1079">
                          <a:moveTo>
                            <a:pt x="563" y="1079"/>
                          </a:moveTo>
                          <a:lnTo>
                            <a:pt x="813" y="202"/>
                          </a:lnTo>
                          <a:lnTo>
                            <a:pt x="250" y="0"/>
                          </a:lnTo>
                          <a:lnTo>
                            <a:pt x="0" y="878"/>
                          </a:lnTo>
                          <a:lnTo>
                            <a:pt x="563" y="1079"/>
                          </a:lnTo>
                          <a:close/>
                        </a:path>
                      </a:pathLst>
                    </a:custGeom>
                    <a:solidFill>
                      <a:srgbClr val="FFFFFF"/>
                    </a:solidFill>
                    <a:ln w="9525">
                      <a:solidFill>
                        <a:srgbClr val="003300"/>
                      </a:solidFill>
                      <a:round/>
                      <a:headEnd/>
                      <a:tailEnd/>
                    </a:ln>
                  </p:spPr>
                  <p:txBody>
                    <a:bodyPr/>
                    <a:lstStyle/>
                    <a:p>
                      <a:endParaRPr lang="en-US"/>
                    </a:p>
                  </p:txBody>
                </p:sp>
                <p:sp>
                  <p:nvSpPr>
                    <p:cNvPr id="18465" name="Freeform 40"/>
                    <p:cNvSpPr>
                      <a:spLocks noChangeAspect="1"/>
                    </p:cNvSpPr>
                    <p:nvPr/>
                  </p:nvSpPr>
                  <p:spPr bwMode="auto">
                    <a:xfrm>
                      <a:off x="119" y="2358"/>
                      <a:ext cx="1063" cy="891"/>
                    </a:xfrm>
                    <a:custGeom>
                      <a:avLst/>
                      <a:gdLst>
                        <a:gd name="T0" fmla="*/ 53 w 2125"/>
                        <a:gd name="T1" fmla="*/ 48 h 1782"/>
                        <a:gd name="T2" fmla="*/ 49 w 2125"/>
                        <a:gd name="T3" fmla="*/ 47 h 1782"/>
                        <a:gd name="T4" fmla="*/ 52 w 2125"/>
                        <a:gd name="T5" fmla="*/ 44 h 1782"/>
                        <a:gd name="T6" fmla="*/ 51 w 2125"/>
                        <a:gd name="T7" fmla="*/ 41 h 1782"/>
                        <a:gd name="T8" fmla="*/ 46 w 2125"/>
                        <a:gd name="T9" fmla="*/ 39 h 1782"/>
                        <a:gd name="T10" fmla="*/ 48 w 2125"/>
                        <a:gd name="T11" fmla="*/ 36 h 1782"/>
                        <a:gd name="T12" fmla="*/ 46 w 2125"/>
                        <a:gd name="T13" fmla="*/ 37 h 1782"/>
                        <a:gd name="T14" fmla="*/ 46 w 2125"/>
                        <a:gd name="T15" fmla="*/ 35 h 1782"/>
                        <a:gd name="T16" fmla="*/ 45 w 2125"/>
                        <a:gd name="T17" fmla="*/ 34 h 1782"/>
                        <a:gd name="T18" fmla="*/ 42 w 2125"/>
                        <a:gd name="T19" fmla="*/ 35 h 1782"/>
                        <a:gd name="T20" fmla="*/ 42 w 2125"/>
                        <a:gd name="T21" fmla="*/ 31 h 1782"/>
                        <a:gd name="T22" fmla="*/ 39 w 2125"/>
                        <a:gd name="T23" fmla="*/ 33 h 1782"/>
                        <a:gd name="T24" fmla="*/ 37 w 2125"/>
                        <a:gd name="T25" fmla="*/ 30 h 1782"/>
                        <a:gd name="T26" fmla="*/ 34 w 2125"/>
                        <a:gd name="T27" fmla="*/ 30 h 1782"/>
                        <a:gd name="T28" fmla="*/ 31 w 2125"/>
                        <a:gd name="T29" fmla="*/ 31 h 1782"/>
                        <a:gd name="T30" fmla="*/ 29 w 2125"/>
                        <a:gd name="T31" fmla="*/ 33 h 1782"/>
                        <a:gd name="T32" fmla="*/ 25 w 2125"/>
                        <a:gd name="T33" fmla="*/ 33 h 1782"/>
                        <a:gd name="T34" fmla="*/ 22 w 2125"/>
                        <a:gd name="T35" fmla="*/ 30 h 1782"/>
                        <a:gd name="T36" fmla="*/ 19 w 2125"/>
                        <a:gd name="T37" fmla="*/ 29 h 1782"/>
                        <a:gd name="T38" fmla="*/ 15 w 2125"/>
                        <a:gd name="T39" fmla="*/ 30 h 1782"/>
                        <a:gd name="T40" fmla="*/ 11 w 2125"/>
                        <a:gd name="T41" fmla="*/ 31 h 1782"/>
                        <a:gd name="T42" fmla="*/ 8 w 2125"/>
                        <a:gd name="T43" fmla="*/ 34 h 1782"/>
                        <a:gd name="T44" fmla="*/ 5 w 2125"/>
                        <a:gd name="T45" fmla="*/ 39 h 1782"/>
                        <a:gd name="T46" fmla="*/ 2 w 2125"/>
                        <a:gd name="T47" fmla="*/ 45 h 1782"/>
                        <a:gd name="T48" fmla="*/ 0 w 2125"/>
                        <a:gd name="T49" fmla="*/ 49 h 1782"/>
                        <a:gd name="T50" fmla="*/ 2 w 2125"/>
                        <a:gd name="T51" fmla="*/ 39 h 1782"/>
                        <a:gd name="T52" fmla="*/ 6 w 2125"/>
                        <a:gd name="T53" fmla="*/ 33 h 1782"/>
                        <a:gd name="T54" fmla="*/ 10 w 2125"/>
                        <a:gd name="T55" fmla="*/ 29 h 1782"/>
                        <a:gd name="T56" fmla="*/ 14 w 2125"/>
                        <a:gd name="T57" fmla="*/ 28 h 1782"/>
                        <a:gd name="T58" fmla="*/ 19 w 2125"/>
                        <a:gd name="T59" fmla="*/ 28 h 1782"/>
                        <a:gd name="T60" fmla="*/ 19 w 2125"/>
                        <a:gd name="T61" fmla="*/ 21 h 1782"/>
                        <a:gd name="T62" fmla="*/ 18 w 2125"/>
                        <a:gd name="T63" fmla="*/ 13 h 1782"/>
                        <a:gd name="T64" fmla="*/ 20 w 2125"/>
                        <a:gd name="T65" fmla="*/ 7 h 1782"/>
                        <a:gd name="T66" fmla="*/ 22 w 2125"/>
                        <a:gd name="T67" fmla="*/ 3 h 1782"/>
                        <a:gd name="T68" fmla="*/ 26 w 2125"/>
                        <a:gd name="T69" fmla="*/ 1 h 1782"/>
                        <a:gd name="T70" fmla="*/ 30 w 2125"/>
                        <a:gd name="T71" fmla="*/ 0 h 1782"/>
                        <a:gd name="T72" fmla="*/ 35 w 2125"/>
                        <a:gd name="T73" fmla="*/ 1 h 1782"/>
                        <a:gd name="T74" fmla="*/ 39 w 2125"/>
                        <a:gd name="T75" fmla="*/ 3 h 1782"/>
                        <a:gd name="T76" fmla="*/ 42 w 2125"/>
                        <a:gd name="T77" fmla="*/ 7 h 1782"/>
                        <a:gd name="T78" fmla="*/ 43 w 2125"/>
                        <a:gd name="T79" fmla="*/ 14 h 1782"/>
                        <a:gd name="T80" fmla="*/ 42 w 2125"/>
                        <a:gd name="T81" fmla="*/ 20 h 1782"/>
                        <a:gd name="T82" fmla="*/ 39 w 2125"/>
                        <a:gd name="T83" fmla="*/ 26 h 1782"/>
                        <a:gd name="T84" fmla="*/ 37 w 2125"/>
                        <a:gd name="T85" fmla="*/ 28 h 1782"/>
                        <a:gd name="T86" fmla="*/ 37 w 2125"/>
                        <a:gd name="T87" fmla="*/ 28 h 1782"/>
                        <a:gd name="T88" fmla="*/ 39 w 2125"/>
                        <a:gd name="T89" fmla="*/ 28 h 1782"/>
                        <a:gd name="T90" fmla="*/ 41 w 2125"/>
                        <a:gd name="T91" fmla="*/ 29 h 1782"/>
                        <a:gd name="T92" fmla="*/ 43 w 2125"/>
                        <a:gd name="T93" fmla="*/ 29 h 1782"/>
                        <a:gd name="T94" fmla="*/ 43 w 2125"/>
                        <a:gd name="T95" fmla="*/ 26 h 1782"/>
                        <a:gd name="T96" fmla="*/ 45 w 2125"/>
                        <a:gd name="T97" fmla="*/ 24 h 1782"/>
                        <a:gd name="T98" fmla="*/ 47 w 2125"/>
                        <a:gd name="T99" fmla="*/ 24 h 1782"/>
                        <a:gd name="T100" fmla="*/ 50 w 2125"/>
                        <a:gd name="T101" fmla="*/ 24 h 1782"/>
                        <a:gd name="T102" fmla="*/ 57 w 2125"/>
                        <a:gd name="T103" fmla="*/ 34 h 1782"/>
                        <a:gd name="T104" fmla="*/ 59 w 2125"/>
                        <a:gd name="T105" fmla="*/ 36 h 1782"/>
                        <a:gd name="T106" fmla="*/ 58 w 2125"/>
                        <a:gd name="T107" fmla="*/ 34 h 1782"/>
                        <a:gd name="T108" fmla="*/ 57 w 2125"/>
                        <a:gd name="T109" fmla="*/ 33 h 1782"/>
                        <a:gd name="T110" fmla="*/ 57 w 2125"/>
                        <a:gd name="T111" fmla="*/ 31 h 1782"/>
                        <a:gd name="T112" fmla="*/ 59 w 2125"/>
                        <a:gd name="T113" fmla="*/ 34 h 1782"/>
                        <a:gd name="T114" fmla="*/ 60 w 2125"/>
                        <a:gd name="T115" fmla="*/ 38 h 1782"/>
                        <a:gd name="T116" fmla="*/ 62 w 2125"/>
                        <a:gd name="T117" fmla="*/ 43 h 1782"/>
                        <a:gd name="T118" fmla="*/ 64 w 2125"/>
                        <a:gd name="T119" fmla="*/ 48 h 1782"/>
                        <a:gd name="T120" fmla="*/ 66 w 2125"/>
                        <a:gd name="T121" fmla="*/ 54 h 1782"/>
                        <a:gd name="T122" fmla="*/ 50 w 2125"/>
                        <a:gd name="T123" fmla="*/ 53 h 17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25"/>
                        <a:gd name="T187" fmla="*/ 0 h 1782"/>
                        <a:gd name="T188" fmla="*/ 2125 w 2125"/>
                        <a:gd name="T189" fmla="*/ 1782 h 17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25" h="1782">
                          <a:moveTo>
                            <a:pt x="1590" y="1687"/>
                          </a:moveTo>
                          <a:lnTo>
                            <a:pt x="1698" y="1647"/>
                          </a:lnTo>
                          <a:lnTo>
                            <a:pt x="1685" y="1603"/>
                          </a:lnTo>
                          <a:lnTo>
                            <a:pt x="1571" y="1579"/>
                          </a:lnTo>
                          <a:lnTo>
                            <a:pt x="1676" y="1535"/>
                          </a:lnTo>
                          <a:lnTo>
                            <a:pt x="1674" y="1522"/>
                          </a:lnTo>
                          <a:lnTo>
                            <a:pt x="1674" y="1510"/>
                          </a:lnTo>
                          <a:lnTo>
                            <a:pt x="1672" y="1499"/>
                          </a:lnTo>
                          <a:lnTo>
                            <a:pt x="1665" y="1488"/>
                          </a:lnTo>
                          <a:lnTo>
                            <a:pt x="1559" y="1486"/>
                          </a:lnTo>
                          <a:lnTo>
                            <a:pt x="1645" y="1436"/>
                          </a:lnTo>
                          <a:lnTo>
                            <a:pt x="1646" y="1427"/>
                          </a:lnTo>
                          <a:lnTo>
                            <a:pt x="1644" y="1416"/>
                          </a:lnTo>
                          <a:lnTo>
                            <a:pt x="1639" y="1403"/>
                          </a:lnTo>
                          <a:lnTo>
                            <a:pt x="1635" y="1394"/>
                          </a:lnTo>
                          <a:lnTo>
                            <a:pt x="1543" y="1399"/>
                          </a:lnTo>
                          <a:lnTo>
                            <a:pt x="1622" y="1337"/>
                          </a:lnTo>
                          <a:lnTo>
                            <a:pt x="1619" y="1323"/>
                          </a:lnTo>
                          <a:lnTo>
                            <a:pt x="1615" y="1313"/>
                          </a:lnTo>
                          <a:lnTo>
                            <a:pt x="1610" y="1303"/>
                          </a:lnTo>
                          <a:lnTo>
                            <a:pt x="1602" y="1288"/>
                          </a:lnTo>
                          <a:lnTo>
                            <a:pt x="1515" y="1312"/>
                          </a:lnTo>
                          <a:lnTo>
                            <a:pt x="1576" y="1238"/>
                          </a:lnTo>
                          <a:lnTo>
                            <a:pt x="1564" y="1216"/>
                          </a:lnTo>
                          <a:lnTo>
                            <a:pt x="1472" y="1238"/>
                          </a:lnTo>
                          <a:lnTo>
                            <a:pt x="1521" y="1161"/>
                          </a:lnTo>
                          <a:lnTo>
                            <a:pt x="1517" y="1156"/>
                          </a:lnTo>
                          <a:lnTo>
                            <a:pt x="1514" y="1153"/>
                          </a:lnTo>
                          <a:lnTo>
                            <a:pt x="1510" y="1151"/>
                          </a:lnTo>
                          <a:lnTo>
                            <a:pt x="1506" y="1152"/>
                          </a:lnTo>
                          <a:lnTo>
                            <a:pt x="1427" y="1198"/>
                          </a:lnTo>
                          <a:lnTo>
                            <a:pt x="1433" y="1188"/>
                          </a:lnTo>
                          <a:lnTo>
                            <a:pt x="1439" y="1177"/>
                          </a:lnTo>
                          <a:lnTo>
                            <a:pt x="1446" y="1167"/>
                          </a:lnTo>
                          <a:lnTo>
                            <a:pt x="1452" y="1156"/>
                          </a:lnTo>
                          <a:lnTo>
                            <a:pt x="1458" y="1147"/>
                          </a:lnTo>
                          <a:lnTo>
                            <a:pt x="1465" y="1137"/>
                          </a:lnTo>
                          <a:lnTo>
                            <a:pt x="1472" y="1128"/>
                          </a:lnTo>
                          <a:lnTo>
                            <a:pt x="1478" y="1117"/>
                          </a:lnTo>
                          <a:lnTo>
                            <a:pt x="1472" y="1113"/>
                          </a:lnTo>
                          <a:lnTo>
                            <a:pt x="1468" y="1107"/>
                          </a:lnTo>
                          <a:lnTo>
                            <a:pt x="1462" y="1102"/>
                          </a:lnTo>
                          <a:lnTo>
                            <a:pt x="1456" y="1101"/>
                          </a:lnTo>
                          <a:lnTo>
                            <a:pt x="1385" y="1147"/>
                          </a:lnTo>
                          <a:lnTo>
                            <a:pt x="1419" y="1073"/>
                          </a:lnTo>
                          <a:lnTo>
                            <a:pt x="1412" y="1065"/>
                          </a:lnTo>
                          <a:lnTo>
                            <a:pt x="1404" y="1060"/>
                          </a:lnTo>
                          <a:lnTo>
                            <a:pt x="1396" y="1055"/>
                          </a:lnTo>
                          <a:lnTo>
                            <a:pt x="1388" y="1052"/>
                          </a:lnTo>
                          <a:lnTo>
                            <a:pt x="1324" y="1106"/>
                          </a:lnTo>
                          <a:lnTo>
                            <a:pt x="1357" y="1030"/>
                          </a:lnTo>
                          <a:lnTo>
                            <a:pt x="1348" y="1026"/>
                          </a:lnTo>
                          <a:lnTo>
                            <a:pt x="1340" y="1022"/>
                          </a:lnTo>
                          <a:lnTo>
                            <a:pt x="1331" y="1016"/>
                          </a:lnTo>
                          <a:lnTo>
                            <a:pt x="1321" y="1010"/>
                          </a:lnTo>
                          <a:lnTo>
                            <a:pt x="1312" y="1007"/>
                          </a:lnTo>
                          <a:lnTo>
                            <a:pt x="1303" y="1006"/>
                          </a:lnTo>
                          <a:lnTo>
                            <a:pt x="1294" y="1009"/>
                          </a:lnTo>
                          <a:lnTo>
                            <a:pt x="1286" y="1017"/>
                          </a:lnTo>
                          <a:lnTo>
                            <a:pt x="1223" y="1048"/>
                          </a:lnTo>
                          <a:lnTo>
                            <a:pt x="1264" y="993"/>
                          </a:lnTo>
                          <a:lnTo>
                            <a:pt x="1243" y="985"/>
                          </a:lnTo>
                          <a:lnTo>
                            <a:pt x="1222" y="977"/>
                          </a:lnTo>
                          <a:lnTo>
                            <a:pt x="1200" y="970"/>
                          </a:lnTo>
                          <a:lnTo>
                            <a:pt x="1179" y="964"/>
                          </a:lnTo>
                          <a:lnTo>
                            <a:pt x="1157" y="959"/>
                          </a:lnTo>
                          <a:lnTo>
                            <a:pt x="1134" y="957"/>
                          </a:lnTo>
                          <a:lnTo>
                            <a:pt x="1111" y="955"/>
                          </a:lnTo>
                          <a:lnTo>
                            <a:pt x="1086" y="955"/>
                          </a:lnTo>
                          <a:lnTo>
                            <a:pt x="1071" y="970"/>
                          </a:lnTo>
                          <a:lnTo>
                            <a:pt x="1056" y="982"/>
                          </a:lnTo>
                          <a:lnTo>
                            <a:pt x="1041" y="994"/>
                          </a:lnTo>
                          <a:lnTo>
                            <a:pt x="1025" y="1003"/>
                          </a:lnTo>
                          <a:lnTo>
                            <a:pt x="1009" y="1011"/>
                          </a:lnTo>
                          <a:lnTo>
                            <a:pt x="992" y="1018"/>
                          </a:lnTo>
                          <a:lnTo>
                            <a:pt x="975" y="1024"/>
                          </a:lnTo>
                          <a:lnTo>
                            <a:pt x="957" y="1029"/>
                          </a:lnTo>
                          <a:lnTo>
                            <a:pt x="938" y="1032"/>
                          </a:lnTo>
                          <a:lnTo>
                            <a:pt x="919" y="1034"/>
                          </a:lnTo>
                          <a:lnTo>
                            <a:pt x="899" y="1035"/>
                          </a:lnTo>
                          <a:lnTo>
                            <a:pt x="878" y="1037"/>
                          </a:lnTo>
                          <a:lnTo>
                            <a:pt x="857" y="1035"/>
                          </a:lnTo>
                          <a:lnTo>
                            <a:pt x="835" y="1034"/>
                          </a:lnTo>
                          <a:lnTo>
                            <a:pt x="812" y="1032"/>
                          </a:lnTo>
                          <a:lnTo>
                            <a:pt x="789" y="1030"/>
                          </a:lnTo>
                          <a:lnTo>
                            <a:pt x="767" y="1026"/>
                          </a:lnTo>
                          <a:lnTo>
                            <a:pt x="747" y="1019"/>
                          </a:lnTo>
                          <a:lnTo>
                            <a:pt x="726" y="1011"/>
                          </a:lnTo>
                          <a:lnTo>
                            <a:pt x="706" y="1001"/>
                          </a:lnTo>
                          <a:lnTo>
                            <a:pt x="688" y="988"/>
                          </a:lnTo>
                          <a:lnTo>
                            <a:pt x="671" y="974"/>
                          </a:lnTo>
                          <a:lnTo>
                            <a:pt x="653" y="959"/>
                          </a:lnTo>
                          <a:lnTo>
                            <a:pt x="637" y="943"/>
                          </a:lnTo>
                          <a:lnTo>
                            <a:pt x="611" y="944"/>
                          </a:lnTo>
                          <a:lnTo>
                            <a:pt x="583" y="947"/>
                          </a:lnTo>
                          <a:lnTo>
                            <a:pt x="558" y="949"/>
                          </a:lnTo>
                          <a:lnTo>
                            <a:pt x="531" y="953"/>
                          </a:lnTo>
                          <a:lnTo>
                            <a:pt x="506" y="957"/>
                          </a:lnTo>
                          <a:lnTo>
                            <a:pt x="480" y="963"/>
                          </a:lnTo>
                          <a:lnTo>
                            <a:pt x="455" y="969"/>
                          </a:lnTo>
                          <a:lnTo>
                            <a:pt x="431" y="974"/>
                          </a:lnTo>
                          <a:lnTo>
                            <a:pt x="407" y="982"/>
                          </a:lnTo>
                          <a:lnTo>
                            <a:pt x="383" y="991"/>
                          </a:lnTo>
                          <a:lnTo>
                            <a:pt x="358" y="999"/>
                          </a:lnTo>
                          <a:lnTo>
                            <a:pt x="335" y="1008"/>
                          </a:lnTo>
                          <a:lnTo>
                            <a:pt x="311" y="1018"/>
                          </a:lnTo>
                          <a:lnTo>
                            <a:pt x="288" y="1029"/>
                          </a:lnTo>
                          <a:lnTo>
                            <a:pt x="266" y="1040"/>
                          </a:lnTo>
                          <a:lnTo>
                            <a:pt x="243" y="1052"/>
                          </a:lnTo>
                          <a:lnTo>
                            <a:pt x="229" y="1070"/>
                          </a:lnTo>
                          <a:lnTo>
                            <a:pt x="213" y="1095"/>
                          </a:lnTo>
                          <a:lnTo>
                            <a:pt x="196" y="1125"/>
                          </a:lnTo>
                          <a:lnTo>
                            <a:pt x="177" y="1159"/>
                          </a:lnTo>
                          <a:lnTo>
                            <a:pt x="159" y="1196"/>
                          </a:lnTo>
                          <a:lnTo>
                            <a:pt x="139" y="1235"/>
                          </a:lnTo>
                          <a:lnTo>
                            <a:pt x="120" y="1275"/>
                          </a:lnTo>
                          <a:lnTo>
                            <a:pt x="100" y="1317"/>
                          </a:lnTo>
                          <a:lnTo>
                            <a:pt x="82" y="1358"/>
                          </a:lnTo>
                          <a:lnTo>
                            <a:pt x="63" y="1397"/>
                          </a:lnTo>
                          <a:lnTo>
                            <a:pt x="47" y="1435"/>
                          </a:lnTo>
                          <a:lnTo>
                            <a:pt x="32" y="1471"/>
                          </a:lnTo>
                          <a:lnTo>
                            <a:pt x="21" y="1502"/>
                          </a:lnTo>
                          <a:lnTo>
                            <a:pt x="10" y="1530"/>
                          </a:lnTo>
                          <a:lnTo>
                            <a:pt x="4" y="1552"/>
                          </a:lnTo>
                          <a:lnTo>
                            <a:pt x="0" y="1567"/>
                          </a:lnTo>
                          <a:lnTo>
                            <a:pt x="0" y="1451"/>
                          </a:lnTo>
                          <a:lnTo>
                            <a:pt x="10" y="1391"/>
                          </a:lnTo>
                          <a:lnTo>
                            <a:pt x="23" y="1336"/>
                          </a:lnTo>
                          <a:lnTo>
                            <a:pt x="39" y="1285"/>
                          </a:lnTo>
                          <a:lnTo>
                            <a:pt x="57" y="1238"/>
                          </a:lnTo>
                          <a:lnTo>
                            <a:pt x="77" y="1193"/>
                          </a:lnTo>
                          <a:lnTo>
                            <a:pt x="99" y="1150"/>
                          </a:lnTo>
                          <a:lnTo>
                            <a:pt x="122" y="1107"/>
                          </a:lnTo>
                          <a:lnTo>
                            <a:pt x="148" y="1064"/>
                          </a:lnTo>
                          <a:lnTo>
                            <a:pt x="169" y="1040"/>
                          </a:lnTo>
                          <a:lnTo>
                            <a:pt x="192" y="1018"/>
                          </a:lnTo>
                          <a:lnTo>
                            <a:pt x="218" y="1000"/>
                          </a:lnTo>
                          <a:lnTo>
                            <a:pt x="243" y="984"/>
                          </a:lnTo>
                          <a:lnTo>
                            <a:pt x="271" y="970"/>
                          </a:lnTo>
                          <a:lnTo>
                            <a:pt x="298" y="957"/>
                          </a:lnTo>
                          <a:lnTo>
                            <a:pt x="327" y="947"/>
                          </a:lnTo>
                          <a:lnTo>
                            <a:pt x="356" y="938"/>
                          </a:lnTo>
                          <a:lnTo>
                            <a:pt x="386" y="929"/>
                          </a:lnTo>
                          <a:lnTo>
                            <a:pt x="416" y="923"/>
                          </a:lnTo>
                          <a:lnTo>
                            <a:pt x="447" y="917"/>
                          </a:lnTo>
                          <a:lnTo>
                            <a:pt x="478" y="911"/>
                          </a:lnTo>
                          <a:lnTo>
                            <a:pt x="509" y="905"/>
                          </a:lnTo>
                          <a:lnTo>
                            <a:pt x="539" y="900"/>
                          </a:lnTo>
                          <a:lnTo>
                            <a:pt x="570" y="894"/>
                          </a:lnTo>
                          <a:lnTo>
                            <a:pt x="600" y="888"/>
                          </a:lnTo>
                          <a:lnTo>
                            <a:pt x="597" y="843"/>
                          </a:lnTo>
                          <a:lnTo>
                            <a:pt x="596" y="794"/>
                          </a:lnTo>
                          <a:lnTo>
                            <a:pt x="599" y="744"/>
                          </a:lnTo>
                          <a:lnTo>
                            <a:pt x="611" y="703"/>
                          </a:lnTo>
                          <a:lnTo>
                            <a:pt x="598" y="655"/>
                          </a:lnTo>
                          <a:lnTo>
                            <a:pt x="585" y="608"/>
                          </a:lnTo>
                          <a:lnTo>
                            <a:pt x="576" y="560"/>
                          </a:lnTo>
                          <a:lnTo>
                            <a:pt x="568" y="510"/>
                          </a:lnTo>
                          <a:lnTo>
                            <a:pt x="566" y="462"/>
                          </a:lnTo>
                          <a:lnTo>
                            <a:pt x="567" y="412"/>
                          </a:lnTo>
                          <a:lnTo>
                            <a:pt x="574" y="364"/>
                          </a:lnTo>
                          <a:lnTo>
                            <a:pt x="588" y="317"/>
                          </a:lnTo>
                          <a:lnTo>
                            <a:pt x="596" y="291"/>
                          </a:lnTo>
                          <a:lnTo>
                            <a:pt x="606" y="266"/>
                          </a:lnTo>
                          <a:lnTo>
                            <a:pt x="616" y="241"/>
                          </a:lnTo>
                          <a:lnTo>
                            <a:pt x="630" y="215"/>
                          </a:lnTo>
                          <a:lnTo>
                            <a:pt x="644" y="190"/>
                          </a:lnTo>
                          <a:lnTo>
                            <a:pt x="660" y="166"/>
                          </a:lnTo>
                          <a:lnTo>
                            <a:pt x="676" y="142"/>
                          </a:lnTo>
                          <a:lnTo>
                            <a:pt x="695" y="119"/>
                          </a:lnTo>
                          <a:lnTo>
                            <a:pt x="714" y="97"/>
                          </a:lnTo>
                          <a:lnTo>
                            <a:pt x="736" y="77"/>
                          </a:lnTo>
                          <a:lnTo>
                            <a:pt x="758" y="59"/>
                          </a:lnTo>
                          <a:lnTo>
                            <a:pt x="781" y="41"/>
                          </a:lnTo>
                          <a:lnTo>
                            <a:pt x="805" y="28"/>
                          </a:lnTo>
                          <a:lnTo>
                            <a:pt x="831" y="16"/>
                          </a:lnTo>
                          <a:lnTo>
                            <a:pt x="857" y="7"/>
                          </a:lnTo>
                          <a:lnTo>
                            <a:pt x="885" y="0"/>
                          </a:lnTo>
                          <a:lnTo>
                            <a:pt x="916" y="0"/>
                          </a:lnTo>
                          <a:lnTo>
                            <a:pt x="948" y="0"/>
                          </a:lnTo>
                          <a:lnTo>
                            <a:pt x="978" y="2"/>
                          </a:lnTo>
                          <a:lnTo>
                            <a:pt x="1009" y="4"/>
                          </a:lnTo>
                          <a:lnTo>
                            <a:pt x="1039" y="8"/>
                          </a:lnTo>
                          <a:lnTo>
                            <a:pt x="1069" y="14"/>
                          </a:lnTo>
                          <a:lnTo>
                            <a:pt x="1098" y="21"/>
                          </a:lnTo>
                          <a:lnTo>
                            <a:pt x="1127" y="29"/>
                          </a:lnTo>
                          <a:lnTo>
                            <a:pt x="1153" y="39"/>
                          </a:lnTo>
                          <a:lnTo>
                            <a:pt x="1180" y="52"/>
                          </a:lnTo>
                          <a:lnTo>
                            <a:pt x="1205" y="67"/>
                          </a:lnTo>
                          <a:lnTo>
                            <a:pt x="1229" y="83"/>
                          </a:lnTo>
                          <a:lnTo>
                            <a:pt x="1251" y="102"/>
                          </a:lnTo>
                          <a:lnTo>
                            <a:pt x="1272" y="123"/>
                          </a:lnTo>
                          <a:lnTo>
                            <a:pt x="1291" y="148"/>
                          </a:lnTo>
                          <a:lnTo>
                            <a:pt x="1310" y="175"/>
                          </a:lnTo>
                          <a:lnTo>
                            <a:pt x="1329" y="213"/>
                          </a:lnTo>
                          <a:lnTo>
                            <a:pt x="1346" y="253"/>
                          </a:lnTo>
                          <a:lnTo>
                            <a:pt x="1358" y="294"/>
                          </a:lnTo>
                          <a:lnTo>
                            <a:pt x="1366" y="336"/>
                          </a:lnTo>
                          <a:lnTo>
                            <a:pt x="1371" y="379"/>
                          </a:lnTo>
                          <a:lnTo>
                            <a:pt x="1373" y="421"/>
                          </a:lnTo>
                          <a:lnTo>
                            <a:pt x="1371" y="465"/>
                          </a:lnTo>
                          <a:lnTo>
                            <a:pt x="1366" y="508"/>
                          </a:lnTo>
                          <a:lnTo>
                            <a:pt x="1359" y="551"/>
                          </a:lnTo>
                          <a:lnTo>
                            <a:pt x="1349" y="593"/>
                          </a:lnTo>
                          <a:lnTo>
                            <a:pt x="1335" y="635"/>
                          </a:lnTo>
                          <a:lnTo>
                            <a:pt x="1320" y="676"/>
                          </a:lnTo>
                          <a:lnTo>
                            <a:pt x="1302" y="715"/>
                          </a:lnTo>
                          <a:lnTo>
                            <a:pt x="1282" y="752"/>
                          </a:lnTo>
                          <a:lnTo>
                            <a:pt x="1259" y="789"/>
                          </a:lnTo>
                          <a:lnTo>
                            <a:pt x="1235" y="822"/>
                          </a:lnTo>
                          <a:lnTo>
                            <a:pt x="1225" y="833"/>
                          </a:lnTo>
                          <a:lnTo>
                            <a:pt x="1214" y="842"/>
                          </a:lnTo>
                          <a:lnTo>
                            <a:pt x="1203" y="851"/>
                          </a:lnTo>
                          <a:lnTo>
                            <a:pt x="1192" y="860"/>
                          </a:lnTo>
                          <a:lnTo>
                            <a:pt x="1181" y="868"/>
                          </a:lnTo>
                          <a:lnTo>
                            <a:pt x="1169" y="878"/>
                          </a:lnTo>
                          <a:lnTo>
                            <a:pt x="1158" y="885"/>
                          </a:lnTo>
                          <a:lnTo>
                            <a:pt x="1146" y="893"/>
                          </a:lnTo>
                          <a:lnTo>
                            <a:pt x="1161" y="896"/>
                          </a:lnTo>
                          <a:lnTo>
                            <a:pt x="1175" y="900"/>
                          </a:lnTo>
                          <a:lnTo>
                            <a:pt x="1189" y="904"/>
                          </a:lnTo>
                          <a:lnTo>
                            <a:pt x="1203" y="909"/>
                          </a:lnTo>
                          <a:lnTo>
                            <a:pt x="1217" y="915"/>
                          </a:lnTo>
                          <a:lnTo>
                            <a:pt x="1230" y="920"/>
                          </a:lnTo>
                          <a:lnTo>
                            <a:pt x="1244" y="926"/>
                          </a:lnTo>
                          <a:lnTo>
                            <a:pt x="1258" y="932"/>
                          </a:lnTo>
                          <a:lnTo>
                            <a:pt x="1271" y="938"/>
                          </a:lnTo>
                          <a:lnTo>
                            <a:pt x="1284" y="943"/>
                          </a:lnTo>
                          <a:lnTo>
                            <a:pt x="1298" y="950"/>
                          </a:lnTo>
                          <a:lnTo>
                            <a:pt x="1311" y="956"/>
                          </a:lnTo>
                          <a:lnTo>
                            <a:pt x="1325" y="962"/>
                          </a:lnTo>
                          <a:lnTo>
                            <a:pt x="1339" y="966"/>
                          </a:lnTo>
                          <a:lnTo>
                            <a:pt x="1352" y="972"/>
                          </a:lnTo>
                          <a:lnTo>
                            <a:pt x="1366" y="977"/>
                          </a:lnTo>
                          <a:lnTo>
                            <a:pt x="1371" y="938"/>
                          </a:lnTo>
                          <a:lnTo>
                            <a:pt x="1374" y="901"/>
                          </a:lnTo>
                          <a:lnTo>
                            <a:pt x="1375" y="863"/>
                          </a:lnTo>
                          <a:lnTo>
                            <a:pt x="1372" y="822"/>
                          </a:lnTo>
                          <a:lnTo>
                            <a:pt x="1366" y="817"/>
                          </a:lnTo>
                          <a:lnTo>
                            <a:pt x="1361" y="812"/>
                          </a:lnTo>
                          <a:lnTo>
                            <a:pt x="1356" y="806"/>
                          </a:lnTo>
                          <a:lnTo>
                            <a:pt x="1352" y="800"/>
                          </a:lnTo>
                          <a:lnTo>
                            <a:pt x="1326" y="720"/>
                          </a:lnTo>
                          <a:lnTo>
                            <a:pt x="1410" y="745"/>
                          </a:lnTo>
                          <a:lnTo>
                            <a:pt x="1424" y="749"/>
                          </a:lnTo>
                          <a:lnTo>
                            <a:pt x="1432" y="751"/>
                          </a:lnTo>
                          <a:lnTo>
                            <a:pt x="1438" y="751"/>
                          </a:lnTo>
                          <a:lnTo>
                            <a:pt x="1443" y="744"/>
                          </a:lnTo>
                          <a:lnTo>
                            <a:pt x="1468" y="749"/>
                          </a:lnTo>
                          <a:lnTo>
                            <a:pt x="1492" y="752"/>
                          </a:lnTo>
                          <a:lnTo>
                            <a:pt x="1514" y="757"/>
                          </a:lnTo>
                          <a:lnTo>
                            <a:pt x="1534" y="759"/>
                          </a:lnTo>
                          <a:lnTo>
                            <a:pt x="1556" y="762"/>
                          </a:lnTo>
                          <a:lnTo>
                            <a:pt x="1577" y="764"/>
                          </a:lnTo>
                          <a:lnTo>
                            <a:pt x="1599" y="765"/>
                          </a:lnTo>
                          <a:lnTo>
                            <a:pt x="1621" y="764"/>
                          </a:lnTo>
                          <a:lnTo>
                            <a:pt x="1773" y="897"/>
                          </a:lnTo>
                          <a:lnTo>
                            <a:pt x="1791" y="1068"/>
                          </a:lnTo>
                          <a:lnTo>
                            <a:pt x="1804" y="1078"/>
                          </a:lnTo>
                          <a:lnTo>
                            <a:pt x="1814" y="1088"/>
                          </a:lnTo>
                          <a:lnTo>
                            <a:pt x="1824" y="1099"/>
                          </a:lnTo>
                          <a:lnTo>
                            <a:pt x="1834" y="1109"/>
                          </a:lnTo>
                          <a:lnTo>
                            <a:pt x="1843" y="1118"/>
                          </a:lnTo>
                          <a:lnTo>
                            <a:pt x="1854" y="1128"/>
                          </a:lnTo>
                          <a:lnTo>
                            <a:pt x="1865" y="1137"/>
                          </a:lnTo>
                          <a:lnTo>
                            <a:pt x="1878" y="1145"/>
                          </a:lnTo>
                          <a:lnTo>
                            <a:pt x="1881" y="1123"/>
                          </a:lnTo>
                          <a:lnTo>
                            <a:pt x="1878" y="1105"/>
                          </a:lnTo>
                          <a:lnTo>
                            <a:pt x="1867" y="1088"/>
                          </a:lnTo>
                          <a:lnTo>
                            <a:pt x="1854" y="1076"/>
                          </a:lnTo>
                          <a:lnTo>
                            <a:pt x="1845" y="1071"/>
                          </a:lnTo>
                          <a:lnTo>
                            <a:pt x="1837" y="1067"/>
                          </a:lnTo>
                          <a:lnTo>
                            <a:pt x="1829" y="1062"/>
                          </a:lnTo>
                          <a:lnTo>
                            <a:pt x="1822" y="1056"/>
                          </a:lnTo>
                          <a:lnTo>
                            <a:pt x="1817" y="1050"/>
                          </a:lnTo>
                          <a:lnTo>
                            <a:pt x="1811" y="1045"/>
                          </a:lnTo>
                          <a:lnTo>
                            <a:pt x="1809" y="1037"/>
                          </a:lnTo>
                          <a:lnTo>
                            <a:pt x="1809" y="1027"/>
                          </a:lnTo>
                          <a:lnTo>
                            <a:pt x="1813" y="1025"/>
                          </a:lnTo>
                          <a:lnTo>
                            <a:pt x="1818" y="1023"/>
                          </a:lnTo>
                          <a:lnTo>
                            <a:pt x="1822" y="1020"/>
                          </a:lnTo>
                          <a:lnTo>
                            <a:pt x="1828" y="1022"/>
                          </a:lnTo>
                          <a:lnTo>
                            <a:pt x="1852" y="1039"/>
                          </a:lnTo>
                          <a:lnTo>
                            <a:pt x="1872" y="1057"/>
                          </a:lnTo>
                          <a:lnTo>
                            <a:pt x="1888" y="1077"/>
                          </a:lnTo>
                          <a:lnTo>
                            <a:pt x="1898" y="1098"/>
                          </a:lnTo>
                          <a:lnTo>
                            <a:pt x="1905" y="1122"/>
                          </a:lnTo>
                          <a:lnTo>
                            <a:pt x="1909" y="1148"/>
                          </a:lnTo>
                          <a:lnTo>
                            <a:pt x="1907" y="1178"/>
                          </a:lnTo>
                          <a:lnTo>
                            <a:pt x="1900" y="1212"/>
                          </a:lnTo>
                          <a:lnTo>
                            <a:pt x="1866" y="1250"/>
                          </a:lnTo>
                          <a:lnTo>
                            <a:pt x="1888" y="1277"/>
                          </a:lnTo>
                          <a:lnTo>
                            <a:pt x="1910" y="1306"/>
                          </a:lnTo>
                          <a:lnTo>
                            <a:pt x="1932" y="1335"/>
                          </a:lnTo>
                          <a:lnTo>
                            <a:pt x="1953" y="1365"/>
                          </a:lnTo>
                          <a:lnTo>
                            <a:pt x="1972" y="1395"/>
                          </a:lnTo>
                          <a:lnTo>
                            <a:pt x="1992" y="1425"/>
                          </a:lnTo>
                          <a:lnTo>
                            <a:pt x="2010" y="1457"/>
                          </a:lnTo>
                          <a:lnTo>
                            <a:pt x="2027" y="1488"/>
                          </a:lnTo>
                          <a:lnTo>
                            <a:pt x="2045" y="1522"/>
                          </a:lnTo>
                          <a:lnTo>
                            <a:pt x="2060" y="1555"/>
                          </a:lnTo>
                          <a:lnTo>
                            <a:pt x="2074" y="1591"/>
                          </a:lnTo>
                          <a:lnTo>
                            <a:pt x="2087" y="1626"/>
                          </a:lnTo>
                          <a:lnTo>
                            <a:pt x="2099" y="1663"/>
                          </a:lnTo>
                          <a:lnTo>
                            <a:pt x="2109" y="1701"/>
                          </a:lnTo>
                          <a:lnTo>
                            <a:pt x="2118" y="1740"/>
                          </a:lnTo>
                          <a:lnTo>
                            <a:pt x="2125" y="1782"/>
                          </a:lnTo>
                          <a:lnTo>
                            <a:pt x="1731" y="1782"/>
                          </a:lnTo>
                          <a:lnTo>
                            <a:pt x="1711" y="1721"/>
                          </a:lnTo>
                          <a:lnTo>
                            <a:pt x="1590" y="1687"/>
                          </a:lnTo>
                          <a:close/>
                        </a:path>
                      </a:pathLst>
                    </a:custGeom>
                    <a:solidFill>
                      <a:srgbClr val="7F2600"/>
                    </a:solidFill>
                    <a:ln w="9525">
                      <a:solidFill>
                        <a:srgbClr val="003300"/>
                      </a:solidFill>
                      <a:round/>
                      <a:headEnd/>
                      <a:tailEnd/>
                    </a:ln>
                  </p:spPr>
                  <p:txBody>
                    <a:bodyPr/>
                    <a:lstStyle/>
                    <a:p>
                      <a:endParaRPr lang="en-US"/>
                    </a:p>
                  </p:txBody>
                </p:sp>
                <p:sp>
                  <p:nvSpPr>
                    <p:cNvPr id="18466" name="Freeform 41"/>
                    <p:cNvSpPr>
                      <a:spLocks noChangeAspect="1"/>
                    </p:cNvSpPr>
                    <p:nvPr/>
                  </p:nvSpPr>
                  <p:spPr bwMode="auto">
                    <a:xfrm>
                      <a:off x="433" y="2387"/>
                      <a:ext cx="332" cy="378"/>
                    </a:xfrm>
                    <a:custGeom>
                      <a:avLst/>
                      <a:gdLst>
                        <a:gd name="T0" fmla="*/ 11 w 665"/>
                        <a:gd name="T1" fmla="*/ 1 h 756"/>
                        <a:gd name="T2" fmla="*/ 12 w 665"/>
                        <a:gd name="T3" fmla="*/ 1 h 756"/>
                        <a:gd name="T4" fmla="*/ 13 w 665"/>
                        <a:gd name="T5" fmla="*/ 1 h 756"/>
                        <a:gd name="T6" fmla="*/ 14 w 665"/>
                        <a:gd name="T7" fmla="*/ 1 h 756"/>
                        <a:gd name="T8" fmla="*/ 14 w 665"/>
                        <a:gd name="T9" fmla="*/ 1 h 756"/>
                        <a:gd name="T10" fmla="*/ 15 w 665"/>
                        <a:gd name="T11" fmla="*/ 1 h 756"/>
                        <a:gd name="T12" fmla="*/ 16 w 665"/>
                        <a:gd name="T13" fmla="*/ 1 h 756"/>
                        <a:gd name="T14" fmla="*/ 17 w 665"/>
                        <a:gd name="T15" fmla="*/ 3 h 756"/>
                        <a:gd name="T16" fmla="*/ 18 w 665"/>
                        <a:gd name="T17" fmla="*/ 3 h 756"/>
                        <a:gd name="T18" fmla="*/ 20 w 665"/>
                        <a:gd name="T19" fmla="*/ 6 h 756"/>
                        <a:gd name="T20" fmla="*/ 20 w 665"/>
                        <a:gd name="T21" fmla="*/ 10 h 756"/>
                        <a:gd name="T22" fmla="*/ 20 w 665"/>
                        <a:gd name="T23" fmla="*/ 13 h 756"/>
                        <a:gd name="T24" fmla="*/ 20 w 665"/>
                        <a:gd name="T25" fmla="*/ 17 h 756"/>
                        <a:gd name="T26" fmla="*/ 19 w 665"/>
                        <a:gd name="T27" fmla="*/ 19 h 756"/>
                        <a:gd name="T28" fmla="*/ 18 w 665"/>
                        <a:gd name="T29" fmla="*/ 21 h 756"/>
                        <a:gd name="T30" fmla="*/ 17 w 665"/>
                        <a:gd name="T31" fmla="*/ 23 h 756"/>
                        <a:gd name="T32" fmla="*/ 16 w 665"/>
                        <a:gd name="T33" fmla="*/ 23 h 756"/>
                        <a:gd name="T34" fmla="*/ 15 w 665"/>
                        <a:gd name="T35" fmla="*/ 21 h 756"/>
                        <a:gd name="T36" fmla="*/ 15 w 665"/>
                        <a:gd name="T37" fmla="*/ 19 h 756"/>
                        <a:gd name="T38" fmla="*/ 13 w 665"/>
                        <a:gd name="T39" fmla="*/ 17 h 756"/>
                        <a:gd name="T40" fmla="*/ 12 w 665"/>
                        <a:gd name="T41" fmla="*/ 17 h 756"/>
                        <a:gd name="T42" fmla="*/ 11 w 665"/>
                        <a:gd name="T43" fmla="*/ 15 h 756"/>
                        <a:gd name="T44" fmla="*/ 10 w 665"/>
                        <a:gd name="T45" fmla="*/ 15 h 756"/>
                        <a:gd name="T46" fmla="*/ 10 w 665"/>
                        <a:gd name="T47" fmla="*/ 15 h 756"/>
                        <a:gd name="T48" fmla="*/ 9 w 665"/>
                        <a:gd name="T49" fmla="*/ 15 h 756"/>
                        <a:gd name="T50" fmla="*/ 8 w 665"/>
                        <a:gd name="T51" fmla="*/ 15 h 756"/>
                        <a:gd name="T52" fmla="*/ 7 w 665"/>
                        <a:gd name="T53" fmla="*/ 15 h 756"/>
                        <a:gd name="T54" fmla="*/ 6 w 665"/>
                        <a:gd name="T55" fmla="*/ 15 h 756"/>
                        <a:gd name="T56" fmla="*/ 4 w 665"/>
                        <a:gd name="T57" fmla="*/ 15 h 756"/>
                        <a:gd name="T58" fmla="*/ 3 w 665"/>
                        <a:gd name="T59" fmla="*/ 15 h 756"/>
                        <a:gd name="T60" fmla="*/ 2 w 665"/>
                        <a:gd name="T61" fmla="*/ 17 h 756"/>
                        <a:gd name="T62" fmla="*/ 1 w 665"/>
                        <a:gd name="T63" fmla="*/ 18 h 756"/>
                        <a:gd name="T64" fmla="*/ 0 w 665"/>
                        <a:gd name="T65" fmla="*/ 15 h 756"/>
                        <a:gd name="T66" fmla="*/ 0 w 665"/>
                        <a:gd name="T67" fmla="*/ 12 h 756"/>
                        <a:gd name="T68" fmla="*/ 1 w 665"/>
                        <a:gd name="T69" fmla="*/ 9 h 756"/>
                        <a:gd name="T70" fmla="*/ 2 w 665"/>
                        <a:gd name="T71" fmla="*/ 5 h 756"/>
                        <a:gd name="T72" fmla="*/ 4 w 665"/>
                        <a:gd name="T73" fmla="*/ 3 h 756"/>
                        <a:gd name="T74" fmla="*/ 5 w 665"/>
                        <a:gd name="T75" fmla="*/ 3 h 756"/>
                        <a:gd name="T76" fmla="*/ 6 w 665"/>
                        <a:gd name="T77" fmla="*/ 1 h 756"/>
                        <a:gd name="T78" fmla="*/ 7 w 665"/>
                        <a:gd name="T79" fmla="*/ 1 h 756"/>
                        <a:gd name="T80" fmla="*/ 7 w 665"/>
                        <a:gd name="T81" fmla="*/ 1 h 756"/>
                        <a:gd name="T82" fmla="*/ 8 w 665"/>
                        <a:gd name="T83" fmla="*/ 1 h 756"/>
                        <a:gd name="T84" fmla="*/ 9 w 665"/>
                        <a:gd name="T85" fmla="*/ 1 h 756"/>
                        <a:gd name="T86" fmla="*/ 10 w 665"/>
                        <a:gd name="T87" fmla="*/ 1 h 7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65"/>
                        <a:gd name="T133" fmla="*/ 0 h 756"/>
                        <a:gd name="T134" fmla="*/ 665 w 665"/>
                        <a:gd name="T135" fmla="*/ 756 h 7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65" h="756">
                          <a:moveTo>
                            <a:pt x="359" y="27"/>
                          </a:moveTo>
                          <a:lnTo>
                            <a:pt x="373" y="20"/>
                          </a:lnTo>
                          <a:lnTo>
                            <a:pt x="387" y="14"/>
                          </a:lnTo>
                          <a:lnTo>
                            <a:pt x="400" y="12"/>
                          </a:lnTo>
                          <a:lnTo>
                            <a:pt x="413" y="11"/>
                          </a:lnTo>
                          <a:lnTo>
                            <a:pt x="426" y="11"/>
                          </a:lnTo>
                          <a:lnTo>
                            <a:pt x="440" y="13"/>
                          </a:lnTo>
                          <a:lnTo>
                            <a:pt x="453" y="17"/>
                          </a:lnTo>
                          <a:lnTo>
                            <a:pt x="465" y="21"/>
                          </a:lnTo>
                          <a:lnTo>
                            <a:pt x="478" y="27"/>
                          </a:lnTo>
                          <a:lnTo>
                            <a:pt x="489" y="33"/>
                          </a:lnTo>
                          <a:lnTo>
                            <a:pt x="502" y="41"/>
                          </a:lnTo>
                          <a:lnTo>
                            <a:pt x="514" y="48"/>
                          </a:lnTo>
                          <a:lnTo>
                            <a:pt x="525" y="56"/>
                          </a:lnTo>
                          <a:lnTo>
                            <a:pt x="537" y="64"/>
                          </a:lnTo>
                          <a:lnTo>
                            <a:pt x="548" y="72"/>
                          </a:lnTo>
                          <a:lnTo>
                            <a:pt x="559" y="80"/>
                          </a:lnTo>
                          <a:lnTo>
                            <a:pt x="597" y="120"/>
                          </a:lnTo>
                          <a:lnTo>
                            <a:pt x="625" y="165"/>
                          </a:lnTo>
                          <a:lnTo>
                            <a:pt x="645" y="214"/>
                          </a:lnTo>
                          <a:lnTo>
                            <a:pt x="656" y="265"/>
                          </a:lnTo>
                          <a:lnTo>
                            <a:pt x="662" y="320"/>
                          </a:lnTo>
                          <a:lnTo>
                            <a:pt x="665" y="375"/>
                          </a:lnTo>
                          <a:lnTo>
                            <a:pt x="662" y="430"/>
                          </a:lnTo>
                          <a:lnTo>
                            <a:pt x="660" y="487"/>
                          </a:lnTo>
                          <a:lnTo>
                            <a:pt x="653" y="525"/>
                          </a:lnTo>
                          <a:lnTo>
                            <a:pt x="644" y="561"/>
                          </a:lnTo>
                          <a:lnTo>
                            <a:pt x="631" y="598"/>
                          </a:lnTo>
                          <a:lnTo>
                            <a:pt x="615" y="633"/>
                          </a:lnTo>
                          <a:lnTo>
                            <a:pt x="595" y="666"/>
                          </a:lnTo>
                          <a:lnTo>
                            <a:pt x="572" y="697"/>
                          </a:lnTo>
                          <a:lnTo>
                            <a:pt x="547" y="728"/>
                          </a:lnTo>
                          <a:lnTo>
                            <a:pt x="518" y="756"/>
                          </a:lnTo>
                          <a:lnTo>
                            <a:pt x="517" y="722"/>
                          </a:lnTo>
                          <a:lnTo>
                            <a:pt x="514" y="688"/>
                          </a:lnTo>
                          <a:lnTo>
                            <a:pt x="507" y="656"/>
                          </a:lnTo>
                          <a:lnTo>
                            <a:pt x="496" y="625"/>
                          </a:lnTo>
                          <a:lnTo>
                            <a:pt x="483" y="595"/>
                          </a:lnTo>
                          <a:lnTo>
                            <a:pt x="464" y="567"/>
                          </a:lnTo>
                          <a:lnTo>
                            <a:pt x="441" y="543"/>
                          </a:lnTo>
                          <a:lnTo>
                            <a:pt x="412" y="521"/>
                          </a:lnTo>
                          <a:lnTo>
                            <a:pt x="398" y="513"/>
                          </a:lnTo>
                          <a:lnTo>
                            <a:pt x="386" y="506"/>
                          </a:lnTo>
                          <a:lnTo>
                            <a:pt x="373" y="500"/>
                          </a:lnTo>
                          <a:lnTo>
                            <a:pt x="359" y="495"/>
                          </a:lnTo>
                          <a:lnTo>
                            <a:pt x="347" y="491"/>
                          </a:lnTo>
                          <a:lnTo>
                            <a:pt x="334" y="487"/>
                          </a:lnTo>
                          <a:lnTo>
                            <a:pt x="320" y="484"/>
                          </a:lnTo>
                          <a:lnTo>
                            <a:pt x="306" y="482"/>
                          </a:lnTo>
                          <a:lnTo>
                            <a:pt x="292" y="481"/>
                          </a:lnTo>
                          <a:lnTo>
                            <a:pt x="277" y="480"/>
                          </a:lnTo>
                          <a:lnTo>
                            <a:pt x="263" y="480"/>
                          </a:lnTo>
                          <a:lnTo>
                            <a:pt x="248" y="481"/>
                          </a:lnTo>
                          <a:lnTo>
                            <a:pt x="231" y="481"/>
                          </a:lnTo>
                          <a:lnTo>
                            <a:pt x="215" y="483"/>
                          </a:lnTo>
                          <a:lnTo>
                            <a:pt x="198" y="484"/>
                          </a:lnTo>
                          <a:lnTo>
                            <a:pt x="180" y="487"/>
                          </a:lnTo>
                          <a:lnTo>
                            <a:pt x="159" y="491"/>
                          </a:lnTo>
                          <a:lnTo>
                            <a:pt x="139" y="497"/>
                          </a:lnTo>
                          <a:lnTo>
                            <a:pt x="120" y="506"/>
                          </a:lnTo>
                          <a:lnTo>
                            <a:pt x="100" y="518"/>
                          </a:lnTo>
                          <a:lnTo>
                            <a:pt x="82" y="530"/>
                          </a:lnTo>
                          <a:lnTo>
                            <a:pt x="64" y="544"/>
                          </a:lnTo>
                          <a:lnTo>
                            <a:pt x="47" y="558"/>
                          </a:lnTo>
                          <a:lnTo>
                            <a:pt x="31" y="573"/>
                          </a:lnTo>
                          <a:lnTo>
                            <a:pt x="9" y="511"/>
                          </a:lnTo>
                          <a:lnTo>
                            <a:pt x="0" y="449"/>
                          </a:lnTo>
                          <a:lnTo>
                            <a:pt x="2" y="386"/>
                          </a:lnTo>
                          <a:lnTo>
                            <a:pt x="14" y="324"/>
                          </a:lnTo>
                          <a:lnTo>
                            <a:pt x="34" y="264"/>
                          </a:lnTo>
                          <a:lnTo>
                            <a:pt x="62" y="208"/>
                          </a:lnTo>
                          <a:lnTo>
                            <a:pt x="95" y="155"/>
                          </a:lnTo>
                          <a:lnTo>
                            <a:pt x="134" y="105"/>
                          </a:lnTo>
                          <a:lnTo>
                            <a:pt x="145" y="94"/>
                          </a:lnTo>
                          <a:lnTo>
                            <a:pt x="158" y="82"/>
                          </a:lnTo>
                          <a:lnTo>
                            <a:pt x="170" y="71"/>
                          </a:lnTo>
                          <a:lnTo>
                            <a:pt x="183" y="59"/>
                          </a:lnTo>
                          <a:lnTo>
                            <a:pt x="197" y="48"/>
                          </a:lnTo>
                          <a:lnTo>
                            <a:pt x="211" y="36"/>
                          </a:lnTo>
                          <a:lnTo>
                            <a:pt x="225" y="27"/>
                          </a:lnTo>
                          <a:lnTo>
                            <a:pt x="238" y="18"/>
                          </a:lnTo>
                          <a:lnTo>
                            <a:pt x="252" y="11"/>
                          </a:lnTo>
                          <a:lnTo>
                            <a:pt x="267" y="5"/>
                          </a:lnTo>
                          <a:lnTo>
                            <a:pt x="282" y="2"/>
                          </a:lnTo>
                          <a:lnTo>
                            <a:pt x="297" y="0"/>
                          </a:lnTo>
                          <a:lnTo>
                            <a:pt x="312" y="3"/>
                          </a:lnTo>
                          <a:lnTo>
                            <a:pt x="328" y="7"/>
                          </a:lnTo>
                          <a:lnTo>
                            <a:pt x="343" y="15"/>
                          </a:lnTo>
                          <a:lnTo>
                            <a:pt x="359" y="27"/>
                          </a:lnTo>
                          <a:close/>
                        </a:path>
                      </a:pathLst>
                    </a:custGeom>
                    <a:solidFill>
                      <a:srgbClr val="FFFF7C"/>
                    </a:solidFill>
                    <a:ln w="9525">
                      <a:solidFill>
                        <a:srgbClr val="003300"/>
                      </a:solidFill>
                      <a:round/>
                      <a:headEnd/>
                      <a:tailEnd/>
                    </a:ln>
                  </p:spPr>
                  <p:txBody>
                    <a:bodyPr/>
                    <a:lstStyle/>
                    <a:p>
                      <a:endParaRPr lang="en-US"/>
                    </a:p>
                  </p:txBody>
                </p:sp>
                <p:sp>
                  <p:nvSpPr>
                    <p:cNvPr id="18467" name="Freeform 42"/>
                    <p:cNvSpPr>
                      <a:spLocks noChangeAspect="1"/>
                    </p:cNvSpPr>
                    <p:nvPr/>
                  </p:nvSpPr>
                  <p:spPr bwMode="auto">
                    <a:xfrm>
                      <a:off x="499" y="2445"/>
                      <a:ext cx="75" cy="153"/>
                    </a:xfrm>
                    <a:custGeom>
                      <a:avLst/>
                      <a:gdLst>
                        <a:gd name="T0" fmla="*/ 4 w 151"/>
                        <a:gd name="T1" fmla="*/ 1 h 304"/>
                        <a:gd name="T2" fmla="*/ 3 w 151"/>
                        <a:gd name="T3" fmla="*/ 2 h 304"/>
                        <a:gd name="T4" fmla="*/ 3 w 151"/>
                        <a:gd name="T5" fmla="*/ 3 h 304"/>
                        <a:gd name="T6" fmla="*/ 2 w 151"/>
                        <a:gd name="T7" fmla="*/ 4 h 304"/>
                        <a:gd name="T8" fmla="*/ 1 w 151"/>
                        <a:gd name="T9" fmla="*/ 5 h 304"/>
                        <a:gd name="T10" fmla="*/ 1 w 151"/>
                        <a:gd name="T11" fmla="*/ 6 h 304"/>
                        <a:gd name="T12" fmla="*/ 0 w 151"/>
                        <a:gd name="T13" fmla="*/ 7 h 304"/>
                        <a:gd name="T14" fmla="*/ 0 w 151"/>
                        <a:gd name="T15" fmla="*/ 9 h 304"/>
                        <a:gd name="T16" fmla="*/ 0 w 151"/>
                        <a:gd name="T17" fmla="*/ 10 h 304"/>
                        <a:gd name="T18" fmla="*/ 0 w 151"/>
                        <a:gd name="T19" fmla="*/ 10 h 304"/>
                        <a:gd name="T20" fmla="*/ 0 w 151"/>
                        <a:gd name="T21" fmla="*/ 10 h 304"/>
                        <a:gd name="T22" fmla="*/ 0 w 151"/>
                        <a:gd name="T23" fmla="*/ 10 h 304"/>
                        <a:gd name="T24" fmla="*/ 0 w 151"/>
                        <a:gd name="T25" fmla="*/ 10 h 304"/>
                        <a:gd name="T26" fmla="*/ 0 w 151"/>
                        <a:gd name="T27" fmla="*/ 8 h 304"/>
                        <a:gd name="T28" fmla="*/ 0 w 151"/>
                        <a:gd name="T29" fmla="*/ 7 h 304"/>
                        <a:gd name="T30" fmla="*/ 0 w 151"/>
                        <a:gd name="T31" fmla="*/ 6 h 304"/>
                        <a:gd name="T32" fmla="*/ 0 w 151"/>
                        <a:gd name="T33" fmla="*/ 4 h 304"/>
                        <a:gd name="T34" fmla="*/ 1 w 151"/>
                        <a:gd name="T35" fmla="*/ 3 h 304"/>
                        <a:gd name="T36" fmla="*/ 1 w 151"/>
                        <a:gd name="T37" fmla="*/ 2 h 304"/>
                        <a:gd name="T38" fmla="*/ 2 w 151"/>
                        <a:gd name="T39" fmla="*/ 1 h 304"/>
                        <a:gd name="T40" fmla="*/ 3 w 151"/>
                        <a:gd name="T41" fmla="*/ 0 h 304"/>
                        <a:gd name="T42" fmla="*/ 4 w 151"/>
                        <a:gd name="T43" fmla="*/ 1 h 304"/>
                        <a:gd name="T44" fmla="*/ 4 w 151"/>
                        <a:gd name="T45" fmla="*/ 1 h 304"/>
                        <a:gd name="T46" fmla="*/ 4 w 151"/>
                        <a:gd name="T47" fmla="*/ 1 h 304"/>
                        <a:gd name="T48" fmla="*/ 4 w 151"/>
                        <a:gd name="T49" fmla="*/ 1 h 3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1"/>
                        <a:gd name="T76" fmla="*/ 0 h 304"/>
                        <a:gd name="T77" fmla="*/ 151 w 151"/>
                        <a:gd name="T78" fmla="*/ 304 h 3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1" h="304">
                          <a:moveTo>
                            <a:pt x="151" y="18"/>
                          </a:moveTo>
                          <a:lnTo>
                            <a:pt x="125" y="48"/>
                          </a:lnTo>
                          <a:lnTo>
                            <a:pt x="99" y="81"/>
                          </a:lnTo>
                          <a:lnTo>
                            <a:pt x="75" y="113"/>
                          </a:lnTo>
                          <a:lnTo>
                            <a:pt x="53" y="146"/>
                          </a:lnTo>
                          <a:lnTo>
                            <a:pt x="36" y="181"/>
                          </a:lnTo>
                          <a:lnTo>
                            <a:pt x="24" y="219"/>
                          </a:lnTo>
                          <a:lnTo>
                            <a:pt x="19" y="258"/>
                          </a:lnTo>
                          <a:lnTo>
                            <a:pt x="22" y="299"/>
                          </a:lnTo>
                          <a:lnTo>
                            <a:pt x="15" y="304"/>
                          </a:lnTo>
                          <a:lnTo>
                            <a:pt x="9" y="304"/>
                          </a:lnTo>
                          <a:lnTo>
                            <a:pt x="5" y="301"/>
                          </a:lnTo>
                          <a:lnTo>
                            <a:pt x="0" y="295"/>
                          </a:lnTo>
                          <a:lnTo>
                            <a:pt x="0" y="251"/>
                          </a:lnTo>
                          <a:lnTo>
                            <a:pt x="3" y="208"/>
                          </a:lnTo>
                          <a:lnTo>
                            <a:pt x="8" y="166"/>
                          </a:lnTo>
                          <a:lnTo>
                            <a:pt x="20" y="124"/>
                          </a:lnTo>
                          <a:lnTo>
                            <a:pt x="36" y="86"/>
                          </a:lnTo>
                          <a:lnTo>
                            <a:pt x="58" y="52"/>
                          </a:lnTo>
                          <a:lnTo>
                            <a:pt x="87" y="23"/>
                          </a:lnTo>
                          <a:lnTo>
                            <a:pt x="123" y="0"/>
                          </a:lnTo>
                          <a:lnTo>
                            <a:pt x="132" y="2"/>
                          </a:lnTo>
                          <a:lnTo>
                            <a:pt x="140" y="5"/>
                          </a:lnTo>
                          <a:lnTo>
                            <a:pt x="146" y="9"/>
                          </a:lnTo>
                          <a:lnTo>
                            <a:pt x="151" y="18"/>
                          </a:lnTo>
                          <a:close/>
                        </a:path>
                      </a:pathLst>
                    </a:custGeom>
                    <a:solidFill>
                      <a:srgbClr val="7F2600"/>
                    </a:solidFill>
                    <a:ln w="9525">
                      <a:solidFill>
                        <a:srgbClr val="003300"/>
                      </a:solidFill>
                      <a:round/>
                      <a:headEnd/>
                      <a:tailEnd/>
                    </a:ln>
                  </p:spPr>
                  <p:txBody>
                    <a:bodyPr/>
                    <a:lstStyle/>
                    <a:p>
                      <a:endParaRPr lang="en-US"/>
                    </a:p>
                  </p:txBody>
                </p:sp>
                <p:sp>
                  <p:nvSpPr>
                    <p:cNvPr id="18468" name="Freeform 43"/>
                    <p:cNvSpPr>
                      <a:spLocks noChangeAspect="1"/>
                    </p:cNvSpPr>
                    <p:nvPr/>
                  </p:nvSpPr>
                  <p:spPr bwMode="auto">
                    <a:xfrm>
                      <a:off x="452" y="2649"/>
                      <a:ext cx="220" cy="200"/>
                    </a:xfrm>
                    <a:custGeom>
                      <a:avLst/>
                      <a:gdLst>
                        <a:gd name="T0" fmla="*/ 3 w 440"/>
                        <a:gd name="T1" fmla="*/ 1 h 398"/>
                        <a:gd name="T2" fmla="*/ 3 w 440"/>
                        <a:gd name="T3" fmla="*/ 3 h 398"/>
                        <a:gd name="T4" fmla="*/ 2 w 440"/>
                        <a:gd name="T5" fmla="*/ 6 h 398"/>
                        <a:gd name="T6" fmla="*/ 3 w 440"/>
                        <a:gd name="T7" fmla="*/ 7 h 398"/>
                        <a:gd name="T8" fmla="*/ 3 w 440"/>
                        <a:gd name="T9" fmla="*/ 9 h 398"/>
                        <a:gd name="T10" fmla="*/ 6 w 440"/>
                        <a:gd name="T11" fmla="*/ 10 h 398"/>
                        <a:gd name="T12" fmla="*/ 7 w 440"/>
                        <a:gd name="T13" fmla="*/ 10 h 398"/>
                        <a:gd name="T14" fmla="*/ 10 w 440"/>
                        <a:gd name="T15" fmla="*/ 10 h 398"/>
                        <a:gd name="T16" fmla="*/ 11 w 440"/>
                        <a:gd name="T17" fmla="*/ 8 h 398"/>
                        <a:gd name="T18" fmla="*/ 12 w 440"/>
                        <a:gd name="T19" fmla="*/ 6 h 398"/>
                        <a:gd name="T20" fmla="*/ 12 w 440"/>
                        <a:gd name="T21" fmla="*/ 5 h 398"/>
                        <a:gd name="T22" fmla="*/ 11 w 440"/>
                        <a:gd name="T23" fmla="*/ 4 h 398"/>
                        <a:gd name="T24" fmla="*/ 11 w 440"/>
                        <a:gd name="T25" fmla="*/ 3 h 398"/>
                        <a:gd name="T26" fmla="*/ 10 w 440"/>
                        <a:gd name="T27" fmla="*/ 3 h 398"/>
                        <a:gd name="T28" fmla="*/ 7 w 440"/>
                        <a:gd name="T29" fmla="*/ 3 h 398"/>
                        <a:gd name="T30" fmla="*/ 7 w 440"/>
                        <a:gd name="T31" fmla="*/ 4 h 398"/>
                        <a:gd name="T32" fmla="*/ 6 w 440"/>
                        <a:gd name="T33" fmla="*/ 6 h 398"/>
                        <a:gd name="T34" fmla="*/ 7 w 440"/>
                        <a:gd name="T35" fmla="*/ 7 h 398"/>
                        <a:gd name="T36" fmla="*/ 7 w 440"/>
                        <a:gd name="T37" fmla="*/ 7 h 398"/>
                        <a:gd name="T38" fmla="*/ 9 w 440"/>
                        <a:gd name="T39" fmla="*/ 6 h 398"/>
                        <a:gd name="T40" fmla="*/ 9 w 440"/>
                        <a:gd name="T41" fmla="*/ 6 h 398"/>
                        <a:gd name="T42" fmla="*/ 7 w 440"/>
                        <a:gd name="T43" fmla="*/ 5 h 398"/>
                        <a:gd name="T44" fmla="*/ 7 w 440"/>
                        <a:gd name="T45" fmla="*/ 6 h 398"/>
                        <a:gd name="T46" fmla="*/ 7 w 440"/>
                        <a:gd name="T47" fmla="*/ 5 h 398"/>
                        <a:gd name="T48" fmla="*/ 7 w 440"/>
                        <a:gd name="T49" fmla="*/ 5 h 398"/>
                        <a:gd name="T50" fmla="*/ 7 w 440"/>
                        <a:gd name="T51" fmla="*/ 4 h 398"/>
                        <a:gd name="T52" fmla="*/ 9 w 440"/>
                        <a:gd name="T53" fmla="*/ 4 h 398"/>
                        <a:gd name="T54" fmla="*/ 10 w 440"/>
                        <a:gd name="T55" fmla="*/ 4 h 398"/>
                        <a:gd name="T56" fmla="*/ 10 w 440"/>
                        <a:gd name="T57" fmla="*/ 5 h 398"/>
                        <a:gd name="T58" fmla="*/ 11 w 440"/>
                        <a:gd name="T59" fmla="*/ 6 h 398"/>
                        <a:gd name="T60" fmla="*/ 10 w 440"/>
                        <a:gd name="T61" fmla="*/ 7 h 398"/>
                        <a:gd name="T62" fmla="*/ 7 w 440"/>
                        <a:gd name="T63" fmla="*/ 9 h 398"/>
                        <a:gd name="T64" fmla="*/ 6 w 440"/>
                        <a:gd name="T65" fmla="*/ 9 h 398"/>
                        <a:gd name="T66" fmla="*/ 5 w 440"/>
                        <a:gd name="T67" fmla="*/ 8 h 398"/>
                        <a:gd name="T68" fmla="*/ 3 w 440"/>
                        <a:gd name="T69" fmla="*/ 7 h 398"/>
                        <a:gd name="T70" fmla="*/ 3 w 440"/>
                        <a:gd name="T71" fmla="*/ 5 h 398"/>
                        <a:gd name="T72" fmla="*/ 4 w 440"/>
                        <a:gd name="T73" fmla="*/ 3 h 398"/>
                        <a:gd name="T74" fmla="*/ 6 w 440"/>
                        <a:gd name="T75" fmla="*/ 2 h 398"/>
                        <a:gd name="T76" fmla="*/ 7 w 440"/>
                        <a:gd name="T77" fmla="*/ 1 h 398"/>
                        <a:gd name="T78" fmla="*/ 9 w 440"/>
                        <a:gd name="T79" fmla="*/ 1 h 398"/>
                        <a:gd name="T80" fmla="*/ 10 w 440"/>
                        <a:gd name="T81" fmla="*/ 1 h 398"/>
                        <a:gd name="T82" fmla="*/ 11 w 440"/>
                        <a:gd name="T83" fmla="*/ 2 h 398"/>
                        <a:gd name="T84" fmla="*/ 13 w 440"/>
                        <a:gd name="T85" fmla="*/ 3 h 398"/>
                        <a:gd name="T86" fmla="*/ 13 w 440"/>
                        <a:gd name="T87" fmla="*/ 4 h 398"/>
                        <a:gd name="T88" fmla="*/ 14 w 440"/>
                        <a:gd name="T89" fmla="*/ 7 h 398"/>
                        <a:gd name="T90" fmla="*/ 13 w 440"/>
                        <a:gd name="T91" fmla="*/ 10 h 398"/>
                        <a:gd name="T92" fmla="*/ 12 w 440"/>
                        <a:gd name="T93" fmla="*/ 11 h 398"/>
                        <a:gd name="T94" fmla="*/ 10 w 440"/>
                        <a:gd name="T95" fmla="*/ 12 h 398"/>
                        <a:gd name="T96" fmla="*/ 8 w 440"/>
                        <a:gd name="T97" fmla="*/ 13 h 398"/>
                        <a:gd name="T98" fmla="*/ 6 w 440"/>
                        <a:gd name="T99" fmla="*/ 13 h 398"/>
                        <a:gd name="T100" fmla="*/ 3 w 440"/>
                        <a:gd name="T101" fmla="*/ 12 h 398"/>
                        <a:gd name="T102" fmla="*/ 1 w 440"/>
                        <a:gd name="T103" fmla="*/ 11 h 398"/>
                        <a:gd name="T104" fmla="*/ 1 w 440"/>
                        <a:gd name="T105" fmla="*/ 8 h 398"/>
                        <a:gd name="T106" fmla="*/ 1 w 440"/>
                        <a:gd name="T107" fmla="*/ 6 h 398"/>
                        <a:gd name="T108" fmla="*/ 1 w 440"/>
                        <a:gd name="T109" fmla="*/ 3 h 398"/>
                        <a:gd name="T110" fmla="*/ 3 w 440"/>
                        <a:gd name="T111" fmla="*/ 1 h 398"/>
                        <a:gd name="T112" fmla="*/ 3 w 440"/>
                        <a:gd name="T113" fmla="*/ 1 h 398"/>
                        <a:gd name="T114" fmla="*/ 5 w 440"/>
                        <a:gd name="T115" fmla="*/ 1 h 398"/>
                        <a:gd name="T116" fmla="*/ 5 w 440"/>
                        <a:gd name="T117" fmla="*/ 0 h 3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0"/>
                        <a:gd name="T178" fmla="*/ 0 h 398"/>
                        <a:gd name="T179" fmla="*/ 440 w 440"/>
                        <a:gd name="T180" fmla="*/ 398 h 39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0" h="398">
                          <a:moveTo>
                            <a:pt x="154" y="0"/>
                          </a:moveTo>
                          <a:lnTo>
                            <a:pt x="131" y="15"/>
                          </a:lnTo>
                          <a:lnTo>
                            <a:pt x="112" y="32"/>
                          </a:lnTo>
                          <a:lnTo>
                            <a:pt x="97" y="52"/>
                          </a:lnTo>
                          <a:lnTo>
                            <a:pt x="84" y="72"/>
                          </a:lnTo>
                          <a:lnTo>
                            <a:pt x="74" y="95"/>
                          </a:lnTo>
                          <a:lnTo>
                            <a:pt x="66" y="118"/>
                          </a:lnTo>
                          <a:lnTo>
                            <a:pt x="60" y="144"/>
                          </a:lnTo>
                          <a:lnTo>
                            <a:pt x="55" y="168"/>
                          </a:lnTo>
                          <a:lnTo>
                            <a:pt x="56" y="188"/>
                          </a:lnTo>
                          <a:lnTo>
                            <a:pt x="61" y="206"/>
                          </a:lnTo>
                          <a:lnTo>
                            <a:pt x="68" y="223"/>
                          </a:lnTo>
                          <a:lnTo>
                            <a:pt x="77" y="241"/>
                          </a:lnTo>
                          <a:lnTo>
                            <a:pt x="89" y="255"/>
                          </a:lnTo>
                          <a:lnTo>
                            <a:pt x="101" y="270"/>
                          </a:lnTo>
                          <a:lnTo>
                            <a:pt x="116" y="283"/>
                          </a:lnTo>
                          <a:lnTo>
                            <a:pt x="132" y="295"/>
                          </a:lnTo>
                          <a:lnTo>
                            <a:pt x="161" y="302"/>
                          </a:lnTo>
                          <a:lnTo>
                            <a:pt x="187" y="306"/>
                          </a:lnTo>
                          <a:lnTo>
                            <a:pt x="211" y="308"/>
                          </a:lnTo>
                          <a:lnTo>
                            <a:pt x="233" y="308"/>
                          </a:lnTo>
                          <a:lnTo>
                            <a:pt x="253" y="305"/>
                          </a:lnTo>
                          <a:lnTo>
                            <a:pt x="273" y="298"/>
                          </a:lnTo>
                          <a:lnTo>
                            <a:pt x="291" y="288"/>
                          </a:lnTo>
                          <a:lnTo>
                            <a:pt x="310" y="274"/>
                          </a:lnTo>
                          <a:lnTo>
                            <a:pt x="326" y="260"/>
                          </a:lnTo>
                          <a:lnTo>
                            <a:pt x="339" y="245"/>
                          </a:lnTo>
                          <a:lnTo>
                            <a:pt x="349" y="228"/>
                          </a:lnTo>
                          <a:lnTo>
                            <a:pt x="357" y="211"/>
                          </a:lnTo>
                          <a:lnTo>
                            <a:pt x="362" y="192"/>
                          </a:lnTo>
                          <a:lnTo>
                            <a:pt x="364" y="174"/>
                          </a:lnTo>
                          <a:lnTo>
                            <a:pt x="363" y="154"/>
                          </a:lnTo>
                          <a:lnTo>
                            <a:pt x="359" y="135"/>
                          </a:lnTo>
                          <a:lnTo>
                            <a:pt x="356" y="126"/>
                          </a:lnTo>
                          <a:lnTo>
                            <a:pt x="352" y="120"/>
                          </a:lnTo>
                          <a:lnTo>
                            <a:pt x="347" y="113"/>
                          </a:lnTo>
                          <a:lnTo>
                            <a:pt x="341" y="106"/>
                          </a:lnTo>
                          <a:lnTo>
                            <a:pt x="334" y="99"/>
                          </a:lnTo>
                          <a:lnTo>
                            <a:pt x="326" y="93"/>
                          </a:lnTo>
                          <a:lnTo>
                            <a:pt x="319" y="88"/>
                          </a:lnTo>
                          <a:lnTo>
                            <a:pt x="312" y="84"/>
                          </a:lnTo>
                          <a:lnTo>
                            <a:pt x="295" y="83"/>
                          </a:lnTo>
                          <a:lnTo>
                            <a:pt x="278" y="82"/>
                          </a:lnTo>
                          <a:lnTo>
                            <a:pt x="260" y="82"/>
                          </a:lnTo>
                          <a:lnTo>
                            <a:pt x="243" y="84"/>
                          </a:lnTo>
                          <a:lnTo>
                            <a:pt x="227" y="88"/>
                          </a:lnTo>
                          <a:lnTo>
                            <a:pt x="213" y="97"/>
                          </a:lnTo>
                          <a:lnTo>
                            <a:pt x="201" y="108"/>
                          </a:lnTo>
                          <a:lnTo>
                            <a:pt x="192" y="124"/>
                          </a:lnTo>
                          <a:lnTo>
                            <a:pt x="189" y="144"/>
                          </a:lnTo>
                          <a:lnTo>
                            <a:pt x="188" y="161"/>
                          </a:lnTo>
                          <a:lnTo>
                            <a:pt x="192" y="178"/>
                          </a:lnTo>
                          <a:lnTo>
                            <a:pt x="204" y="192"/>
                          </a:lnTo>
                          <a:lnTo>
                            <a:pt x="214" y="197"/>
                          </a:lnTo>
                          <a:lnTo>
                            <a:pt x="223" y="199"/>
                          </a:lnTo>
                          <a:lnTo>
                            <a:pt x="233" y="200"/>
                          </a:lnTo>
                          <a:lnTo>
                            <a:pt x="241" y="200"/>
                          </a:lnTo>
                          <a:lnTo>
                            <a:pt x="248" y="199"/>
                          </a:lnTo>
                          <a:lnTo>
                            <a:pt x="254" y="196"/>
                          </a:lnTo>
                          <a:lnTo>
                            <a:pt x="261" y="192"/>
                          </a:lnTo>
                          <a:lnTo>
                            <a:pt x="269" y="186"/>
                          </a:lnTo>
                          <a:lnTo>
                            <a:pt x="269" y="174"/>
                          </a:lnTo>
                          <a:lnTo>
                            <a:pt x="267" y="161"/>
                          </a:lnTo>
                          <a:lnTo>
                            <a:pt x="263" y="150"/>
                          </a:lnTo>
                          <a:lnTo>
                            <a:pt x="254" y="139"/>
                          </a:lnTo>
                          <a:lnTo>
                            <a:pt x="253" y="155"/>
                          </a:lnTo>
                          <a:lnTo>
                            <a:pt x="249" y="167"/>
                          </a:lnTo>
                          <a:lnTo>
                            <a:pt x="241" y="174"/>
                          </a:lnTo>
                          <a:lnTo>
                            <a:pt x="228" y="175"/>
                          </a:lnTo>
                          <a:lnTo>
                            <a:pt x="221" y="168"/>
                          </a:lnTo>
                          <a:lnTo>
                            <a:pt x="218" y="160"/>
                          </a:lnTo>
                          <a:lnTo>
                            <a:pt x="216" y="150"/>
                          </a:lnTo>
                          <a:lnTo>
                            <a:pt x="216" y="139"/>
                          </a:lnTo>
                          <a:lnTo>
                            <a:pt x="221" y="133"/>
                          </a:lnTo>
                          <a:lnTo>
                            <a:pt x="227" y="130"/>
                          </a:lnTo>
                          <a:lnTo>
                            <a:pt x="234" y="125"/>
                          </a:lnTo>
                          <a:lnTo>
                            <a:pt x="241" y="122"/>
                          </a:lnTo>
                          <a:lnTo>
                            <a:pt x="249" y="120"/>
                          </a:lnTo>
                          <a:lnTo>
                            <a:pt x="256" y="117"/>
                          </a:lnTo>
                          <a:lnTo>
                            <a:pt x="264" y="116"/>
                          </a:lnTo>
                          <a:lnTo>
                            <a:pt x="272" y="115"/>
                          </a:lnTo>
                          <a:lnTo>
                            <a:pt x="280" y="116"/>
                          </a:lnTo>
                          <a:lnTo>
                            <a:pt x="288" y="118"/>
                          </a:lnTo>
                          <a:lnTo>
                            <a:pt x="296" y="122"/>
                          </a:lnTo>
                          <a:lnTo>
                            <a:pt x="304" y="126"/>
                          </a:lnTo>
                          <a:lnTo>
                            <a:pt x="311" y="132"/>
                          </a:lnTo>
                          <a:lnTo>
                            <a:pt x="316" y="139"/>
                          </a:lnTo>
                          <a:lnTo>
                            <a:pt x="320" y="147"/>
                          </a:lnTo>
                          <a:lnTo>
                            <a:pt x="321" y="155"/>
                          </a:lnTo>
                          <a:lnTo>
                            <a:pt x="322" y="176"/>
                          </a:lnTo>
                          <a:lnTo>
                            <a:pt x="319" y="193"/>
                          </a:lnTo>
                          <a:lnTo>
                            <a:pt x="311" y="209"/>
                          </a:lnTo>
                          <a:lnTo>
                            <a:pt x="303" y="223"/>
                          </a:lnTo>
                          <a:lnTo>
                            <a:pt x="286" y="239"/>
                          </a:lnTo>
                          <a:lnTo>
                            <a:pt x="267" y="252"/>
                          </a:lnTo>
                          <a:lnTo>
                            <a:pt x="248" y="259"/>
                          </a:lnTo>
                          <a:lnTo>
                            <a:pt x="227" y="264"/>
                          </a:lnTo>
                          <a:lnTo>
                            <a:pt x="205" y="265"/>
                          </a:lnTo>
                          <a:lnTo>
                            <a:pt x="184" y="261"/>
                          </a:lnTo>
                          <a:lnTo>
                            <a:pt x="165" y="257"/>
                          </a:lnTo>
                          <a:lnTo>
                            <a:pt x="146" y="249"/>
                          </a:lnTo>
                          <a:lnTo>
                            <a:pt x="134" y="237"/>
                          </a:lnTo>
                          <a:lnTo>
                            <a:pt x="123" y="223"/>
                          </a:lnTo>
                          <a:lnTo>
                            <a:pt x="115" y="209"/>
                          </a:lnTo>
                          <a:lnTo>
                            <a:pt x="109" y="194"/>
                          </a:lnTo>
                          <a:lnTo>
                            <a:pt x="106" y="178"/>
                          </a:lnTo>
                          <a:lnTo>
                            <a:pt x="104" y="162"/>
                          </a:lnTo>
                          <a:lnTo>
                            <a:pt x="105" y="145"/>
                          </a:lnTo>
                          <a:lnTo>
                            <a:pt x="108" y="128"/>
                          </a:lnTo>
                          <a:lnTo>
                            <a:pt x="116" y="109"/>
                          </a:lnTo>
                          <a:lnTo>
                            <a:pt x="128" y="91"/>
                          </a:lnTo>
                          <a:lnTo>
                            <a:pt x="140" y="72"/>
                          </a:lnTo>
                          <a:lnTo>
                            <a:pt x="154" y="55"/>
                          </a:lnTo>
                          <a:lnTo>
                            <a:pt x="170" y="39"/>
                          </a:lnTo>
                          <a:lnTo>
                            <a:pt x="189" y="26"/>
                          </a:lnTo>
                          <a:lnTo>
                            <a:pt x="207" y="18"/>
                          </a:lnTo>
                          <a:lnTo>
                            <a:pt x="228" y="14"/>
                          </a:lnTo>
                          <a:lnTo>
                            <a:pt x="243" y="14"/>
                          </a:lnTo>
                          <a:lnTo>
                            <a:pt x="258" y="15"/>
                          </a:lnTo>
                          <a:lnTo>
                            <a:pt x="273" y="16"/>
                          </a:lnTo>
                          <a:lnTo>
                            <a:pt x="287" y="18"/>
                          </a:lnTo>
                          <a:lnTo>
                            <a:pt x="301" y="23"/>
                          </a:lnTo>
                          <a:lnTo>
                            <a:pt x="314" y="26"/>
                          </a:lnTo>
                          <a:lnTo>
                            <a:pt x="327" y="32"/>
                          </a:lnTo>
                          <a:lnTo>
                            <a:pt x="340" y="39"/>
                          </a:lnTo>
                          <a:lnTo>
                            <a:pt x="351" y="46"/>
                          </a:lnTo>
                          <a:lnTo>
                            <a:pt x="364" y="55"/>
                          </a:lnTo>
                          <a:lnTo>
                            <a:pt x="374" y="64"/>
                          </a:lnTo>
                          <a:lnTo>
                            <a:pt x="385" y="75"/>
                          </a:lnTo>
                          <a:lnTo>
                            <a:pt x="395" y="86"/>
                          </a:lnTo>
                          <a:lnTo>
                            <a:pt x="404" y="99"/>
                          </a:lnTo>
                          <a:lnTo>
                            <a:pt x="412" y="113"/>
                          </a:lnTo>
                          <a:lnTo>
                            <a:pt x="420" y="128"/>
                          </a:lnTo>
                          <a:lnTo>
                            <a:pt x="434" y="167"/>
                          </a:lnTo>
                          <a:lnTo>
                            <a:pt x="440" y="208"/>
                          </a:lnTo>
                          <a:lnTo>
                            <a:pt x="435" y="250"/>
                          </a:lnTo>
                          <a:lnTo>
                            <a:pt x="420" y="290"/>
                          </a:lnTo>
                          <a:lnTo>
                            <a:pt x="407" y="307"/>
                          </a:lnTo>
                          <a:lnTo>
                            <a:pt x="392" y="323"/>
                          </a:lnTo>
                          <a:lnTo>
                            <a:pt x="377" y="337"/>
                          </a:lnTo>
                          <a:lnTo>
                            <a:pt x="362" y="350"/>
                          </a:lnTo>
                          <a:lnTo>
                            <a:pt x="347" y="361"/>
                          </a:lnTo>
                          <a:lnTo>
                            <a:pt x="329" y="372"/>
                          </a:lnTo>
                          <a:lnTo>
                            <a:pt x="312" y="380"/>
                          </a:lnTo>
                          <a:lnTo>
                            <a:pt x="295" y="387"/>
                          </a:lnTo>
                          <a:lnTo>
                            <a:pt x="275" y="391"/>
                          </a:lnTo>
                          <a:lnTo>
                            <a:pt x="256" y="396"/>
                          </a:lnTo>
                          <a:lnTo>
                            <a:pt x="234" y="397"/>
                          </a:lnTo>
                          <a:lnTo>
                            <a:pt x="211" y="398"/>
                          </a:lnTo>
                          <a:lnTo>
                            <a:pt x="187" y="396"/>
                          </a:lnTo>
                          <a:lnTo>
                            <a:pt x="161" y="394"/>
                          </a:lnTo>
                          <a:lnTo>
                            <a:pt x="134" y="389"/>
                          </a:lnTo>
                          <a:lnTo>
                            <a:pt x="105" y="382"/>
                          </a:lnTo>
                          <a:lnTo>
                            <a:pt x="75" y="366"/>
                          </a:lnTo>
                          <a:lnTo>
                            <a:pt x="51" y="348"/>
                          </a:lnTo>
                          <a:lnTo>
                            <a:pt x="32" y="326"/>
                          </a:lnTo>
                          <a:lnTo>
                            <a:pt x="18" y="303"/>
                          </a:lnTo>
                          <a:lnTo>
                            <a:pt x="9" y="277"/>
                          </a:lnTo>
                          <a:lnTo>
                            <a:pt x="3" y="250"/>
                          </a:lnTo>
                          <a:lnTo>
                            <a:pt x="0" y="222"/>
                          </a:lnTo>
                          <a:lnTo>
                            <a:pt x="0" y="192"/>
                          </a:lnTo>
                          <a:lnTo>
                            <a:pt x="1" y="164"/>
                          </a:lnTo>
                          <a:lnTo>
                            <a:pt x="7" y="138"/>
                          </a:lnTo>
                          <a:lnTo>
                            <a:pt x="16" y="113"/>
                          </a:lnTo>
                          <a:lnTo>
                            <a:pt x="28" y="88"/>
                          </a:lnTo>
                          <a:lnTo>
                            <a:pt x="43" y="67"/>
                          </a:lnTo>
                          <a:lnTo>
                            <a:pt x="61" y="47"/>
                          </a:lnTo>
                          <a:lnTo>
                            <a:pt x="82" y="30"/>
                          </a:lnTo>
                          <a:lnTo>
                            <a:pt x="105" y="16"/>
                          </a:lnTo>
                          <a:lnTo>
                            <a:pt x="110" y="14"/>
                          </a:lnTo>
                          <a:lnTo>
                            <a:pt x="116" y="11"/>
                          </a:lnTo>
                          <a:lnTo>
                            <a:pt x="123" y="9"/>
                          </a:lnTo>
                          <a:lnTo>
                            <a:pt x="129" y="6"/>
                          </a:lnTo>
                          <a:lnTo>
                            <a:pt x="135" y="4"/>
                          </a:lnTo>
                          <a:lnTo>
                            <a:pt x="142" y="2"/>
                          </a:lnTo>
                          <a:lnTo>
                            <a:pt x="147" y="1"/>
                          </a:lnTo>
                          <a:lnTo>
                            <a:pt x="154" y="0"/>
                          </a:lnTo>
                          <a:close/>
                        </a:path>
                      </a:pathLst>
                    </a:custGeom>
                    <a:solidFill>
                      <a:srgbClr val="FFFF7C"/>
                    </a:solidFill>
                    <a:ln w="9525">
                      <a:solidFill>
                        <a:srgbClr val="003300"/>
                      </a:solidFill>
                      <a:round/>
                      <a:headEnd/>
                      <a:tailEnd/>
                    </a:ln>
                  </p:spPr>
                  <p:txBody>
                    <a:bodyPr/>
                    <a:lstStyle/>
                    <a:p>
                      <a:endParaRPr lang="en-US"/>
                    </a:p>
                  </p:txBody>
                </p:sp>
                <p:sp>
                  <p:nvSpPr>
                    <p:cNvPr id="18469" name="Freeform 44"/>
                    <p:cNvSpPr>
                      <a:spLocks noChangeAspect="1"/>
                    </p:cNvSpPr>
                    <p:nvPr/>
                  </p:nvSpPr>
                  <p:spPr bwMode="auto">
                    <a:xfrm>
                      <a:off x="808" y="2742"/>
                      <a:ext cx="234" cy="217"/>
                    </a:xfrm>
                    <a:custGeom>
                      <a:avLst/>
                      <a:gdLst>
                        <a:gd name="T0" fmla="*/ 15 w 468"/>
                        <a:gd name="T1" fmla="*/ 12 h 435"/>
                        <a:gd name="T2" fmla="*/ 15 w 468"/>
                        <a:gd name="T3" fmla="*/ 12 h 435"/>
                        <a:gd name="T4" fmla="*/ 15 w 468"/>
                        <a:gd name="T5" fmla="*/ 12 h 435"/>
                        <a:gd name="T6" fmla="*/ 14 w 468"/>
                        <a:gd name="T7" fmla="*/ 12 h 435"/>
                        <a:gd name="T8" fmla="*/ 14 w 468"/>
                        <a:gd name="T9" fmla="*/ 12 h 435"/>
                        <a:gd name="T10" fmla="*/ 14 w 468"/>
                        <a:gd name="T11" fmla="*/ 13 h 435"/>
                        <a:gd name="T12" fmla="*/ 14 w 468"/>
                        <a:gd name="T13" fmla="*/ 13 h 435"/>
                        <a:gd name="T14" fmla="*/ 14 w 468"/>
                        <a:gd name="T15" fmla="*/ 13 h 435"/>
                        <a:gd name="T16" fmla="*/ 14 w 468"/>
                        <a:gd name="T17" fmla="*/ 13 h 435"/>
                        <a:gd name="T18" fmla="*/ 4 w 468"/>
                        <a:gd name="T19" fmla="*/ 4 h 435"/>
                        <a:gd name="T20" fmla="*/ 4 w 468"/>
                        <a:gd name="T21" fmla="*/ 3 h 435"/>
                        <a:gd name="T22" fmla="*/ 4 w 468"/>
                        <a:gd name="T23" fmla="*/ 3 h 435"/>
                        <a:gd name="T24" fmla="*/ 4 w 468"/>
                        <a:gd name="T25" fmla="*/ 3 h 435"/>
                        <a:gd name="T26" fmla="*/ 3 w 468"/>
                        <a:gd name="T27" fmla="*/ 2 h 435"/>
                        <a:gd name="T28" fmla="*/ 3 w 468"/>
                        <a:gd name="T29" fmla="*/ 2 h 435"/>
                        <a:gd name="T30" fmla="*/ 3 w 468"/>
                        <a:gd name="T31" fmla="*/ 2 h 435"/>
                        <a:gd name="T32" fmla="*/ 3 w 468"/>
                        <a:gd name="T33" fmla="*/ 1 h 435"/>
                        <a:gd name="T34" fmla="*/ 2 w 468"/>
                        <a:gd name="T35" fmla="*/ 1 h 435"/>
                        <a:gd name="T36" fmla="*/ 2 w 468"/>
                        <a:gd name="T37" fmla="*/ 1 h 435"/>
                        <a:gd name="T38" fmla="*/ 2 w 468"/>
                        <a:gd name="T39" fmla="*/ 1 h 435"/>
                        <a:gd name="T40" fmla="*/ 1 w 468"/>
                        <a:gd name="T41" fmla="*/ 1 h 435"/>
                        <a:gd name="T42" fmla="*/ 1 w 468"/>
                        <a:gd name="T43" fmla="*/ 1 h 435"/>
                        <a:gd name="T44" fmla="*/ 1 w 468"/>
                        <a:gd name="T45" fmla="*/ 1 h 435"/>
                        <a:gd name="T46" fmla="*/ 1 w 468"/>
                        <a:gd name="T47" fmla="*/ 1 h 435"/>
                        <a:gd name="T48" fmla="*/ 1 w 468"/>
                        <a:gd name="T49" fmla="*/ 0 h 435"/>
                        <a:gd name="T50" fmla="*/ 0 w 468"/>
                        <a:gd name="T51" fmla="*/ 0 h 435"/>
                        <a:gd name="T52" fmla="*/ 1 w 468"/>
                        <a:gd name="T53" fmla="*/ 0 h 435"/>
                        <a:gd name="T54" fmla="*/ 1 w 468"/>
                        <a:gd name="T55" fmla="*/ 0 h 435"/>
                        <a:gd name="T56" fmla="*/ 1 w 468"/>
                        <a:gd name="T57" fmla="*/ 0 h 435"/>
                        <a:gd name="T58" fmla="*/ 2 w 468"/>
                        <a:gd name="T59" fmla="*/ 0 h 435"/>
                        <a:gd name="T60" fmla="*/ 2 w 468"/>
                        <a:gd name="T61" fmla="*/ 0 h 435"/>
                        <a:gd name="T62" fmla="*/ 2 w 468"/>
                        <a:gd name="T63" fmla="*/ 0 h 435"/>
                        <a:gd name="T64" fmla="*/ 2 w 468"/>
                        <a:gd name="T65" fmla="*/ 0 h 435"/>
                        <a:gd name="T66" fmla="*/ 2 w 468"/>
                        <a:gd name="T67" fmla="*/ 0 h 435"/>
                        <a:gd name="T68" fmla="*/ 2 w 468"/>
                        <a:gd name="T69" fmla="*/ 0 h 435"/>
                        <a:gd name="T70" fmla="*/ 3 w 468"/>
                        <a:gd name="T71" fmla="*/ 1 h 435"/>
                        <a:gd name="T72" fmla="*/ 3 w 468"/>
                        <a:gd name="T73" fmla="*/ 1 h 435"/>
                        <a:gd name="T74" fmla="*/ 3 w 468"/>
                        <a:gd name="T75" fmla="*/ 1 h 435"/>
                        <a:gd name="T76" fmla="*/ 3 w 468"/>
                        <a:gd name="T77" fmla="*/ 1 h 435"/>
                        <a:gd name="T78" fmla="*/ 4 w 468"/>
                        <a:gd name="T79" fmla="*/ 2 h 435"/>
                        <a:gd name="T80" fmla="*/ 4 w 468"/>
                        <a:gd name="T81" fmla="*/ 2 h 435"/>
                        <a:gd name="T82" fmla="*/ 4 w 468"/>
                        <a:gd name="T83" fmla="*/ 2 h 435"/>
                        <a:gd name="T84" fmla="*/ 15 w 468"/>
                        <a:gd name="T85" fmla="*/ 12 h 4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68"/>
                        <a:gd name="T130" fmla="*/ 0 h 435"/>
                        <a:gd name="T131" fmla="*/ 468 w 468"/>
                        <a:gd name="T132" fmla="*/ 435 h 4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68" h="435">
                          <a:moveTo>
                            <a:pt x="468" y="394"/>
                          </a:moveTo>
                          <a:lnTo>
                            <a:pt x="458" y="399"/>
                          </a:lnTo>
                          <a:lnTo>
                            <a:pt x="450" y="403"/>
                          </a:lnTo>
                          <a:lnTo>
                            <a:pt x="445" y="408"/>
                          </a:lnTo>
                          <a:lnTo>
                            <a:pt x="439" y="412"/>
                          </a:lnTo>
                          <a:lnTo>
                            <a:pt x="435" y="417"/>
                          </a:lnTo>
                          <a:lnTo>
                            <a:pt x="432" y="423"/>
                          </a:lnTo>
                          <a:lnTo>
                            <a:pt x="428" y="429"/>
                          </a:lnTo>
                          <a:lnTo>
                            <a:pt x="426" y="435"/>
                          </a:lnTo>
                          <a:lnTo>
                            <a:pt x="108" y="130"/>
                          </a:lnTo>
                          <a:lnTo>
                            <a:pt x="107" y="119"/>
                          </a:lnTo>
                          <a:lnTo>
                            <a:pt x="104" y="107"/>
                          </a:lnTo>
                          <a:lnTo>
                            <a:pt x="99" y="97"/>
                          </a:lnTo>
                          <a:lnTo>
                            <a:pt x="92" y="86"/>
                          </a:lnTo>
                          <a:lnTo>
                            <a:pt x="84" y="77"/>
                          </a:lnTo>
                          <a:lnTo>
                            <a:pt x="76" y="70"/>
                          </a:lnTo>
                          <a:lnTo>
                            <a:pt x="66" y="63"/>
                          </a:lnTo>
                          <a:lnTo>
                            <a:pt x="55" y="59"/>
                          </a:lnTo>
                          <a:lnTo>
                            <a:pt x="47" y="55"/>
                          </a:lnTo>
                          <a:lnTo>
                            <a:pt x="38" y="52"/>
                          </a:lnTo>
                          <a:lnTo>
                            <a:pt x="28" y="48"/>
                          </a:lnTo>
                          <a:lnTo>
                            <a:pt x="20" y="44"/>
                          </a:lnTo>
                          <a:lnTo>
                            <a:pt x="11" y="39"/>
                          </a:lnTo>
                          <a:lnTo>
                            <a:pt x="5" y="32"/>
                          </a:lnTo>
                          <a:lnTo>
                            <a:pt x="1" y="24"/>
                          </a:lnTo>
                          <a:lnTo>
                            <a:pt x="0" y="15"/>
                          </a:lnTo>
                          <a:lnTo>
                            <a:pt x="7" y="5"/>
                          </a:lnTo>
                          <a:lnTo>
                            <a:pt x="16" y="0"/>
                          </a:lnTo>
                          <a:lnTo>
                            <a:pt x="25" y="0"/>
                          </a:lnTo>
                          <a:lnTo>
                            <a:pt x="35" y="4"/>
                          </a:lnTo>
                          <a:lnTo>
                            <a:pt x="44" y="9"/>
                          </a:lnTo>
                          <a:lnTo>
                            <a:pt x="49" y="14"/>
                          </a:lnTo>
                          <a:lnTo>
                            <a:pt x="54" y="17"/>
                          </a:lnTo>
                          <a:lnTo>
                            <a:pt x="55" y="17"/>
                          </a:lnTo>
                          <a:lnTo>
                            <a:pt x="61" y="28"/>
                          </a:lnTo>
                          <a:lnTo>
                            <a:pt x="68" y="38"/>
                          </a:lnTo>
                          <a:lnTo>
                            <a:pt x="76" y="46"/>
                          </a:lnTo>
                          <a:lnTo>
                            <a:pt x="83" y="54"/>
                          </a:lnTo>
                          <a:lnTo>
                            <a:pt x="91" y="61"/>
                          </a:lnTo>
                          <a:lnTo>
                            <a:pt x="100" y="68"/>
                          </a:lnTo>
                          <a:lnTo>
                            <a:pt x="108" y="74"/>
                          </a:lnTo>
                          <a:lnTo>
                            <a:pt x="117" y="80"/>
                          </a:lnTo>
                          <a:lnTo>
                            <a:pt x="468" y="394"/>
                          </a:lnTo>
                          <a:close/>
                        </a:path>
                      </a:pathLst>
                    </a:custGeom>
                    <a:solidFill>
                      <a:srgbClr val="000000"/>
                    </a:solidFill>
                    <a:ln w="9525">
                      <a:solidFill>
                        <a:srgbClr val="003300"/>
                      </a:solidFill>
                      <a:round/>
                      <a:headEnd/>
                      <a:tailEnd/>
                    </a:ln>
                  </p:spPr>
                  <p:txBody>
                    <a:bodyPr/>
                    <a:lstStyle/>
                    <a:p>
                      <a:endParaRPr lang="en-US"/>
                    </a:p>
                  </p:txBody>
                </p:sp>
                <p:sp>
                  <p:nvSpPr>
                    <p:cNvPr id="18470" name="Freeform 45"/>
                    <p:cNvSpPr>
                      <a:spLocks noChangeAspect="1"/>
                    </p:cNvSpPr>
                    <p:nvPr/>
                  </p:nvSpPr>
                  <p:spPr bwMode="auto">
                    <a:xfrm>
                      <a:off x="868" y="2752"/>
                      <a:ext cx="123" cy="115"/>
                    </a:xfrm>
                    <a:custGeom>
                      <a:avLst/>
                      <a:gdLst>
                        <a:gd name="T0" fmla="*/ 8 w 245"/>
                        <a:gd name="T1" fmla="*/ 5 h 228"/>
                        <a:gd name="T2" fmla="*/ 8 w 245"/>
                        <a:gd name="T3" fmla="*/ 8 h 228"/>
                        <a:gd name="T4" fmla="*/ 7 w 245"/>
                        <a:gd name="T5" fmla="*/ 7 h 228"/>
                        <a:gd name="T6" fmla="*/ 7 w 245"/>
                        <a:gd name="T7" fmla="*/ 7 h 228"/>
                        <a:gd name="T8" fmla="*/ 6 w 245"/>
                        <a:gd name="T9" fmla="*/ 6 h 228"/>
                        <a:gd name="T10" fmla="*/ 5 w 245"/>
                        <a:gd name="T11" fmla="*/ 5 h 228"/>
                        <a:gd name="T12" fmla="*/ 5 w 245"/>
                        <a:gd name="T13" fmla="*/ 5 h 228"/>
                        <a:gd name="T14" fmla="*/ 4 w 245"/>
                        <a:gd name="T15" fmla="*/ 4 h 228"/>
                        <a:gd name="T16" fmla="*/ 4 w 245"/>
                        <a:gd name="T17" fmla="*/ 3 h 228"/>
                        <a:gd name="T18" fmla="*/ 4 w 245"/>
                        <a:gd name="T19" fmla="*/ 2 h 228"/>
                        <a:gd name="T20" fmla="*/ 4 w 245"/>
                        <a:gd name="T21" fmla="*/ 2 h 228"/>
                        <a:gd name="T22" fmla="*/ 4 w 245"/>
                        <a:gd name="T23" fmla="*/ 2 h 228"/>
                        <a:gd name="T24" fmla="*/ 3 w 245"/>
                        <a:gd name="T25" fmla="*/ 2 h 228"/>
                        <a:gd name="T26" fmla="*/ 3 w 245"/>
                        <a:gd name="T27" fmla="*/ 2 h 228"/>
                        <a:gd name="T28" fmla="*/ 3 w 245"/>
                        <a:gd name="T29" fmla="*/ 2 h 228"/>
                        <a:gd name="T30" fmla="*/ 2 w 245"/>
                        <a:gd name="T31" fmla="*/ 2 h 228"/>
                        <a:gd name="T32" fmla="*/ 2 w 245"/>
                        <a:gd name="T33" fmla="*/ 2 h 228"/>
                        <a:gd name="T34" fmla="*/ 1 w 245"/>
                        <a:gd name="T35" fmla="*/ 2 h 228"/>
                        <a:gd name="T36" fmla="*/ 1 w 245"/>
                        <a:gd name="T37" fmla="*/ 2 h 228"/>
                        <a:gd name="T38" fmla="*/ 1 w 245"/>
                        <a:gd name="T39" fmla="*/ 1 h 228"/>
                        <a:gd name="T40" fmla="*/ 1 w 245"/>
                        <a:gd name="T41" fmla="*/ 1 h 228"/>
                        <a:gd name="T42" fmla="*/ 0 w 245"/>
                        <a:gd name="T43" fmla="*/ 0 h 228"/>
                        <a:gd name="T44" fmla="*/ 4 w 245"/>
                        <a:gd name="T45" fmla="*/ 1 h 228"/>
                        <a:gd name="T46" fmla="*/ 8 w 245"/>
                        <a:gd name="T47" fmla="*/ 5 h 2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5"/>
                        <a:gd name="T73" fmla="*/ 0 h 228"/>
                        <a:gd name="T74" fmla="*/ 245 w 245"/>
                        <a:gd name="T75" fmla="*/ 228 h 2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5" h="228">
                          <a:moveTo>
                            <a:pt x="245" y="130"/>
                          </a:moveTo>
                          <a:lnTo>
                            <a:pt x="243" y="228"/>
                          </a:lnTo>
                          <a:lnTo>
                            <a:pt x="223" y="211"/>
                          </a:lnTo>
                          <a:lnTo>
                            <a:pt x="201" y="193"/>
                          </a:lnTo>
                          <a:lnTo>
                            <a:pt x="178" y="176"/>
                          </a:lnTo>
                          <a:lnTo>
                            <a:pt x="158" y="158"/>
                          </a:lnTo>
                          <a:lnTo>
                            <a:pt x="139" y="139"/>
                          </a:lnTo>
                          <a:lnTo>
                            <a:pt x="124" y="117"/>
                          </a:lnTo>
                          <a:lnTo>
                            <a:pt x="116" y="92"/>
                          </a:lnTo>
                          <a:lnTo>
                            <a:pt x="115" y="64"/>
                          </a:lnTo>
                          <a:lnTo>
                            <a:pt x="109" y="59"/>
                          </a:lnTo>
                          <a:lnTo>
                            <a:pt x="101" y="56"/>
                          </a:lnTo>
                          <a:lnTo>
                            <a:pt x="93" y="56"/>
                          </a:lnTo>
                          <a:lnTo>
                            <a:pt x="84" y="55"/>
                          </a:lnTo>
                          <a:lnTo>
                            <a:pt x="69" y="52"/>
                          </a:lnTo>
                          <a:lnTo>
                            <a:pt x="55" y="49"/>
                          </a:lnTo>
                          <a:lnTo>
                            <a:pt x="41" y="45"/>
                          </a:lnTo>
                          <a:lnTo>
                            <a:pt x="30" y="40"/>
                          </a:lnTo>
                          <a:lnTo>
                            <a:pt x="19" y="33"/>
                          </a:lnTo>
                          <a:lnTo>
                            <a:pt x="10" y="25"/>
                          </a:lnTo>
                          <a:lnTo>
                            <a:pt x="4" y="14"/>
                          </a:lnTo>
                          <a:lnTo>
                            <a:pt x="0" y="0"/>
                          </a:lnTo>
                          <a:lnTo>
                            <a:pt x="113" y="15"/>
                          </a:lnTo>
                          <a:lnTo>
                            <a:pt x="245" y="130"/>
                          </a:lnTo>
                          <a:close/>
                        </a:path>
                      </a:pathLst>
                    </a:custGeom>
                    <a:solidFill>
                      <a:srgbClr val="E5A599"/>
                    </a:solidFill>
                    <a:ln w="9525">
                      <a:solidFill>
                        <a:srgbClr val="003300"/>
                      </a:solidFill>
                      <a:round/>
                      <a:headEnd/>
                      <a:tailEnd/>
                    </a:ln>
                  </p:spPr>
                  <p:txBody>
                    <a:bodyPr/>
                    <a:lstStyle/>
                    <a:p>
                      <a:endParaRPr lang="en-US"/>
                    </a:p>
                  </p:txBody>
                </p:sp>
                <p:sp>
                  <p:nvSpPr>
                    <p:cNvPr id="18471" name="Freeform 46"/>
                    <p:cNvSpPr>
                      <a:spLocks noChangeAspect="1"/>
                    </p:cNvSpPr>
                    <p:nvPr/>
                  </p:nvSpPr>
                  <p:spPr bwMode="auto">
                    <a:xfrm>
                      <a:off x="827" y="2788"/>
                      <a:ext cx="168" cy="184"/>
                    </a:xfrm>
                    <a:custGeom>
                      <a:avLst/>
                      <a:gdLst>
                        <a:gd name="T0" fmla="*/ 1 w 335"/>
                        <a:gd name="T1" fmla="*/ 0 h 370"/>
                        <a:gd name="T2" fmla="*/ 1 w 335"/>
                        <a:gd name="T3" fmla="*/ 1 h 370"/>
                        <a:gd name="T4" fmla="*/ 2 w 335"/>
                        <a:gd name="T5" fmla="*/ 2 h 370"/>
                        <a:gd name="T6" fmla="*/ 2 w 335"/>
                        <a:gd name="T7" fmla="*/ 3 h 370"/>
                        <a:gd name="T8" fmla="*/ 2 w 335"/>
                        <a:gd name="T9" fmla="*/ 4 h 370"/>
                        <a:gd name="T10" fmla="*/ 2 w 335"/>
                        <a:gd name="T11" fmla="*/ 4 h 370"/>
                        <a:gd name="T12" fmla="*/ 3 w 335"/>
                        <a:gd name="T13" fmla="*/ 4 h 370"/>
                        <a:gd name="T14" fmla="*/ 3 w 335"/>
                        <a:gd name="T15" fmla="*/ 4 h 370"/>
                        <a:gd name="T16" fmla="*/ 3 w 335"/>
                        <a:gd name="T17" fmla="*/ 4 h 370"/>
                        <a:gd name="T18" fmla="*/ 3 w 335"/>
                        <a:gd name="T19" fmla="*/ 4 h 370"/>
                        <a:gd name="T20" fmla="*/ 3 w 335"/>
                        <a:gd name="T21" fmla="*/ 4 h 370"/>
                        <a:gd name="T22" fmla="*/ 3 w 335"/>
                        <a:gd name="T23" fmla="*/ 4 h 370"/>
                        <a:gd name="T24" fmla="*/ 3 w 335"/>
                        <a:gd name="T25" fmla="*/ 4 h 370"/>
                        <a:gd name="T26" fmla="*/ 4 w 335"/>
                        <a:gd name="T27" fmla="*/ 4 h 370"/>
                        <a:gd name="T28" fmla="*/ 4 w 335"/>
                        <a:gd name="T29" fmla="*/ 4 h 370"/>
                        <a:gd name="T30" fmla="*/ 4 w 335"/>
                        <a:gd name="T31" fmla="*/ 4 h 370"/>
                        <a:gd name="T32" fmla="*/ 4 w 335"/>
                        <a:gd name="T33" fmla="*/ 4 h 370"/>
                        <a:gd name="T34" fmla="*/ 5 w 335"/>
                        <a:gd name="T35" fmla="*/ 4 h 370"/>
                        <a:gd name="T36" fmla="*/ 11 w 335"/>
                        <a:gd name="T37" fmla="*/ 10 h 370"/>
                        <a:gd name="T38" fmla="*/ 11 w 335"/>
                        <a:gd name="T39" fmla="*/ 10 h 370"/>
                        <a:gd name="T40" fmla="*/ 10 w 335"/>
                        <a:gd name="T41" fmla="*/ 10 h 370"/>
                        <a:gd name="T42" fmla="*/ 10 w 335"/>
                        <a:gd name="T43" fmla="*/ 10 h 370"/>
                        <a:gd name="T44" fmla="*/ 9 w 335"/>
                        <a:gd name="T45" fmla="*/ 10 h 370"/>
                        <a:gd name="T46" fmla="*/ 9 w 335"/>
                        <a:gd name="T47" fmla="*/ 10 h 370"/>
                        <a:gd name="T48" fmla="*/ 8 w 335"/>
                        <a:gd name="T49" fmla="*/ 11 h 370"/>
                        <a:gd name="T50" fmla="*/ 8 w 335"/>
                        <a:gd name="T51" fmla="*/ 11 h 370"/>
                        <a:gd name="T52" fmla="*/ 8 w 335"/>
                        <a:gd name="T53" fmla="*/ 11 h 370"/>
                        <a:gd name="T54" fmla="*/ 7 w 335"/>
                        <a:gd name="T55" fmla="*/ 11 h 370"/>
                        <a:gd name="T56" fmla="*/ 7 w 335"/>
                        <a:gd name="T57" fmla="*/ 10 h 370"/>
                        <a:gd name="T58" fmla="*/ 7 w 335"/>
                        <a:gd name="T59" fmla="*/ 9 h 370"/>
                        <a:gd name="T60" fmla="*/ 6 w 335"/>
                        <a:gd name="T61" fmla="*/ 9 h 370"/>
                        <a:gd name="T62" fmla="*/ 6 w 335"/>
                        <a:gd name="T63" fmla="*/ 9 h 370"/>
                        <a:gd name="T64" fmla="*/ 5 w 335"/>
                        <a:gd name="T65" fmla="*/ 8 h 370"/>
                        <a:gd name="T66" fmla="*/ 5 w 335"/>
                        <a:gd name="T67" fmla="*/ 8 h 370"/>
                        <a:gd name="T68" fmla="*/ 4 w 335"/>
                        <a:gd name="T69" fmla="*/ 7 h 370"/>
                        <a:gd name="T70" fmla="*/ 4 w 335"/>
                        <a:gd name="T71" fmla="*/ 7 h 370"/>
                        <a:gd name="T72" fmla="*/ 4 w 335"/>
                        <a:gd name="T73" fmla="*/ 6 h 370"/>
                        <a:gd name="T74" fmla="*/ 3 w 335"/>
                        <a:gd name="T75" fmla="*/ 6 h 370"/>
                        <a:gd name="T76" fmla="*/ 3 w 335"/>
                        <a:gd name="T77" fmla="*/ 5 h 370"/>
                        <a:gd name="T78" fmla="*/ 2 w 335"/>
                        <a:gd name="T79" fmla="*/ 5 h 370"/>
                        <a:gd name="T80" fmla="*/ 2 w 335"/>
                        <a:gd name="T81" fmla="*/ 5 h 370"/>
                        <a:gd name="T82" fmla="*/ 1 w 335"/>
                        <a:gd name="T83" fmla="*/ 4 h 370"/>
                        <a:gd name="T84" fmla="*/ 0 w 335"/>
                        <a:gd name="T85" fmla="*/ 4 h 370"/>
                        <a:gd name="T86" fmla="*/ 0 w 335"/>
                        <a:gd name="T87" fmla="*/ 0 h 370"/>
                        <a:gd name="T88" fmla="*/ 1 w 335"/>
                        <a:gd name="T89" fmla="*/ 0 h 370"/>
                        <a:gd name="T90" fmla="*/ 1 w 335"/>
                        <a:gd name="T91" fmla="*/ 0 h 370"/>
                        <a:gd name="T92" fmla="*/ 1 w 335"/>
                        <a:gd name="T93" fmla="*/ 0 h 370"/>
                        <a:gd name="T94" fmla="*/ 1 w 335"/>
                        <a:gd name="T95" fmla="*/ 0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5"/>
                        <a:gd name="T145" fmla="*/ 0 h 370"/>
                        <a:gd name="T146" fmla="*/ 335 w 335"/>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5" h="370">
                          <a:moveTo>
                            <a:pt x="31" y="19"/>
                          </a:moveTo>
                          <a:lnTo>
                            <a:pt x="32" y="54"/>
                          </a:lnTo>
                          <a:lnTo>
                            <a:pt x="38" y="88"/>
                          </a:lnTo>
                          <a:lnTo>
                            <a:pt x="45" y="120"/>
                          </a:lnTo>
                          <a:lnTo>
                            <a:pt x="52" y="153"/>
                          </a:lnTo>
                          <a:lnTo>
                            <a:pt x="59" y="156"/>
                          </a:lnTo>
                          <a:lnTo>
                            <a:pt x="65" y="155"/>
                          </a:lnTo>
                          <a:lnTo>
                            <a:pt x="72" y="153"/>
                          </a:lnTo>
                          <a:lnTo>
                            <a:pt x="78" y="153"/>
                          </a:lnTo>
                          <a:lnTo>
                            <a:pt x="80" y="149"/>
                          </a:lnTo>
                          <a:lnTo>
                            <a:pt x="84" y="145"/>
                          </a:lnTo>
                          <a:lnTo>
                            <a:pt x="89" y="143"/>
                          </a:lnTo>
                          <a:lnTo>
                            <a:pt x="94" y="140"/>
                          </a:lnTo>
                          <a:lnTo>
                            <a:pt x="100" y="138"/>
                          </a:lnTo>
                          <a:lnTo>
                            <a:pt x="106" y="136"/>
                          </a:lnTo>
                          <a:lnTo>
                            <a:pt x="112" y="135"/>
                          </a:lnTo>
                          <a:lnTo>
                            <a:pt x="117" y="134"/>
                          </a:lnTo>
                          <a:lnTo>
                            <a:pt x="136" y="140"/>
                          </a:lnTo>
                          <a:lnTo>
                            <a:pt x="335" y="329"/>
                          </a:lnTo>
                          <a:lnTo>
                            <a:pt x="322" y="334"/>
                          </a:lnTo>
                          <a:lnTo>
                            <a:pt x="310" y="339"/>
                          </a:lnTo>
                          <a:lnTo>
                            <a:pt x="296" y="342"/>
                          </a:lnTo>
                          <a:lnTo>
                            <a:pt x="282" y="346"/>
                          </a:lnTo>
                          <a:lnTo>
                            <a:pt x="268" y="349"/>
                          </a:lnTo>
                          <a:lnTo>
                            <a:pt x="256" y="354"/>
                          </a:lnTo>
                          <a:lnTo>
                            <a:pt x="244" y="361"/>
                          </a:lnTo>
                          <a:lnTo>
                            <a:pt x="232" y="370"/>
                          </a:lnTo>
                          <a:lnTo>
                            <a:pt x="221" y="354"/>
                          </a:lnTo>
                          <a:lnTo>
                            <a:pt x="208" y="337"/>
                          </a:lnTo>
                          <a:lnTo>
                            <a:pt x="196" y="320"/>
                          </a:lnTo>
                          <a:lnTo>
                            <a:pt x="183" y="304"/>
                          </a:lnTo>
                          <a:lnTo>
                            <a:pt x="169" y="289"/>
                          </a:lnTo>
                          <a:lnTo>
                            <a:pt x="155" y="273"/>
                          </a:lnTo>
                          <a:lnTo>
                            <a:pt x="141" y="258"/>
                          </a:lnTo>
                          <a:lnTo>
                            <a:pt x="127" y="243"/>
                          </a:lnTo>
                          <a:lnTo>
                            <a:pt x="113" y="228"/>
                          </a:lnTo>
                          <a:lnTo>
                            <a:pt x="97" y="214"/>
                          </a:lnTo>
                          <a:lnTo>
                            <a:pt x="82" y="201"/>
                          </a:lnTo>
                          <a:lnTo>
                            <a:pt x="65" y="188"/>
                          </a:lnTo>
                          <a:lnTo>
                            <a:pt x="49" y="174"/>
                          </a:lnTo>
                          <a:lnTo>
                            <a:pt x="33" y="163"/>
                          </a:lnTo>
                          <a:lnTo>
                            <a:pt x="17" y="151"/>
                          </a:lnTo>
                          <a:lnTo>
                            <a:pt x="0" y="140"/>
                          </a:lnTo>
                          <a:lnTo>
                            <a:pt x="0" y="0"/>
                          </a:lnTo>
                          <a:lnTo>
                            <a:pt x="8" y="5"/>
                          </a:lnTo>
                          <a:lnTo>
                            <a:pt x="17" y="7"/>
                          </a:lnTo>
                          <a:lnTo>
                            <a:pt x="25" y="12"/>
                          </a:lnTo>
                          <a:lnTo>
                            <a:pt x="31" y="19"/>
                          </a:lnTo>
                          <a:close/>
                        </a:path>
                      </a:pathLst>
                    </a:custGeom>
                    <a:solidFill>
                      <a:srgbClr val="E5A599"/>
                    </a:solidFill>
                    <a:ln w="9525">
                      <a:solidFill>
                        <a:srgbClr val="003300"/>
                      </a:solidFill>
                      <a:round/>
                      <a:headEnd/>
                      <a:tailEnd/>
                    </a:ln>
                  </p:spPr>
                  <p:txBody>
                    <a:bodyPr/>
                    <a:lstStyle/>
                    <a:p>
                      <a:endParaRPr lang="en-US"/>
                    </a:p>
                  </p:txBody>
                </p:sp>
                <p:sp>
                  <p:nvSpPr>
                    <p:cNvPr id="18472" name="Freeform 47"/>
                    <p:cNvSpPr>
                      <a:spLocks noChangeAspect="1"/>
                    </p:cNvSpPr>
                    <p:nvPr/>
                  </p:nvSpPr>
                  <p:spPr bwMode="auto">
                    <a:xfrm>
                      <a:off x="962" y="2978"/>
                      <a:ext cx="172" cy="251"/>
                    </a:xfrm>
                    <a:custGeom>
                      <a:avLst/>
                      <a:gdLst>
                        <a:gd name="T0" fmla="*/ 10 w 345"/>
                        <a:gd name="T1" fmla="*/ 16 h 501"/>
                        <a:gd name="T2" fmla="*/ 4 w 345"/>
                        <a:gd name="T3" fmla="*/ 16 h 501"/>
                        <a:gd name="T4" fmla="*/ 4 w 345"/>
                        <a:gd name="T5" fmla="*/ 15 h 501"/>
                        <a:gd name="T6" fmla="*/ 4 w 345"/>
                        <a:gd name="T7" fmla="*/ 15 h 501"/>
                        <a:gd name="T8" fmla="*/ 3 w 345"/>
                        <a:gd name="T9" fmla="*/ 14 h 501"/>
                        <a:gd name="T10" fmla="*/ 3 w 345"/>
                        <a:gd name="T11" fmla="*/ 13 h 501"/>
                        <a:gd name="T12" fmla="*/ 3 w 345"/>
                        <a:gd name="T13" fmla="*/ 13 h 501"/>
                        <a:gd name="T14" fmla="*/ 3 w 345"/>
                        <a:gd name="T15" fmla="*/ 12 h 501"/>
                        <a:gd name="T16" fmla="*/ 3 w 345"/>
                        <a:gd name="T17" fmla="*/ 11 h 501"/>
                        <a:gd name="T18" fmla="*/ 3 w 345"/>
                        <a:gd name="T19" fmla="*/ 10 h 501"/>
                        <a:gd name="T20" fmla="*/ 1 w 345"/>
                        <a:gd name="T21" fmla="*/ 4 h 501"/>
                        <a:gd name="T22" fmla="*/ 0 w 345"/>
                        <a:gd name="T23" fmla="*/ 4 h 501"/>
                        <a:gd name="T24" fmla="*/ 0 w 345"/>
                        <a:gd name="T25" fmla="*/ 4 h 501"/>
                        <a:gd name="T26" fmla="*/ 0 w 345"/>
                        <a:gd name="T27" fmla="*/ 3 h 501"/>
                        <a:gd name="T28" fmla="*/ 0 w 345"/>
                        <a:gd name="T29" fmla="*/ 3 h 501"/>
                        <a:gd name="T30" fmla="*/ 0 w 345"/>
                        <a:gd name="T31" fmla="*/ 3 h 501"/>
                        <a:gd name="T32" fmla="*/ 0 w 345"/>
                        <a:gd name="T33" fmla="*/ 3 h 501"/>
                        <a:gd name="T34" fmla="*/ 0 w 345"/>
                        <a:gd name="T35" fmla="*/ 2 h 501"/>
                        <a:gd name="T36" fmla="*/ 0 w 345"/>
                        <a:gd name="T37" fmla="*/ 2 h 501"/>
                        <a:gd name="T38" fmla="*/ 0 w 345"/>
                        <a:gd name="T39" fmla="*/ 2 h 501"/>
                        <a:gd name="T40" fmla="*/ 0 w 345"/>
                        <a:gd name="T41" fmla="*/ 1 h 501"/>
                        <a:gd name="T42" fmla="*/ 0 w 345"/>
                        <a:gd name="T43" fmla="*/ 1 h 501"/>
                        <a:gd name="T44" fmla="*/ 1 w 345"/>
                        <a:gd name="T45" fmla="*/ 1 h 501"/>
                        <a:gd name="T46" fmla="*/ 1 w 345"/>
                        <a:gd name="T47" fmla="*/ 1 h 501"/>
                        <a:gd name="T48" fmla="*/ 2 w 345"/>
                        <a:gd name="T49" fmla="*/ 1 h 501"/>
                        <a:gd name="T50" fmla="*/ 2 w 345"/>
                        <a:gd name="T51" fmla="*/ 1 h 501"/>
                        <a:gd name="T52" fmla="*/ 2 w 345"/>
                        <a:gd name="T53" fmla="*/ 0 h 501"/>
                        <a:gd name="T54" fmla="*/ 3 w 345"/>
                        <a:gd name="T55" fmla="*/ 1 h 501"/>
                        <a:gd name="T56" fmla="*/ 1 w 345"/>
                        <a:gd name="T57" fmla="*/ 3 h 501"/>
                        <a:gd name="T58" fmla="*/ 4 w 345"/>
                        <a:gd name="T59" fmla="*/ 2 h 501"/>
                        <a:gd name="T60" fmla="*/ 4 w 345"/>
                        <a:gd name="T61" fmla="*/ 2 h 501"/>
                        <a:gd name="T62" fmla="*/ 4 w 345"/>
                        <a:gd name="T63" fmla="*/ 3 h 501"/>
                        <a:gd name="T64" fmla="*/ 5 w 345"/>
                        <a:gd name="T65" fmla="*/ 3 h 501"/>
                        <a:gd name="T66" fmla="*/ 5 w 345"/>
                        <a:gd name="T67" fmla="*/ 3 h 501"/>
                        <a:gd name="T68" fmla="*/ 2 w 345"/>
                        <a:gd name="T69" fmla="*/ 5 h 501"/>
                        <a:gd name="T70" fmla="*/ 5 w 345"/>
                        <a:gd name="T71" fmla="*/ 5 h 501"/>
                        <a:gd name="T72" fmla="*/ 6 w 345"/>
                        <a:gd name="T73" fmla="*/ 5 h 501"/>
                        <a:gd name="T74" fmla="*/ 6 w 345"/>
                        <a:gd name="T75" fmla="*/ 5 h 501"/>
                        <a:gd name="T76" fmla="*/ 6 w 345"/>
                        <a:gd name="T77" fmla="*/ 5 h 501"/>
                        <a:gd name="T78" fmla="*/ 6 w 345"/>
                        <a:gd name="T79" fmla="*/ 5 h 501"/>
                        <a:gd name="T80" fmla="*/ 4 w 345"/>
                        <a:gd name="T81" fmla="*/ 6 h 501"/>
                        <a:gd name="T82" fmla="*/ 7 w 345"/>
                        <a:gd name="T83" fmla="*/ 7 h 501"/>
                        <a:gd name="T84" fmla="*/ 7 w 345"/>
                        <a:gd name="T85" fmla="*/ 7 h 501"/>
                        <a:gd name="T86" fmla="*/ 7 w 345"/>
                        <a:gd name="T87" fmla="*/ 7 h 501"/>
                        <a:gd name="T88" fmla="*/ 8 w 345"/>
                        <a:gd name="T89" fmla="*/ 7 h 501"/>
                        <a:gd name="T90" fmla="*/ 8 w 345"/>
                        <a:gd name="T91" fmla="*/ 8 h 501"/>
                        <a:gd name="T92" fmla="*/ 5 w 345"/>
                        <a:gd name="T93" fmla="*/ 9 h 501"/>
                        <a:gd name="T94" fmla="*/ 9 w 345"/>
                        <a:gd name="T95" fmla="*/ 9 h 501"/>
                        <a:gd name="T96" fmla="*/ 9 w 345"/>
                        <a:gd name="T97" fmla="*/ 10 h 501"/>
                        <a:gd name="T98" fmla="*/ 9 w 345"/>
                        <a:gd name="T99" fmla="*/ 10 h 501"/>
                        <a:gd name="T100" fmla="*/ 9 w 345"/>
                        <a:gd name="T101" fmla="*/ 11 h 501"/>
                        <a:gd name="T102" fmla="*/ 9 w 345"/>
                        <a:gd name="T103" fmla="*/ 11 h 501"/>
                        <a:gd name="T104" fmla="*/ 6 w 345"/>
                        <a:gd name="T105" fmla="*/ 12 h 501"/>
                        <a:gd name="T106" fmla="*/ 10 w 345"/>
                        <a:gd name="T107" fmla="*/ 13 h 501"/>
                        <a:gd name="T108" fmla="*/ 10 w 345"/>
                        <a:gd name="T109" fmla="*/ 13 h 501"/>
                        <a:gd name="T110" fmla="*/ 10 w 345"/>
                        <a:gd name="T111" fmla="*/ 13 h 501"/>
                        <a:gd name="T112" fmla="*/ 10 w 345"/>
                        <a:gd name="T113" fmla="*/ 14 h 501"/>
                        <a:gd name="T114" fmla="*/ 10 w 345"/>
                        <a:gd name="T115" fmla="*/ 14 h 501"/>
                        <a:gd name="T116" fmla="*/ 7 w 345"/>
                        <a:gd name="T117" fmla="*/ 15 h 501"/>
                        <a:gd name="T118" fmla="*/ 10 w 345"/>
                        <a:gd name="T119" fmla="*/ 16 h 5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45"/>
                        <a:gd name="T181" fmla="*/ 0 h 501"/>
                        <a:gd name="T182" fmla="*/ 345 w 345"/>
                        <a:gd name="T183" fmla="*/ 501 h 5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45" h="501">
                          <a:moveTo>
                            <a:pt x="345" y="499"/>
                          </a:moveTo>
                          <a:lnTo>
                            <a:pt x="135" y="501"/>
                          </a:lnTo>
                          <a:lnTo>
                            <a:pt x="132" y="478"/>
                          </a:lnTo>
                          <a:lnTo>
                            <a:pt x="128" y="455"/>
                          </a:lnTo>
                          <a:lnTo>
                            <a:pt x="125" y="431"/>
                          </a:lnTo>
                          <a:lnTo>
                            <a:pt x="121" y="408"/>
                          </a:lnTo>
                          <a:lnTo>
                            <a:pt x="117" y="385"/>
                          </a:lnTo>
                          <a:lnTo>
                            <a:pt x="111" y="364"/>
                          </a:lnTo>
                          <a:lnTo>
                            <a:pt x="105" y="340"/>
                          </a:lnTo>
                          <a:lnTo>
                            <a:pt x="99" y="319"/>
                          </a:lnTo>
                          <a:lnTo>
                            <a:pt x="35" y="122"/>
                          </a:lnTo>
                          <a:lnTo>
                            <a:pt x="31" y="114"/>
                          </a:lnTo>
                          <a:lnTo>
                            <a:pt x="27" y="104"/>
                          </a:lnTo>
                          <a:lnTo>
                            <a:pt x="23" y="95"/>
                          </a:lnTo>
                          <a:lnTo>
                            <a:pt x="19" y="85"/>
                          </a:lnTo>
                          <a:lnTo>
                            <a:pt x="14" y="76"/>
                          </a:lnTo>
                          <a:lnTo>
                            <a:pt x="10" y="65"/>
                          </a:lnTo>
                          <a:lnTo>
                            <a:pt x="5" y="56"/>
                          </a:lnTo>
                          <a:lnTo>
                            <a:pt x="0" y="47"/>
                          </a:lnTo>
                          <a:lnTo>
                            <a:pt x="10" y="38"/>
                          </a:lnTo>
                          <a:lnTo>
                            <a:pt x="20" y="31"/>
                          </a:lnTo>
                          <a:lnTo>
                            <a:pt x="31" y="24"/>
                          </a:lnTo>
                          <a:lnTo>
                            <a:pt x="42" y="18"/>
                          </a:lnTo>
                          <a:lnTo>
                            <a:pt x="53" y="13"/>
                          </a:lnTo>
                          <a:lnTo>
                            <a:pt x="65" y="9"/>
                          </a:lnTo>
                          <a:lnTo>
                            <a:pt x="76" y="4"/>
                          </a:lnTo>
                          <a:lnTo>
                            <a:pt x="88" y="0"/>
                          </a:lnTo>
                          <a:lnTo>
                            <a:pt x="103" y="16"/>
                          </a:lnTo>
                          <a:lnTo>
                            <a:pt x="59" y="84"/>
                          </a:lnTo>
                          <a:lnTo>
                            <a:pt x="134" y="55"/>
                          </a:lnTo>
                          <a:lnTo>
                            <a:pt x="149" y="61"/>
                          </a:lnTo>
                          <a:lnTo>
                            <a:pt x="158" y="71"/>
                          </a:lnTo>
                          <a:lnTo>
                            <a:pt x="164" y="81"/>
                          </a:lnTo>
                          <a:lnTo>
                            <a:pt x="165" y="86"/>
                          </a:lnTo>
                          <a:lnTo>
                            <a:pt x="93" y="130"/>
                          </a:lnTo>
                          <a:lnTo>
                            <a:pt x="186" y="130"/>
                          </a:lnTo>
                          <a:lnTo>
                            <a:pt x="196" y="133"/>
                          </a:lnTo>
                          <a:lnTo>
                            <a:pt x="204" y="138"/>
                          </a:lnTo>
                          <a:lnTo>
                            <a:pt x="210" y="146"/>
                          </a:lnTo>
                          <a:lnTo>
                            <a:pt x="217" y="155"/>
                          </a:lnTo>
                          <a:lnTo>
                            <a:pt x="134" y="190"/>
                          </a:lnTo>
                          <a:lnTo>
                            <a:pt x="238" y="196"/>
                          </a:lnTo>
                          <a:lnTo>
                            <a:pt x="249" y="205"/>
                          </a:lnTo>
                          <a:lnTo>
                            <a:pt x="255" y="211"/>
                          </a:lnTo>
                          <a:lnTo>
                            <a:pt x="258" y="222"/>
                          </a:lnTo>
                          <a:lnTo>
                            <a:pt x="263" y="238"/>
                          </a:lnTo>
                          <a:lnTo>
                            <a:pt x="184" y="283"/>
                          </a:lnTo>
                          <a:lnTo>
                            <a:pt x="292" y="283"/>
                          </a:lnTo>
                          <a:lnTo>
                            <a:pt x="298" y="296"/>
                          </a:lnTo>
                          <a:lnTo>
                            <a:pt x="304" y="307"/>
                          </a:lnTo>
                          <a:lnTo>
                            <a:pt x="309" y="321"/>
                          </a:lnTo>
                          <a:lnTo>
                            <a:pt x="310" y="335"/>
                          </a:lnTo>
                          <a:lnTo>
                            <a:pt x="215" y="362"/>
                          </a:lnTo>
                          <a:lnTo>
                            <a:pt x="330" y="388"/>
                          </a:lnTo>
                          <a:lnTo>
                            <a:pt x="331" y="398"/>
                          </a:lnTo>
                          <a:lnTo>
                            <a:pt x="334" y="407"/>
                          </a:lnTo>
                          <a:lnTo>
                            <a:pt x="338" y="417"/>
                          </a:lnTo>
                          <a:lnTo>
                            <a:pt x="339" y="427"/>
                          </a:lnTo>
                          <a:lnTo>
                            <a:pt x="239" y="449"/>
                          </a:lnTo>
                          <a:lnTo>
                            <a:pt x="345" y="499"/>
                          </a:lnTo>
                          <a:close/>
                        </a:path>
                      </a:pathLst>
                    </a:custGeom>
                    <a:solidFill>
                      <a:srgbClr val="00FF72"/>
                    </a:solidFill>
                    <a:ln w="9525">
                      <a:solidFill>
                        <a:srgbClr val="003300"/>
                      </a:solidFill>
                      <a:round/>
                      <a:headEnd/>
                      <a:tailEnd/>
                    </a:ln>
                  </p:spPr>
                  <p:txBody>
                    <a:bodyPr/>
                    <a:lstStyle/>
                    <a:p>
                      <a:endParaRPr lang="en-US"/>
                    </a:p>
                  </p:txBody>
                </p:sp>
                <p:sp>
                  <p:nvSpPr>
                    <p:cNvPr id="18473" name="Freeform 48"/>
                    <p:cNvSpPr>
                      <a:spLocks noChangeAspect="1"/>
                    </p:cNvSpPr>
                    <p:nvPr/>
                  </p:nvSpPr>
                  <p:spPr bwMode="auto">
                    <a:xfrm>
                      <a:off x="914" y="2445"/>
                      <a:ext cx="72" cy="49"/>
                    </a:xfrm>
                    <a:custGeom>
                      <a:avLst/>
                      <a:gdLst>
                        <a:gd name="T0" fmla="*/ 3 w 144"/>
                        <a:gd name="T1" fmla="*/ 3 h 98"/>
                        <a:gd name="T2" fmla="*/ 3 w 144"/>
                        <a:gd name="T3" fmla="*/ 2 h 98"/>
                        <a:gd name="T4" fmla="*/ 3 w 144"/>
                        <a:gd name="T5" fmla="*/ 2 h 98"/>
                        <a:gd name="T6" fmla="*/ 3 w 144"/>
                        <a:gd name="T7" fmla="*/ 1 h 98"/>
                        <a:gd name="T8" fmla="*/ 3 w 144"/>
                        <a:gd name="T9" fmla="*/ 1 h 98"/>
                        <a:gd name="T10" fmla="*/ 3 w 144"/>
                        <a:gd name="T11" fmla="*/ 1 h 98"/>
                        <a:gd name="T12" fmla="*/ 3 w 144"/>
                        <a:gd name="T13" fmla="*/ 1 h 98"/>
                        <a:gd name="T14" fmla="*/ 3 w 144"/>
                        <a:gd name="T15" fmla="*/ 2 h 98"/>
                        <a:gd name="T16" fmla="*/ 3 w 144"/>
                        <a:gd name="T17" fmla="*/ 2 h 98"/>
                        <a:gd name="T18" fmla="*/ 3 w 144"/>
                        <a:gd name="T19" fmla="*/ 2 h 98"/>
                        <a:gd name="T20" fmla="*/ 2 w 144"/>
                        <a:gd name="T21" fmla="*/ 2 h 98"/>
                        <a:gd name="T22" fmla="*/ 2 w 144"/>
                        <a:gd name="T23" fmla="*/ 1 h 98"/>
                        <a:gd name="T24" fmla="*/ 2 w 144"/>
                        <a:gd name="T25" fmla="*/ 1 h 98"/>
                        <a:gd name="T26" fmla="*/ 2 w 144"/>
                        <a:gd name="T27" fmla="*/ 1 h 98"/>
                        <a:gd name="T28" fmla="*/ 3 w 144"/>
                        <a:gd name="T29" fmla="*/ 1 h 98"/>
                        <a:gd name="T30" fmla="*/ 3 w 144"/>
                        <a:gd name="T31" fmla="*/ 1 h 98"/>
                        <a:gd name="T32" fmla="*/ 5 w 144"/>
                        <a:gd name="T33" fmla="*/ 1 h 98"/>
                        <a:gd name="T34" fmla="*/ 5 w 144"/>
                        <a:gd name="T35" fmla="*/ 2 h 98"/>
                        <a:gd name="T36" fmla="*/ 5 w 144"/>
                        <a:gd name="T37" fmla="*/ 2 h 98"/>
                        <a:gd name="T38" fmla="*/ 5 w 144"/>
                        <a:gd name="T39" fmla="*/ 3 h 98"/>
                        <a:gd name="T40" fmla="*/ 5 w 144"/>
                        <a:gd name="T41" fmla="*/ 3 h 98"/>
                        <a:gd name="T42" fmla="*/ 3 w 144"/>
                        <a:gd name="T43" fmla="*/ 3 h 98"/>
                        <a:gd name="T44" fmla="*/ 3 w 144"/>
                        <a:gd name="T45" fmla="*/ 3 h 98"/>
                        <a:gd name="T46" fmla="*/ 3 w 144"/>
                        <a:gd name="T47" fmla="*/ 3 h 98"/>
                        <a:gd name="T48" fmla="*/ 2 w 144"/>
                        <a:gd name="T49" fmla="*/ 3 h 98"/>
                        <a:gd name="T50" fmla="*/ 2 w 144"/>
                        <a:gd name="T51" fmla="*/ 3 h 98"/>
                        <a:gd name="T52" fmla="*/ 1 w 144"/>
                        <a:gd name="T53" fmla="*/ 3 h 98"/>
                        <a:gd name="T54" fmla="*/ 1 w 144"/>
                        <a:gd name="T55" fmla="*/ 3 h 98"/>
                        <a:gd name="T56" fmla="*/ 1 w 144"/>
                        <a:gd name="T57" fmla="*/ 3 h 98"/>
                        <a:gd name="T58" fmla="*/ 1 w 144"/>
                        <a:gd name="T59" fmla="*/ 3 h 98"/>
                        <a:gd name="T60" fmla="*/ 1 w 144"/>
                        <a:gd name="T61" fmla="*/ 3 h 98"/>
                        <a:gd name="T62" fmla="*/ 1 w 144"/>
                        <a:gd name="T63" fmla="*/ 3 h 98"/>
                        <a:gd name="T64" fmla="*/ 1 w 144"/>
                        <a:gd name="T65" fmla="*/ 3 h 98"/>
                        <a:gd name="T66" fmla="*/ 1 w 144"/>
                        <a:gd name="T67" fmla="*/ 2 h 98"/>
                        <a:gd name="T68" fmla="*/ 1 w 144"/>
                        <a:gd name="T69" fmla="*/ 2 h 98"/>
                        <a:gd name="T70" fmla="*/ 1 w 144"/>
                        <a:gd name="T71" fmla="*/ 1 h 98"/>
                        <a:gd name="T72" fmla="*/ 1 w 144"/>
                        <a:gd name="T73" fmla="*/ 1 h 98"/>
                        <a:gd name="T74" fmla="*/ 1 w 144"/>
                        <a:gd name="T75" fmla="*/ 1 h 98"/>
                        <a:gd name="T76" fmla="*/ 1 w 144"/>
                        <a:gd name="T77" fmla="*/ 1 h 98"/>
                        <a:gd name="T78" fmla="*/ 2 w 144"/>
                        <a:gd name="T79" fmla="*/ 1 h 98"/>
                        <a:gd name="T80" fmla="*/ 2 w 144"/>
                        <a:gd name="T81" fmla="*/ 2 h 98"/>
                        <a:gd name="T82" fmla="*/ 2 w 144"/>
                        <a:gd name="T83" fmla="*/ 3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98"/>
                        <a:gd name="T128" fmla="*/ 144 w 144"/>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98">
                          <a:moveTo>
                            <a:pt x="88" y="69"/>
                          </a:moveTo>
                          <a:lnTo>
                            <a:pt x="102" y="66"/>
                          </a:lnTo>
                          <a:lnTo>
                            <a:pt x="113" y="61"/>
                          </a:lnTo>
                          <a:lnTo>
                            <a:pt x="120" y="53"/>
                          </a:lnTo>
                          <a:lnTo>
                            <a:pt x="124" y="45"/>
                          </a:lnTo>
                          <a:lnTo>
                            <a:pt x="126" y="37"/>
                          </a:lnTo>
                          <a:lnTo>
                            <a:pt x="126" y="30"/>
                          </a:lnTo>
                          <a:lnTo>
                            <a:pt x="124" y="24"/>
                          </a:lnTo>
                          <a:lnTo>
                            <a:pt x="121" y="21"/>
                          </a:lnTo>
                          <a:lnTo>
                            <a:pt x="117" y="21"/>
                          </a:lnTo>
                          <a:lnTo>
                            <a:pt x="114" y="21"/>
                          </a:lnTo>
                          <a:lnTo>
                            <a:pt x="111" y="22"/>
                          </a:lnTo>
                          <a:lnTo>
                            <a:pt x="109" y="24"/>
                          </a:lnTo>
                          <a:lnTo>
                            <a:pt x="108" y="31"/>
                          </a:lnTo>
                          <a:lnTo>
                            <a:pt x="110" y="36"/>
                          </a:lnTo>
                          <a:lnTo>
                            <a:pt x="113" y="40"/>
                          </a:lnTo>
                          <a:lnTo>
                            <a:pt x="109" y="46"/>
                          </a:lnTo>
                          <a:lnTo>
                            <a:pt x="107" y="50"/>
                          </a:lnTo>
                          <a:lnTo>
                            <a:pt x="103" y="51"/>
                          </a:lnTo>
                          <a:lnTo>
                            <a:pt x="99" y="52"/>
                          </a:lnTo>
                          <a:lnTo>
                            <a:pt x="93" y="52"/>
                          </a:lnTo>
                          <a:lnTo>
                            <a:pt x="87" y="45"/>
                          </a:lnTo>
                          <a:lnTo>
                            <a:pt x="83" y="38"/>
                          </a:lnTo>
                          <a:lnTo>
                            <a:pt x="82" y="30"/>
                          </a:lnTo>
                          <a:lnTo>
                            <a:pt x="83" y="21"/>
                          </a:lnTo>
                          <a:lnTo>
                            <a:pt x="85" y="14"/>
                          </a:lnTo>
                          <a:lnTo>
                            <a:pt x="90" y="10"/>
                          </a:lnTo>
                          <a:lnTo>
                            <a:pt x="94" y="7"/>
                          </a:lnTo>
                          <a:lnTo>
                            <a:pt x="100" y="7"/>
                          </a:lnTo>
                          <a:lnTo>
                            <a:pt x="106" y="7"/>
                          </a:lnTo>
                          <a:lnTo>
                            <a:pt x="111" y="8"/>
                          </a:lnTo>
                          <a:lnTo>
                            <a:pt x="118" y="9"/>
                          </a:lnTo>
                          <a:lnTo>
                            <a:pt x="123" y="10"/>
                          </a:lnTo>
                          <a:lnTo>
                            <a:pt x="133" y="17"/>
                          </a:lnTo>
                          <a:lnTo>
                            <a:pt x="139" y="29"/>
                          </a:lnTo>
                          <a:lnTo>
                            <a:pt x="141" y="43"/>
                          </a:lnTo>
                          <a:lnTo>
                            <a:pt x="144" y="55"/>
                          </a:lnTo>
                          <a:lnTo>
                            <a:pt x="141" y="61"/>
                          </a:lnTo>
                          <a:lnTo>
                            <a:pt x="140" y="67"/>
                          </a:lnTo>
                          <a:lnTo>
                            <a:pt x="138" y="71"/>
                          </a:lnTo>
                          <a:lnTo>
                            <a:pt x="133" y="76"/>
                          </a:lnTo>
                          <a:lnTo>
                            <a:pt x="129" y="74"/>
                          </a:lnTo>
                          <a:lnTo>
                            <a:pt x="124" y="75"/>
                          </a:lnTo>
                          <a:lnTo>
                            <a:pt x="120" y="78"/>
                          </a:lnTo>
                          <a:lnTo>
                            <a:pt x="114" y="79"/>
                          </a:lnTo>
                          <a:lnTo>
                            <a:pt x="110" y="88"/>
                          </a:lnTo>
                          <a:lnTo>
                            <a:pt x="107" y="94"/>
                          </a:lnTo>
                          <a:lnTo>
                            <a:pt x="100" y="98"/>
                          </a:lnTo>
                          <a:lnTo>
                            <a:pt x="91" y="97"/>
                          </a:lnTo>
                          <a:lnTo>
                            <a:pt x="83" y="92"/>
                          </a:lnTo>
                          <a:lnTo>
                            <a:pt x="77" y="83"/>
                          </a:lnTo>
                          <a:lnTo>
                            <a:pt x="70" y="77"/>
                          </a:lnTo>
                          <a:lnTo>
                            <a:pt x="57" y="77"/>
                          </a:lnTo>
                          <a:lnTo>
                            <a:pt x="53" y="82"/>
                          </a:lnTo>
                          <a:lnTo>
                            <a:pt x="49" y="85"/>
                          </a:lnTo>
                          <a:lnTo>
                            <a:pt x="44" y="89"/>
                          </a:lnTo>
                          <a:lnTo>
                            <a:pt x="39" y="90"/>
                          </a:lnTo>
                          <a:lnTo>
                            <a:pt x="34" y="91"/>
                          </a:lnTo>
                          <a:lnTo>
                            <a:pt x="29" y="91"/>
                          </a:lnTo>
                          <a:lnTo>
                            <a:pt x="24" y="90"/>
                          </a:lnTo>
                          <a:lnTo>
                            <a:pt x="18" y="89"/>
                          </a:lnTo>
                          <a:lnTo>
                            <a:pt x="15" y="86"/>
                          </a:lnTo>
                          <a:lnTo>
                            <a:pt x="11" y="83"/>
                          </a:lnTo>
                          <a:lnTo>
                            <a:pt x="8" y="79"/>
                          </a:lnTo>
                          <a:lnTo>
                            <a:pt x="4" y="76"/>
                          </a:lnTo>
                          <a:lnTo>
                            <a:pt x="6" y="71"/>
                          </a:lnTo>
                          <a:lnTo>
                            <a:pt x="4" y="67"/>
                          </a:lnTo>
                          <a:lnTo>
                            <a:pt x="3" y="63"/>
                          </a:lnTo>
                          <a:lnTo>
                            <a:pt x="0" y="61"/>
                          </a:lnTo>
                          <a:lnTo>
                            <a:pt x="1" y="48"/>
                          </a:lnTo>
                          <a:lnTo>
                            <a:pt x="1" y="37"/>
                          </a:lnTo>
                          <a:lnTo>
                            <a:pt x="4" y="25"/>
                          </a:lnTo>
                          <a:lnTo>
                            <a:pt x="14" y="15"/>
                          </a:lnTo>
                          <a:lnTo>
                            <a:pt x="22" y="11"/>
                          </a:lnTo>
                          <a:lnTo>
                            <a:pt x="31" y="7"/>
                          </a:lnTo>
                          <a:lnTo>
                            <a:pt x="39" y="2"/>
                          </a:lnTo>
                          <a:lnTo>
                            <a:pt x="47" y="0"/>
                          </a:lnTo>
                          <a:lnTo>
                            <a:pt x="58" y="5"/>
                          </a:lnTo>
                          <a:lnTo>
                            <a:pt x="63" y="14"/>
                          </a:lnTo>
                          <a:lnTo>
                            <a:pt x="65" y="25"/>
                          </a:lnTo>
                          <a:lnTo>
                            <a:pt x="67" y="38"/>
                          </a:lnTo>
                          <a:lnTo>
                            <a:pt x="67" y="51"/>
                          </a:lnTo>
                          <a:lnTo>
                            <a:pt x="70" y="61"/>
                          </a:lnTo>
                          <a:lnTo>
                            <a:pt x="76" y="67"/>
                          </a:lnTo>
                          <a:lnTo>
                            <a:pt x="88" y="69"/>
                          </a:lnTo>
                          <a:close/>
                        </a:path>
                      </a:pathLst>
                    </a:custGeom>
                    <a:solidFill>
                      <a:srgbClr val="FFFFFF"/>
                    </a:solidFill>
                    <a:ln w="9525">
                      <a:solidFill>
                        <a:srgbClr val="003300"/>
                      </a:solidFill>
                      <a:round/>
                      <a:headEnd/>
                      <a:tailEnd/>
                    </a:ln>
                  </p:spPr>
                  <p:txBody>
                    <a:bodyPr/>
                    <a:lstStyle/>
                    <a:p>
                      <a:endParaRPr lang="en-US"/>
                    </a:p>
                  </p:txBody>
                </p:sp>
              </p:grpSp>
              <p:sp>
                <p:nvSpPr>
                  <p:cNvPr id="18459" name="Line 49"/>
                  <p:cNvSpPr>
                    <a:spLocks noChangeShapeType="1"/>
                  </p:cNvSpPr>
                  <p:nvPr/>
                </p:nvSpPr>
                <p:spPr bwMode="auto">
                  <a:xfrm>
                    <a:off x="3984" y="2732"/>
                    <a:ext cx="624" cy="0"/>
                  </a:xfrm>
                  <a:prstGeom prst="line">
                    <a:avLst/>
                  </a:prstGeom>
                  <a:noFill/>
                  <a:ln w="12700">
                    <a:solidFill>
                      <a:srgbClr val="003300"/>
                    </a:solidFill>
                    <a:round/>
                    <a:headEnd/>
                    <a:tailEnd/>
                  </a:ln>
                </p:spPr>
                <p:txBody>
                  <a:bodyPr/>
                  <a:lstStyle/>
                  <a:p>
                    <a:endParaRPr lang="en-US"/>
                  </a:p>
                </p:txBody>
              </p:sp>
              <p:sp>
                <p:nvSpPr>
                  <p:cNvPr id="18460" name="AutoShape 50"/>
                  <p:cNvSpPr>
                    <a:spLocks noChangeArrowheads="1"/>
                  </p:cNvSpPr>
                  <p:nvPr/>
                </p:nvSpPr>
                <p:spPr bwMode="auto">
                  <a:xfrm>
                    <a:off x="4611" y="2688"/>
                    <a:ext cx="201" cy="88"/>
                  </a:xfrm>
                  <a:prstGeom prst="rightArrow">
                    <a:avLst>
                      <a:gd name="adj1" fmla="val 50000"/>
                      <a:gd name="adj2" fmla="val 114215"/>
                    </a:avLst>
                  </a:prstGeom>
                  <a:solidFill>
                    <a:schemeClr val="tx2"/>
                  </a:solidFill>
                  <a:ln w="12700">
                    <a:solidFill>
                      <a:srgbClr val="003300"/>
                    </a:solidFill>
                    <a:miter lim="800000"/>
                    <a:headEnd/>
                    <a:tailEnd/>
                  </a:ln>
                </p:spPr>
                <p:txBody>
                  <a:bodyPr wrap="none" anchor="ctr"/>
                  <a:lstStyle/>
                  <a:p>
                    <a:endParaRPr lang="en-US"/>
                  </a:p>
                </p:txBody>
              </p:sp>
            </p:grpSp>
            <p:sp>
              <p:nvSpPr>
                <p:cNvPr id="18447" name="Text Box 51"/>
                <p:cNvSpPr txBox="1">
                  <a:spLocks noChangeArrowheads="1"/>
                </p:cNvSpPr>
                <p:nvPr/>
              </p:nvSpPr>
              <p:spPr bwMode="auto">
                <a:xfrm>
                  <a:off x="384" y="1392"/>
                  <a:ext cx="485" cy="294"/>
                </a:xfrm>
                <a:prstGeom prst="rect">
                  <a:avLst/>
                </a:prstGeom>
                <a:noFill/>
                <a:ln w="9525">
                  <a:solidFill>
                    <a:srgbClr val="003300"/>
                  </a:solidFill>
                  <a:miter lim="800000"/>
                  <a:headEnd/>
                  <a:tailEnd/>
                </a:ln>
              </p:spPr>
              <p:txBody>
                <a:bodyPr wrap="none">
                  <a:spAutoFit/>
                </a:bodyPr>
                <a:lstStyle/>
                <a:p>
                  <a:pPr eaLnBrk="1" hangingPunct="1"/>
                  <a:r>
                    <a:rPr lang="en-US"/>
                    <a:t>User</a:t>
                  </a:r>
                </a:p>
              </p:txBody>
            </p:sp>
            <p:sp>
              <p:nvSpPr>
                <p:cNvPr id="18448" name="Text Box 52"/>
                <p:cNvSpPr txBox="1">
                  <a:spLocks noChangeArrowheads="1"/>
                </p:cNvSpPr>
                <p:nvPr/>
              </p:nvSpPr>
              <p:spPr bwMode="auto">
                <a:xfrm>
                  <a:off x="1670" y="1466"/>
                  <a:ext cx="3273" cy="294"/>
                </a:xfrm>
                <a:prstGeom prst="rect">
                  <a:avLst/>
                </a:prstGeom>
                <a:noFill/>
                <a:ln w="9525">
                  <a:solidFill>
                    <a:srgbClr val="003300"/>
                  </a:solidFill>
                  <a:miter lim="800000"/>
                  <a:headEnd/>
                  <a:tailEnd/>
                </a:ln>
              </p:spPr>
              <p:txBody>
                <a:bodyPr wrap="none">
                  <a:spAutoFit/>
                </a:bodyPr>
                <a:lstStyle/>
                <a:p>
                  <a:pPr eaLnBrk="1" hangingPunct="1"/>
                  <a:r>
                    <a:rPr lang="en-US"/>
                    <a:t>Input           I/O pathway (bus)      Output</a:t>
                  </a:r>
                </a:p>
              </p:txBody>
            </p:sp>
            <p:sp>
              <p:nvSpPr>
                <p:cNvPr id="18449" name="Line 53"/>
                <p:cNvSpPr>
                  <a:spLocks noChangeShapeType="1"/>
                </p:cNvSpPr>
                <p:nvPr/>
              </p:nvSpPr>
              <p:spPr bwMode="auto">
                <a:xfrm flipH="1">
                  <a:off x="480" y="1728"/>
                  <a:ext cx="144" cy="528"/>
                </a:xfrm>
                <a:prstGeom prst="line">
                  <a:avLst/>
                </a:prstGeom>
                <a:noFill/>
                <a:ln w="9525">
                  <a:solidFill>
                    <a:srgbClr val="003300"/>
                  </a:solidFill>
                  <a:round/>
                  <a:headEnd/>
                  <a:tailEnd type="triangle" w="med" len="med"/>
                </a:ln>
              </p:spPr>
              <p:txBody>
                <a:bodyPr/>
                <a:lstStyle/>
                <a:p>
                  <a:endParaRPr lang="en-US"/>
                </a:p>
              </p:txBody>
            </p:sp>
            <p:sp>
              <p:nvSpPr>
                <p:cNvPr id="18450" name="Line 54"/>
                <p:cNvSpPr>
                  <a:spLocks noChangeShapeType="1"/>
                </p:cNvSpPr>
                <p:nvPr/>
              </p:nvSpPr>
              <p:spPr bwMode="auto">
                <a:xfrm flipH="1">
                  <a:off x="1440" y="1824"/>
                  <a:ext cx="384" cy="864"/>
                </a:xfrm>
                <a:prstGeom prst="line">
                  <a:avLst/>
                </a:prstGeom>
                <a:noFill/>
                <a:ln w="9525">
                  <a:solidFill>
                    <a:srgbClr val="003300"/>
                  </a:solidFill>
                  <a:round/>
                  <a:headEnd/>
                  <a:tailEnd type="triangle" w="med" len="med"/>
                </a:ln>
              </p:spPr>
              <p:txBody>
                <a:bodyPr/>
                <a:lstStyle/>
                <a:p>
                  <a:endParaRPr lang="en-US"/>
                </a:p>
              </p:txBody>
            </p:sp>
            <p:sp>
              <p:nvSpPr>
                <p:cNvPr id="18451" name="Line 55"/>
                <p:cNvSpPr>
                  <a:spLocks noChangeShapeType="1"/>
                </p:cNvSpPr>
                <p:nvPr/>
              </p:nvSpPr>
              <p:spPr bwMode="auto">
                <a:xfrm flipH="1">
                  <a:off x="2688" y="1824"/>
                  <a:ext cx="192" cy="912"/>
                </a:xfrm>
                <a:prstGeom prst="line">
                  <a:avLst/>
                </a:prstGeom>
                <a:noFill/>
                <a:ln w="9525">
                  <a:solidFill>
                    <a:srgbClr val="003300"/>
                  </a:solidFill>
                  <a:round/>
                  <a:headEnd/>
                  <a:tailEnd type="triangle" w="med" len="med"/>
                </a:ln>
              </p:spPr>
              <p:txBody>
                <a:bodyPr/>
                <a:lstStyle/>
                <a:p>
                  <a:endParaRPr lang="en-US"/>
                </a:p>
              </p:txBody>
            </p:sp>
          </p:grpSp>
          <p:sp>
            <p:nvSpPr>
              <p:cNvPr id="18444" name="Line 56"/>
              <p:cNvSpPr>
                <a:spLocks noChangeShapeType="1"/>
              </p:cNvSpPr>
              <p:nvPr/>
            </p:nvSpPr>
            <p:spPr bwMode="auto">
              <a:xfrm>
                <a:off x="960" y="2649"/>
                <a:ext cx="3702" cy="0"/>
              </a:xfrm>
              <a:prstGeom prst="line">
                <a:avLst/>
              </a:prstGeom>
              <a:noFill/>
              <a:ln w="12700">
                <a:solidFill>
                  <a:srgbClr val="003300"/>
                </a:solidFill>
                <a:round/>
                <a:headEnd/>
                <a:tailEnd/>
              </a:ln>
            </p:spPr>
            <p:txBody>
              <a:bodyPr/>
              <a:lstStyle/>
              <a:p>
                <a:endParaRPr lang="en-US"/>
              </a:p>
            </p:txBody>
          </p:sp>
          <p:sp>
            <p:nvSpPr>
              <p:cNvPr id="18445" name="Line 57"/>
              <p:cNvSpPr>
                <a:spLocks noChangeShapeType="1"/>
              </p:cNvSpPr>
              <p:nvPr/>
            </p:nvSpPr>
            <p:spPr bwMode="auto">
              <a:xfrm>
                <a:off x="960" y="2841"/>
                <a:ext cx="3744" cy="0"/>
              </a:xfrm>
              <a:prstGeom prst="line">
                <a:avLst/>
              </a:prstGeom>
              <a:noFill/>
              <a:ln w="12700">
                <a:solidFill>
                  <a:srgbClr val="003300"/>
                </a:solidFill>
                <a:round/>
                <a:headEnd/>
                <a:tailEnd/>
              </a:ln>
            </p:spPr>
            <p:txBody>
              <a:bodyPr/>
              <a:lstStyle/>
              <a:p>
                <a:endParaRPr lang="en-US"/>
              </a:p>
            </p:txBody>
          </p:sp>
        </p:grpSp>
        <p:sp>
          <p:nvSpPr>
            <p:cNvPr id="18442" name="Line 58"/>
            <p:cNvSpPr>
              <a:spLocks noChangeShapeType="1"/>
            </p:cNvSpPr>
            <p:nvPr/>
          </p:nvSpPr>
          <p:spPr bwMode="auto">
            <a:xfrm>
              <a:off x="4560" y="1728"/>
              <a:ext cx="192" cy="864"/>
            </a:xfrm>
            <a:prstGeom prst="line">
              <a:avLst/>
            </a:prstGeom>
            <a:noFill/>
            <a:ln w="9525">
              <a:solidFill>
                <a:srgbClr val="003300"/>
              </a:solidFill>
              <a:round/>
              <a:headEnd/>
              <a:tailEnd type="triangle" w="med" len="med"/>
            </a:ln>
          </p:spPr>
          <p:txBody>
            <a:bodyPr/>
            <a:lstStyle/>
            <a:p>
              <a:endParaRPr lang="en-US"/>
            </a:p>
          </p:txBody>
        </p:sp>
      </p:grpSp>
      <p:sp>
        <p:nvSpPr>
          <p:cNvPr id="18436" name="Line 59"/>
          <p:cNvSpPr>
            <a:spLocks noChangeShapeType="1"/>
          </p:cNvSpPr>
          <p:nvPr/>
        </p:nvSpPr>
        <p:spPr bwMode="auto">
          <a:xfrm flipH="1" flipV="1">
            <a:off x="3048000" y="5791200"/>
            <a:ext cx="152400" cy="457200"/>
          </a:xfrm>
          <a:prstGeom prst="line">
            <a:avLst/>
          </a:prstGeom>
          <a:noFill/>
          <a:ln w="9525">
            <a:solidFill>
              <a:srgbClr val="FF0000"/>
            </a:solidFill>
            <a:round/>
            <a:headEnd/>
            <a:tailEnd type="triangle" w="med" len="med"/>
          </a:ln>
        </p:spPr>
        <p:txBody>
          <a:bodyPr/>
          <a:lstStyle/>
          <a:p>
            <a:endParaRPr lang="en-US"/>
          </a:p>
        </p:txBody>
      </p:sp>
      <p:sp>
        <p:nvSpPr>
          <p:cNvPr id="18437" name="Line 60"/>
          <p:cNvSpPr>
            <a:spLocks noChangeShapeType="1"/>
          </p:cNvSpPr>
          <p:nvPr/>
        </p:nvSpPr>
        <p:spPr bwMode="auto">
          <a:xfrm flipH="1" flipV="1">
            <a:off x="4419600" y="5791200"/>
            <a:ext cx="152400" cy="533400"/>
          </a:xfrm>
          <a:prstGeom prst="line">
            <a:avLst/>
          </a:prstGeom>
          <a:noFill/>
          <a:ln w="9525">
            <a:solidFill>
              <a:srgbClr val="FF0000"/>
            </a:solidFill>
            <a:round/>
            <a:headEnd/>
            <a:tailEnd type="triangle" w="med" len="med"/>
          </a:ln>
        </p:spPr>
        <p:txBody>
          <a:bodyPr/>
          <a:lstStyle/>
          <a:p>
            <a:endParaRPr lang="en-US"/>
          </a:p>
        </p:txBody>
      </p:sp>
      <p:sp>
        <p:nvSpPr>
          <p:cNvPr id="18438" name="Line 61"/>
          <p:cNvSpPr>
            <a:spLocks noChangeShapeType="1"/>
          </p:cNvSpPr>
          <p:nvPr/>
        </p:nvSpPr>
        <p:spPr bwMode="auto">
          <a:xfrm flipH="1" flipV="1">
            <a:off x="5715000" y="5638800"/>
            <a:ext cx="152400" cy="609600"/>
          </a:xfrm>
          <a:prstGeom prst="line">
            <a:avLst/>
          </a:prstGeom>
          <a:noFill/>
          <a:ln w="9525">
            <a:solidFill>
              <a:srgbClr val="FF0000"/>
            </a:solidFill>
            <a:round/>
            <a:headEnd/>
            <a:tailEnd type="triangle" w="med" len="med"/>
          </a:ln>
        </p:spPr>
        <p:txBody>
          <a:bodyPr/>
          <a:lstStyle/>
          <a:p>
            <a:endParaRPr lang="en-US"/>
          </a:p>
        </p:txBody>
      </p:sp>
      <p:sp>
        <p:nvSpPr>
          <p:cNvPr id="18439" name="Text Box 62"/>
          <p:cNvSpPr txBox="1">
            <a:spLocks noChangeArrowheads="1"/>
          </p:cNvSpPr>
          <p:nvPr/>
        </p:nvSpPr>
        <p:spPr bwMode="auto">
          <a:xfrm>
            <a:off x="2667000" y="6035675"/>
            <a:ext cx="4330700" cy="822325"/>
          </a:xfrm>
          <a:prstGeom prst="rect">
            <a:avLst/>
          </a:prstGeom>
          <a:noFill/>
          <a:ln w="9525">
            <a:noFill/>
            <a:miter lim="800000"/>
            <a:headEnd/>
            <a:tailEnd/>
          </a:ln>
        </p:spPr>
        <p:txBody>
          <a:bodyPr wrap="none">
            <a:spAutoFit/>
          </a:bodyPr>
          <a:lstStyle/>
          <a:p>
            <a:pPr eaLnBrk="1" hangingPunct="1"/>
            <a:r>
              <a:rPr lang="en-US"/>
              <a:t>Memory     	        Program/Data</a:t>
            </a:r>
          </a:p>
          <a:p>
            <a:pPr eaLnBrk="1" hangingPunct="1"/>
            <a:r>
              <a:rPr lang="en-US"/>
              <a:t>(Script)       CPU	(SAM)</a:t>
            </a:r>
          </a:p>
        </p:txBody>
      </p:sp>
      <p:sp>
        <p:nvSpPr>
          <p:cNvPr id="18440" name="Text Box 63"/>
          <p:cNvSpPr txBox="1">
            <a:spLocks noChangeArrowheads="1"/>
          </p:cNvSpPr>
          <p:nvPr/>
        </p:nvSpPr>
        <p:spPr bwMode="auto">
          <a:xfrm>
            <a:off x="1676400" y="1066800"/>
            <a:ext cx="5937250" cy="915988"/>
          </a:xfrm>
          <a:prstGeom prst="rect">
            <a:avLst/>
          </a:prstGeom>
          <a:noFill/>
          <a:ln w="12700">
            <a:noFill/>
            <a:miter lim="800000"/>
            <a:headEnd/>
            <a:tailEnd/>
          </a:ln>
        </p:spPr>
        <p:txBody>
          <a:bodyPr wrap="none">
            <a:spAutoFit/>
          </a:bodyPr>
          <a:lstStyle/>
          <a:p>
            <a:r>
              <a:rPr lang="en-US" sz="1800"/>
              <a:t>Note:  Searle’s original Chinese Room actually was based on a</a:t>
            </a:r>
          </a:p>
          <a:p>
            <a:r>
              <a:rPr lang="en-US" sz="1800"/>
              <a:t>Script that was implemented in Chinese, our version is just a </a:t>
            </a:r>
          </a:p>
          <a:p>
            <a:r>
              <a:rPr lang="en-US" sz="1800"/>
              <a:t>variation on the same theme</a:t>
            </a:r>
          </a:p>
        </p:txBody>
      </p:sp>
    </p:spTree>
  </p:cSld>
  <p:clrMapOvr>
    <a:masterClrMapping/>
  </p:clrMapOvr>
  <p:transition>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28600"/>
            <a:ext cx="7772400" cy="1143000"/>
          </a:xfrm>
        </p:spPr>
        <p:txBody>
          <a:bodyPr/>
          <a:lstStyle/>
          <a:p>
            <a:r>
              <a:rPr lang="en-US" smtClean="0"/>
              <a:t>Searle’s Question</a:t>
            </a:r>
          </a:p>
        </p:txBody>
      </p:sp>
      <p:sp>
        <p:nvSpPr>
          <p:cNvPr id="19459" name="Rectangle 3"/>
          <p:cNvSpPr>
            <a:spLocks noGrp="1" noChangeArrowheads="1"/>
          </p:cNvSpPr>
          <p:nvPr>
            <p:ph type="body" sz="half" idx="1"/>
          </p:nvPr>
        </p:nvSpPr>
        <p:spPr>
          <a:xfrm>
            <a:off x="304800" y="609600"/>
            <a:ext cx="8534400" cy="6248400"/>
          </a:xfrm>
        </p:spPr>
        <p:txBody>
          <a:bodyPr/>
          <a:lstStyle/>
          <a:p>
            <a:r>
              <a:rPr lang="en-US" sz="2400" smtClean="0"/>
              <a:t>You were able to solve the problem of communicating with the person/user and thus you/the room passes the Turing Test</a:t>
            </a:r>
          </a:p>
          <a:p>
            <a:r>
              <a:rPr lang="en-US" sz="2400" smtClean="0"/>
              <a:t>But did you understand the Chinese messages being communicated?</a:t>
            </a:r>
          </a:p>
          <a:p>
            <a:pPr lvl="1"/>
            <a:r>
              <a:rPr lang="en-US" sz="2000" smtClean="0"/>
              <a:t>since you do not speak Chinese, you did not understand the symbols in the question, the answer, or the storage</a:t>
            </a:r>
          </a:p>
          <a:p>
            <a:pPr lvl="1"/>
            <a:r>
              <a:rPr lang="en-US" sz="2000" smtClean="0"/>
              <a:t>can we say that you actually </a:t>
            </a:r>
            <a:r>
              <a:rPr lang="en-US" sz="2000" i="1" smtClean="0"/>
              <a:t>used </a:t>
            </a:r>
            <a:r>
              <a:rPr lang="en-US" sz="2000" smtClean="0"/>
              <a:t>any intelligence?</a:t>
            </a:r>
          </a:p>
          <a:p>
            <a:r>
              <a:rPr lang="en-US" sz="2400" smtClean="0"/>
              <a:t>By analogy, since you did not understand the symbols that you interacted with, neither does the computer understand the symbols that it interacts with (input, output, program code, data)</a:t>
            </a:r>
          </a:p>
          <a:p>
            <a:r>
              <a:rPr lang="en-US" sz="2400" smtClean="0"/>
              <a:t>Searle concludes that the computer is not intelligent, it has no “semantics,” but instead is merely a symbol manipulating device</a:t>
            </a:r>
          </a:p>
          <a:p>
            <a:pPr lvl="1"/>
            <a:r>
              <a:rPr lang="en-US" sz="2000" smtClean="0"/>
              <a:t>the computer operates solely on syntax, not semantics</a:t>
            </a:r>
          </a:p>
          <a:p>
            <a:r>
              <a:rPr lang="en-US" sz="2400" smtClean="0"/>
              <a:t>He defines to categories of AI:</a:t>
            </a:r>
          </a:p>
          <a:p>
            <a:pPr lvl="1"/>
            <a:r>
              <a:rPr lang="en-US" sz="2000" smtClean="0"/>
              <a:t>strong AI – the pursuit of machine intelligence</a:t>
            </a:r>
          </a:p>
          <a:p>
            <a:pPr lvl="1"/>
            <a:r>
              <a:rPr lang="en-US" sz="2000" smtClean="0"/>
              <a:t>weak AI – the pursuit of machines solving problems in an intelligent way</a:t>
            </a:r>
          </a:p>
        </p:txBody>
      </p:sp>
    </p:spTree>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28600"/>
            <a:ext cx="7772400" cy="1143000"/>
          </a:xfrm>
        </p:spPr>
        <p:txBody>
          <a:bodyPr/>
          <a:lstStyle/>
          <a:p>
            <a:r>
              <a:rPr lang="en-US" smtClean="0"/>
              <a:t>But Computers Solve Problems</a:t>
            </a:r>
          </a:p>
        </p:txBody>
      </p:sp>
      <p:sp>
        <p:nvSpPr>
          <p:cNvPr id="20483" name="Rectangle 3"/>
          <p:cNvSpPr>
            <a:spLocks noGrp="1" noChangeArrowheads="1"/>
          </p:cNvSpPr>
          <p:nvPr>
            <p:ph type="body" idx="1"/>
          </p:nvPr>
        </p:nvSpPr>
        <p:spPr>
          <a:xfrm>
            <a:off x="304800" y="838200"/>
            <a:ext cx="8534400" cy="5791200"/>
          </a:xfrm>
        </p:spPr>
        <p:txBody>
          <a:bodyPr/>
          <a:lstStyle/>
          <a:p>
            <a:pPr>
              <a:lnSpc>
                <a:spcPct val="80000"/>
              </a:lnSpc>
            </a:pPr>
            <a:r>
              <a:rPr lang="en-US" sz="2800" smtClean="0"/>
              <a:t>We can clearly see that computers solve problems in a seemingly intelligent way</a:t>
            </a:r>
          </a:p>
          <a:p>
            <a:pPr lvl="1">
              <a:lnSpc>
                <a:spcPct val="80000"/>
              </a:lnSpc>
            </a:pPr>
            <a:r>
              <a:rPr lang="en-US" sz="2400" smtClean="0"/>
              <a:t>Where is the intelligence coming from?</a:t>
            </a:r>
          </a:p>
          <a:p>
            <a:pPr>
              <a:lnSpc>
                <a:spcPct val="80000"/>
              </a:lnSpc>
            </a:pPr>
            <a:r>
              <a:rPr lang="en-US" sz="2800" smtClean="0"/>
              <a:t>There are numerous responses to Searle’s argument </a:t>
            </a:r>
          </a:p>
          <a:p>
            <a:pPr lvl="1">
              <a:lnSpc>
                <a:spcPct val="80000"/>
              </a:lnSpc>
            </a:pPr>
            <a:r>
              <a:rPr lang="en-US" sz="2400" smtClean="0"/>
              <a:t>The System’s Response:</a:t>
            </a:r>
          </a:p>
          <a:p>
            <a:pPr lvl="2">
              <a:lnSpc>
                <a:spcPct val="80000"/>
              </a:lnSpc>
            </a:pPr>
            <a:r>
              <a:rPr lang="en-US" sz="2000" smtClean="0"/>
              <a:t>the hardware by itself is not intelligent, but a combination of the hardware, software and storage is intelligent</a:t>
            </a:r>
          </a:p>
          <a:p>
            <a:pPr lvl="2">
              <a:lnSpc>
                <a:spcPct val="80000"/>
              </a:lnSpc>
            </a:pPr>
            <a:r>
              <a:rPr lang="en-US" sz="2000" smtClean="0"/>
              <a:t>in a similar vein, we might say that a human brain that has had no opportunity to learn anything cannot be intelligent, it is just the hardware</a:t>
            </a:r>
          </a:p>
          <a:p>
            <a:pPr lvl="1">
              <a:lnSpc>
                <a:spcPct val="80000"/>
              </a:lnSpc>
            </a:pPr>
            <a:r>
              <a:rPr lang="en-US" sz="2400" smtClean="0"/>
              <a:t>The Robot Response:</a:t>
            </a:r>
          </a:p>
          <a:p>
            <a:pPr lvl="2">
              <a:lnSpc>
                <a:spcPct val="80000"/>
              </a:lnSpc>
            </a:pPr>
            <a:r>
              <a:rPr lang="en-US" sz="2000" smtClean="0"/>
              <a:t>a computer is void of senses and therefore symbols are meaningless to it, but a robot with sensors can tie its symbols to its senses and thus understand symbols</a:t>
            </a:r>
          </a:p>
          <a:p>
            <a:pPr lvl="1">
              <a:lnSpc>
                <a:spcPct val="80000"/>
              </a:lnSpc>
            </a:pPr>
            <a:r>
              <a:rPr lang="en-US" sz="2400" smtClean="0"/>
              <a:t>The Brain Simulator Response:</a:t>
            </a:r>
          </a:p>
          <a:p>
            <a:pPr lvl="2">
              <a:lnSpc>
                <a:spcPct val="80000"/>
              </a:lnSpc>
            </a:pPr>
            <a:r>
              <a:rPr lang="en-US" sz="2000" smtClean="0"/>
              <a:t>if we program a computer to mimic the brain (e.g., with a neural network) then the computer will have the same ability to understand as a human brain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0"/>
            <a:ext cx="7772400" cy="1143000"/>
          </a:xfrm>
        </p:spPr>
        <p:txBody>
          <a:bodyPr/>
          <a:lstStyle/>
          <a:p>
            <a:r>
              <a:rPr lang="en-US" smtClean="0"/>
              <a:t>AI Definitions</a:t>
            </a:r>
          </a:p>
        </p:txBody>
      </p:sp>
      <p:sp>
        <p:nvSpPr>
          <p:cNvPr id="3075" name="Rectangle 3"/>
          <p:cNvSpPr>
            <a:spLocks noGrp="1" noChangeArrowheads="1"/>
          </p:cNvSpPr>
          <p:nvPr>
            <p:ph type="body" idx="1"/>
          </p:nvPr>
        </p:nvSpPr>
        <p:spPr>
          <a:xfrm>
            <a:off x="228600" y="914400"/>
            <a:ext cx="7086600" cy="5638800"/>
          </a:xfrm>
        </p:spPr>
        <p:txBody>
          <a:bodyPr/>
          <a:lstStyle/>
          <a:p>
            <a:pPr>
              <a:lnSpc>
                <a:spcPct val="80000"/>
              </a:lnSpc>
            </a:pPr>
            <a:r>
              <a:rPr lang="en-US" sz="2400" smtClean="0"/>
              <a:t>The study of how to make programs/computers do things that people do better</a:t>
            </a:r>
          </a:p>
          <a:p>
            <a:pPr>
              <a:lnSpc>
                <a:spcPct val="80000"/>
              </a:lnSpc>
            </a:pPr>
            <a:r>
              <a:rPr lang="en-US" sz="2400" smtClean="0"/>
              <a:t>The study of how to make computers solve problems which require knowledge and intelligence</a:t>
            </a:r>
          </a:p>
          <a:p>
            <a:pPr>
              <a:lnSpc>
                <a:spcPct val="80000"/>
              </a:lnSpc>
            </a:pPr>
            <a:r>
              <a:rPr lang="en-US" sz="2400" smtClean="0"/>
              <a:t>The exciting new effort to make computers think … machines with minds</a:t>
            </a:r>
          </a:p>
          <a:p>
            <a:pPr>
              <a:lnSpc>
                <a:spcPct val="80000"/>
              </a:lnSpc>
            </a:pPr>
            <a:r>
              <a:rPr lang="en-US" sz="2400" smtClean="0"/>
              <a:t>The automation of activities that we associate with human thinking (e.g., decision-making, learning…)</a:t>
            </a:r>
          </a:p>
          <a:p>
            <a:pPr>
              <a:lnSpc>
                <a:spcPct val="80000"/>
              </a:lnSpc>
            </a:pPr>
            <a:r>
              <a:rPr lang="en-US" sz="2400" smtClean="0"/>
              <a:t>The art of creating machines that perform functions that require intelligence when performed by people</a:t>
            </a:r>
          </a:p>
          <a:p>
            <a:pPr>
              <a:lnSpc>
                <a:spcPct val="80000"/>
              </a:lnSpc>
            </a:pPr>
            <a:r>
              <a:rPr lang="en-US" sz="2400" smtClean="0"/>
              <a:t>The study of mental faculties through the use of computational models</a:t>
            </a:r>
          </a:p>
          <a:p>
            <a:pPr>
              <a:lnSpc>
                <a:spcPct val="80000"/>
              </a:lnSpc>
            </a:pPr>
            <a:r>
              <a:rPr lang="en-US" sz="2400" smtClean="0"/>
              <a:t>A field of study that seeks to explain and emulate intelligent behavior in terms of computational processes</a:t>
            </a:r>
          </a:p>
          <a:p>
            <a:pPr>
              <a:lnSpc>
                <a:spcPct val="80000"/>
              </a:lnSpc>
            </a:pPr>
            <a:r>
              <a:rPr lang="en-US" sz="2400" smtClean="0"/>
              <a:t>The branch of computer science that is concerned with the automation of intelligent behavior</a:t>
            </a:r>
          </a:p>
        </p:txBody>
      </p:sp>
      <p:sp>
        <p:nvSpPr>
          <p:cNvPr id="3076" name="Text Box 4"/>
          <p:cNvSpPr txBox="1">
            <a:spLocks noChangeArrowheads="1"/>
          </p:cNvSpPr>
          <p:nvPr/>
        </p:nvSpPr>
        <p:spPr bwMode="auto">
          <a:xfrm>
            <a:off x="7391400" y="1447800"/>
            <a:ext cx="1752600" cy="5203825"/>
          </a:xfrm>
          <a:prstGeom prst="rect">
            <a:avLst/>
          </a:prstGeom>
          <a:noFill/>
          <a:ln w="12700">
            <a:noFill/>
            <a:miter lim="800000"/>
            <a:headEnd/>
            <a:tailEnd/>
          </a:ln>
        </p:spPr>
        <p:txBody>
          <a:bodyPr>
            <a:spAutoFit/>
          </a:bodyPr>
          <a:lstStyle/>
          <a:p>
            <a:pPr>
              <a:spcBef>
                <a:spcPct val="50000"/>
              </a:spcBef>
            </a:pPr>
            <a:r>
              <a:rPr lang="en-US"/>
              <a:t>Thinking machines or machine intelligence</a:t>
            </a:r>
          </a:p>
          <a:p>
            <a:pPr>
              <a:spcBef>
                <a:spcPct val="50000"/>
              </a:spcBef>
            </a:pPr>
            <a:endParaRPr lang="en-US"/>
          </a:p>
          <a:p>
            <a:pPr>
              <a:spcBef>
                <a:spcPct val="50000"/>
              </a:spcBef>
            </a:pPr>
            <a:r>
              <a:rPr lang="en-US"/>
              <a:t>Studying cognitive faculties</a:t>
            </a:r>
          </a:p>
          <a:p>
            <a:pPr>
              <a:spcBef>
                <a:spcPct val="50000"/>
              </a:spcBef>
            </a:pPr>
            <a:endParaRPr lang="en-US"/>
          </a:p>
          <a:p>
            <a:pPr>
              <a:spcBef>
                <a:spcPct val="50000"/>
              </a:spcBef>
            </a:pPr>
            <a:r>
              <a:rPr lang="en-US"/>
              <a:t>Problem Solving and 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28600"/>
            <a:ext cx="7772400" cy="1143000"/>
          </a:xfrm>
        </p:spPr>
        <p:txBody>
          <a:bodyPr/>
          <a:lstStyle/>
          <a:p>
            <a:r>
              <a:rPr lang="en-US" smtClean="0"/>
              <a:t>Brain vs. Computer</a:t>
            </a:r>
          </a:p>
        </p:txBody>
      </p:sp>
      <p:sp>
        <p:nvSpPr>
          <p:cNvPr id="21507" name="Rectangle 3"/>
          <p:cNvSpPr>
            <a:spLocks noGrp="1" noChangeArrowheads="1"/>
          </p:cNvSpPr>
          <p:nvPr>
            <p:ph type="body" idx="1"/>
          </p:nvPr>
        </p:nvSpPr>
        <p:spPr>
          <a:xfrm>
            <a:off x="228600" y="762000"/>
            <a:ext cx="8686800" cy="2057400"/>
          </a:xfrm>
        </p:spPr>
        <p:txBody>
          <a:bodyPr/>
          <a:lstStyle/>
          <a:p>
            <a:pPr>
              <a:lnSpc>
                <a:spcPct val="90000"/>
              </a:lnSpc>
            </a:pPr>
            <a:r>
              <a:rPr lang="en-US" sz="2800" smtClean="0"/>
              <a:t>In AI, we compare the brain (or the mind) and the computer</a:t>
            </a:r>
          </a:p>
          <a:p>
            <a:pPr lvl="1">
              <a:lnSpc>
                <a:spcPct val="90000"/>
              </a:lnSpc>
            </a:pPr>
            <a:r>
              <a:rPr lang="en-US" sz="2400" smtClean="0"/>
              <a:t>Our hope:  the brain is a </a:t>
            </a:r>
            <a:r>
              <a:rPr lang="en-US" sz="2400" i="1" smtClean="0"/>
              <a:t>form </a:t>
            </a:r>
            <a:r>
              <a:rPr lang="en-US" sz="2400" smtClean="0"/>
              <a:t>of computer </a:t>
            </a:r>
          </a:p>
          <a:p>
            <a:pPr lvl="1">
              <a:lnSpc>
                <a:spcPct val="90000"/>
              </a:lnSpc>
            </a:pPr>
            <a:r>
              <a:rPr lang="en-US" sz="2400" smtClean="0"/>
              <a:t>Our goal:  we can </a:t>
            </a:r>
            <a:r>
              <a:rPr lang="en-US" sz="2400" i="1" smtClean="0"/>
              <a:t>create </a:t>
            </a:r>
            <a:r>
              <a:rPr lang="en-US" sz="2400" smtClean="0"/>
              <a:t>computer intelligence through programming just as people become intelligent by learning</a:t>
            </a:r>
          </a:p>
        </p:txBody>
      </p:sp>
      <p:pic>
        <p:nvPicPr>
          <p:cNvPr id="21508" name="Picture 4" descr="01AfigCx"/>
          <p:cNvPicPr>
            <a:picLocks noChangeAspect="1" noChangeArrowheads="1"/>
          </p:cNvPicPr>
          <p:nvPr/>
        </p:nvPicPr>
        <p:blipFill>
          <a:blip r:embed="rId2"/>
          <a:srcRect/>
          <a:stretch>
            <a:fillRect/>
          </a:stretch>
        </p:blipFill>
        <p:spPr bwMode="auto">
          <a:xfrm>
            <a:off x="6553200" y="3048000"/>
            <a:ext cx="2422525" cy="3138488"/>
          </a:xfrm>
          <a:prstGeom prst="rect">
            <a:avLst/>
          </a:prstGeom>
          <a:noFill/>
          <a:ln w="9525">
            <a:noFill/>
            <a:miter lim="800000"/>
            <a:headEnd/>
            <a:tailEnd/>
          </a:ln>
        </p:spPr>
      </p:pic>
      <p:sp>
        <p:nvSpPr>
          <p:cNvPr id="21509" name="Text Box 6"/>
          <p:cNvSpPr txBox="1">
            <a:spLocks noChangeArrowheads="1"/>
          </p:cNvSpPr>
          <p:nvPr/>
        </p:nvSpPr>
        <p:spPr bwMode="auto">
          <a:xfrm>
            <a:off x="2743200" y="3200400"/>
            <a:ext cx="3749675" cy="3409950"/>
          </a:xfrm>
          <a:prstGeom prst="rect">
            <a:avLst/>
          </a:prstGeom>
          <a:noFill/>
          <a:ln w="9525">
            <a:noFill/>
            <a:miter lim="800000"/>
            <a:headEnd/>
            <a:tailEnd/>
          </a:ln>
        </p:spPr>
        <p:txBody>
          <a:bodyPr>
            <a:spAutoFit/>
          </a:bodyPr>
          <a:lstStyle/>
          <a:p>
            <a:pPr marL="171450" lvl="1" eaLnBrk="1" hangingPunct="1">
              <a:lnSpc>
                <a:spcPct val="90000"/>
              </a:lnSpc>
              <a:spcBef>
                <a:spcPct val="20000"/>
              </a:spcBef>
            </a:pPr>
            <a:r>
              <a:rPr lang="en-US" sz="2200"/>
              <a:t>But we see that the computer is not like the brain </a:t>
            </a:r>
          </a:p>
          <a:p>
            <a:pPr marL="171450" lvl="1" eaLnBrk="1" hangingPunct="1">
              <a:lnSpc>
                <a:spcPct val="90000"/>
              </a:lnSpc>
              <a:spcBef>
                <a:spcPct val="20000"/>
              </a:spcBef>
            </a:pPr>
            <a:endParaRPr lang="en-US" sz="2200"/>
          </a:p>
          <a:p>
            <a:pPr marL="171450" lvl="1" eaLnBrk="1" hangingPunct="1">
              <a:lnSpc>
                <a:spcPct val="90000"/>
              </a:lnSpc>
              <a:spcBef>
                <a:spcPct val="20000"/>
              </a:spcBef>
            </a:pPr>
            <a:r>
              <a:rPr lang="en-US" sz="2200"/>
              <a:t>The computer performs tasks without understanding what its doing</a:t>
            </a:r>
          </a:p>
          <a:p>
            <a:pPr marL="171450" lvl="1" eaLnBrk="1" hangingPunct="1">
              <a:lnSpc>
                <a:spcPct val="90000"/>
              </a:lnSpc>
              <a:spcBef>
                <a:spcPct val="20000"/>
              </a:spcBef>
            </a:pPr>
            <a:endParaRPr lang="en-US" sz="2200"/>
          </a:p>
          <a:p>
            <a:pPr marL="171450" lvl="1" eaLnBrk="1" hangingPunct="1">
              <a:lnSpc>
                <a:spcPct val="90000"/>
              </a:lnSpc>
              <a:spcBef>
                <a:spcPct val="20000"/>
              </a:spcBef>
            </a:pPr>
            <a:r>
              <a:rPr lang="en-US" sz="2200"/>
              <a:t>Does the brain understand what its doing when it solves problems?  </a:t>
            </a:r>
          </a:p>
        </p:txBody>
      </p:sp>
      <p:pic>
        <p:nvPicPr>
          <p:cNvPr id="21510" name="Picture 7"/>
          <p:cNvPicPr>
            <a:picLocks noChangeAspect="1" noChangeArrowheads="1"/>
          </p:cNvPicPr>
          <p:nvPr/>
        </p:nvPicPr>
        <p:blipFill>
          <a:blip r:embed="rId3"/>
          <a:srcRect/>
          <a:stretch>
            <a:fillRect/>
          </a:stretch>
        </p:blipFill>
        <p:spPr bwMode="auto">
          <a:xfrm>
            <a:off x="228600" y="4191000"/>
            <a:ext cx="2533650" cy="2447925"/>
          </a:xfrm>
          <a:prstGeom prst="rect">
            <a:avLst/>
          </a:prstGeom>
          <a:noFill/>
          <a:ln w="12700">
            <a:noFill/>
            <a:miter lim="800000"/>
            <a:headEnd/>
            <a:tailEnd/>
          </a:ln>
        </p:spPr>
      </p:pic>
      <p:pic>
        <p:nvPicPr>
          <p:cNvPr id="21511" name="Picture 8"/>
          <p:cNvPicPr>
            <a:picLocks noChangeAspect="1" noChangeArrowheads="1"/>
          </p:cNvPicPr>
          <p:nvPr/>
        </p:nvPicPr>
        <p:blipFill>
          <a:blip r:embed="rId4"/>
          <a:srcRect/>
          <a:stretch>
            <a:fillRect/>
          </a:stretch>
        </p:blipFill>
        <p:spPr bwMode="auto">
          <a:xfrm>
            <a:off x="381000" y="2819400"/>
            <a:ext cx="2343150" cy="1466850"/>
          </a:xfrm>
          <a:prstGeom prst="rect">
            <a:avLst/>
          </a:prstGeom>
          <a:noFill/>
          <a:ln w="12700">
            <a:noFill/>
            <a:miter lim="800000"/>
            <a:headEnd/>
            <a:tailEnd/>
          </a:ln>
        </p:spPr>
      </p:pic>
    </p:spTree>
  </p:cSld>
  <p:clrMapOvr>
    <a:masterClrMapping/>
  </p:clrMapOvr>
  <p:transition>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228600"/>
            <a:ext cx="7772400" cy="1143000"/>
          </a:xfrm>
        </p:spPr>
        <p:txBody>
          <a:bodyPr/>
          <a:lstStyle/>
          <a:p>
            <a:r>
              <a:rPr lang="en-US" smtClean="0"/>
              <a:t>Symbol Grounding</a:t>
            </a:r>
          </a:p>
        </p:txBody>
      </p:sp>
      <p:sp>
        <p:nvSpPr>
          <p:cNvPr id="22531" name="Rectangle 3"/>
          <p:cNvSpPr>
            <a:spLocks noGrp="1" noChangeArrowheads="1"/>
          </p:cNvSpPr>
          <p:nvPr>
            <p:ph type="body" idx="1"/>
          </p:nvPr>
        </p:nvSpPr>
        <p:spPr>
          <a:xfrm>
            <a:off x="304800" y="533400"/>
            <a:ext cx="8610600" cy="6324600"/>
          </a:xfrm>
        </p:spPr>
        <p:txBody>
          <a:bodyPr/>
          <a:lstStyle/>
          <a:p>
            <a:pPr>
              <a:lnSpc>
                <a:spcPct val="90000"/>
              </a:lnSpc>
            </a:pPr>
            <a:r>
              <a:rPr lang="en-US" sz="2800" smtClean="0"/>
              <a:t>One problem with the computer is that it works strictly syntactically</a:t>
            </a:r>
          </a:p>
          <a:p>
            <a:pPr lvl="1">
              <a:lnSpc>
                <a:spcPct val="90000"/>
              </a:lnSpc>
            </a:pPr>
            <a:r>
              <a:rPr lang="en-US" sz="2400" smtClean="0"/>
              <a:t>Op code:  10011101 </a:t>
            </a:r>
            <a:r>
              <a:rPr lang="en-US" sz="2400" smtClean="0">
                <a:sym typeface="Wingdings" pitchFamily="2" charset="2"/>
              </a:rPr>
              <a:t> translates into a set of microcode instructions such as:  move IR</a:t>
            </a:r>
            <a:r>
              <a:rPr lang="en-US" sz="2400" baseline="-25000" smtClean="0">
                <a:sym typeface="Wingdings" pitchFamily="2" charset="2"/>
              </a:rPr>
              <a:t>16..31</a:t>
            </a:r>
            <a:r>
              <a:rPr lang="en-US" sz="2400" smtClean="0">
                <a:sym typeface="Wingdings" pitchFamily="2" charset="2"/>
              </a:rPr>
              <a:t> to MAR, signal memory read, move MBR to AC</a:t>
            </a:r>
          </a:p>
          <a:p>
            <a:pPr lvl="1">
              <a:lnSpc>
                <a:spcPct val="90000"/>
              </a:lnSpc>
            </a:pPr>
            <a:r>
              <a:rPr lang="en-US" sz="2400" smtClean="0">
                <a:sym typeface="Wingdings" pitchFamily="2" charset="2"/>
              </a:rPr>
              <a:t>There is no understanding</a:t>
            </a:r>
          </a:p>
          <a:p>
            <a:pPr lvl="2">
              <a:lnSpc>
                <a:spcPct val="90000"/>
              </a:lnSpc>
            </a:pPr>
            <a:r>
              <a:rPr lang="en-US" sz="2000" smtClean="0"/>
              <a:t>x = y + z;   is meaningless to the computer</a:t>
            </a:r>
          </a:p>
          <a:p>
            <a:pPr lvl="3">
              <a:lnSpc>
                <a:spcPct val="90000"/>
              </a:lnSpc>
            </a:pPr>
            <a:r>
              <a:rPr lang="en-US" sz="1800" smtClean="0"/>
              <a:t>the computer doesn’t understand addition, it just knows that a certain op code means to move values to the adder and move the result elsewhere</a:t>
            </a:r>
          </a:p>
          <a:p>
            <a:pPr lvl="2">
              <a:lnSpc>
                <a:spcPct val="90000"/>
              </a:lnSpc>
            </a:pPr>
            <a:r>
              <a:rPr lang="en-US" sz="2000" smtClean="0"/>
              <a:t>do you know what addition means?</a:t>
            </a:r>
          </a:p>
          <a:p>
            <a:pPr lvl="3">
              <a:lnSpc>
                <a:spcPct val="90000"/>
              </a:lnSpc>
            </a:pPr>
            <a:r>
              <a:rPr lang="en-US" sz="1800" smtClean="0"/>
              <a:t>if so, how do you proscribe meaning to +</a:t>
            </a:r>
          </a:p>
          <a:p>
            <a:pPr lvl="3">
              <a:lnSpc>
                <a:spcPct val="90000"/>
              </a:lnSpc>
            </a:pPr>
            <a:r>
              <a:rPr lang="en-US" sz="1800" smtClean="0"/>
              <a:t>how is this symbol grounded in your brain?  </a:t>
            </a:r>
          </a:p>
          <a:p>
            <a:pPr lvl="3">
              <a:lnSpc>
                <a:spcPct val="90000"/>
              </a:lnSpc>
            </a:pPr>
            <a:r>
              <a:rPr lang="en-US" sz="1800" smtClean="0"/>
              <a:t>can computers similarly achieve this?</a:t>
            </a:r>
          </a:p>
          <a:p>
            <a:pPr lvl="1">
              <a:lnSpc>
                <a:spcPct val="90000"/>
              </a:lnSpc>
            </a:pPr>
            <a:r>
              <a:rPr lang="en-US" sz="2400" smtClean="0"/>
              <a:t>Recall Schank’s Restaurant script</a:t>
            </a:r>
          </a:p>
          <a:p>
            <a:pPr lvl="2">
              <a:lnSpc>
                <a:spcPct val="90000"/>
              </a:lnSpc>
            </a:pPr>
            <a:r>
              <a:rPr lang="en-US" sz="2000" smtClean="0"/>
              <a:t>does the computer know what the symbols “waiter” or “PTRANS” represent? or does it merely have code that tells the computer what to do when it comes across certain words in the story, or how to respond to a given question?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228600"/>
            <a:ext cx="7772400" cy="1143000"/>
          </a:xfrm>
        </p:spPr>
        <p:txBody>
          <a:bodyPr/>
          <a:lstStyle/>
          <a:p>
            <a:r>
              <a:rPr lang="en-US" smtClean="0"/>
              <a:t>Two AI Assumptions</a:t>
            </a:r>
          </a:p>
        </p:txBody>
      </p:sp>
      <p:sp>
        <p:nvSpPr>
          <p:cNvPr id="23555" name="Rectangle 3"/>
          <p:cNvSpPr>
            <a:spLocks noGrp="1" noChangeArrowheads="1"/>
          </p:cNvSpPr>
          <p:nvPr>
            <p:ph type="body" idx="1"/>
          </p:nvPr>
        </p:nvSpPr>
        <p:spPr>
          <a:xfrm>
            <a:off x="152400" y="609600"/>
            <a:ext cx="8763000" cy="6019800"/>
          </a:xfrm>
        </p:spPr>
        <p:txBody>
          <a:bodyPr/>
          <a:lstStyle/>
          <a:p>
            <a:pPr>
              <a:lnSpc>
                <a:spcPct val="80000"/>
              </a:lnSpc>
            </a:pPr>
            <a:r>
              <a:rPr lang="en-US" sz="2800" smtClean="0"/>
              <a:t>We can understand and model cognition without understanding the underlying mechanism</a:t>
            </a:r>
          </a:p>
          <a:p>
            <a:pPr lvl="1">
              <a:lnSpc>
                <a:spcPct val="80000"/>
              </a:lnSpc>
            </a:pPr>
            <a:r>
              <a:rPr lang="en-US" sz="2400" smtClean="0"/>
              <a:t>That is, it is the model of cognition that is important not the physical mechanism that implements it</a:t>
            </a:r>
          </a:p>
          <a:p>
            <a:pPr lvl="1">
              <a:lnSpc>
                <a:spcPct val="80000"/>
              </a:lnSpc>
            </a:pPr>
            <a:r>
              <a:rPr lang="en-US" sz="2400" smtClean="0"/>
              <a:t>If this is true, then we should be able to create cognition (mind) out of a computer or a brain or even other entities that can compute such as a mechanical device</a:t>
            </a:r>
          </a:p>
          <a:p>
            <a:pPr lvl="2">
              <a:lnSpc>
                <a:spcPct val="80000"/>
              </a:lnSpc>
            </a:pPr>
            <a:r>
              <a:rPr lang="en-US" sz="2000" smtClean="0"/>
              <a:t>This is the assumption made by symbolic AI researchers</a:t>
            </a:r>
          </a:p>
          <a:p>
            <a:pPr>
              <a:lnSpc>
                <a:spcPct val="80000"/>
              </a:lnSpc>
            </a:pPr>
            <a:r>
              <a:rPr lang="en-US" sz="2800" smtClean="0"/>
              <a:t>Cognition will emerge from the proper mechanism</a:t>
            </a:r>
          </a:p>
          <a:p>
            <a:pPr lvl="1">
              <a:lnSpc>
                <a:spcPct val="80000"/>
              </a:lnSpc>
            </a:pPr>
            <a:r>
              <a:rPr lang="en-US" sz="2400" smtClean="0"/>
              <a:t>That is, the right device, fed with the right inputs, can learn and perform the problem solving that we, as observers, call intelligence</a:t>
            </a:r>
          </a:p>
          <a:p>
            <a:pPr lvl="1">
              <a:lnSpc>
                <a:spcPct val="80000"/>
              </a:lnSpc>
            </a:pPr>
            <a:r>
              <a:rPr lang="en-US" sz="2400" smtClean="0"/>
              <a:t>Cognition will arise as the result (or side effect) of the hardware</a:t>
            </a:r>
          </a:p>
          <a:p>
            <a:pPr lvl="2">
              <a:lnSpc>
                <a:spcPct val="80000"/>
              </a:lnSpc>
            </a:pPr>
            <a:r>
              <a:rPr lang="en-US" sz="2000" smtClean="0"/>
              <a:t>This is the assumption made by connectionist AI researchers</a:t>
            </a:r>
          </a:p>
          <a:p>
            <a:pPr>
              <a:lnSpc>
                <a:spcPct val="80000"/>
              </a:lnSpc>
            </a:pPr>
            <a:r>
              <a:rPr lang="en-US" sz="2800" smtClean="0"/>
              <a:t>Notice that while the two assumptions differ, neither is necessarily mutually exclusive and both support the idea that cognition is </a:t>
            </a:r>
            <a:r>
              <a:rPr lang="en-US" sz="2800" i="1" smtClean="0"/>
              <a:t>computational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458200" cy="1143000"/>
          </a:xfrm>
        </p:spPr>
        <p:txBody>
          <a:bodyPr/>
          <a:lstStyle/>
          <a:p>
            <a:r>
              <a:rPr lang="en-US" sz="4000" smtClean="0"/>
              <a:t>Problems with Symbolic AI Approaches</a:t>
            </a:r>
          </a:p>
        </p:txBody>
      </p:sp>
      <p:sp>
        <p:nvSpPr>
          <p:cNvPr id="24579" name="Rectangle 3"/>
          <p:cNvSpPr>
            <a:spLocks noGrp="1" noChangeArrowheads="1"/>
          </p:cNvSpPr>
          <p:nvPr>
            <p:ph type="body" idx="1"/>
          </p:nvPr>
        </p:nvSpPr>
        <p:spPr>
          <a:xfrm>
            <a:off x="304800" y="990600"/>
            <a:ext cx="8610600" cy="5638800"/>
          </a:xfrm>
        </p:spPr>
        <p:txBody>
          <a:bodyPr/>
          <a:lstStyle/>
          <a:p>
            <a:pPr>
              <a:lnSpc>
                <a:spcPct val="80000"/>
              </a:lnSpc>
            </a:pPr>
            <a:r>
              <a:rPr lang="en-US" sz="2800" smtClean="0"/>
              <a:t>Scalability</a:t>
            </a:r>
          </a:p>
          <a:p>
            <a:pPr lvl="1">
              <a:lnSpc>
                <a:spcPct val="80000"/>
              </a:lnSpc>
            </a:pPr>
            <a:r>
              <a:rPr lang="en-US" sz="2400" smtClean="0"/>
              <a:t>It can take dozens or more man-years to create a useful systems</a:t>
            </a:r>
          </a:p>
          <a:p>
            <a:pPr lvl="1">
              <a:lnSpc>
                <a:spcPct val="80000"/>
              </a:lnSpc>
            </a:pPr>
            <a:r>
              <a:rPr lang="en-US" sz="2400" smtClean="0"/>
              <a:t>It is often the case that systems perform well up to a certain threshold of knowledge (approx. 10,000 rules), after which performance (accuracy and efficiency) degrade</a:t>
            </a:r>
          </a:p>
          <a:p>
            <a:pPr>
              <a:lnSpc>
                <a:spcPct val="80000"/>
              </a:lnSpc>
            </a:pPr>
            <a:r>
              <a:rPr lang="en-US" sz="2800" smtClean="0"/>
              <a:t>Brittleness</a:t>
            </a:r>
          </a:p>
          <a:p>
            <a:pPr lvl="1">
              <a:lnSpc>
                <a:spcPct val="80000"/>
              </a:lnSpc>
            </a:pPr>
            <a:r>
              <a:rPr lang="en-US" sz="2400" smtClean="0"/>
              <a:t>Most symbolic AI systems are programmed  to solve a specific problem, move away from that domain area and the system’s accuracy drops rapidly rather than achieving a graceful degradation</a:t>
            </a:r>
          </a:p>
          <a:p>
            <a:pPr lvl="2">
              <a:lnSpc>
                <a:spcPct val="80000"/>
              </a:lnSpc>
            </a:pPr>
            <a:r>
              <a:rPr lang="en-US" sz="2000" smtClean="0"/>
              <a:t>this is often attributed to lack of common sense, but in truth, it is a lack of any knowledge outside of the domain area</a:t>
            </a:r>
          </a:p>
          <a:p>
            <a:pPr lvl="1">
              <a:lnSpc>
                <a:spcPct val="80000"/>
              </a:lnSpc>
            </a:pPr>
            <a:r>
              <a:rPr lang="en-US" sz="2400" smtClean="0"/>
              <a:t>No or little capacity to learn, so performance (accuracy) is static</a:t>
            </a:r>
          </a:p>
          <a:p>
            <a:pPr>
              <a:lnSpc>
                <a:spcPct val="80000"/>
              </a:lnSpc>
            </a:pPr>
            <a:r>
              <a:rPr lang="en-US" sz="2800" smtClean="0"/>
              <a:t>Lack of real-time performance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152400"/>
            <a:ext cx="8610600" cy="1143000"/>
          </a:xfrm>
        </p:spPr>
        <p:txBody>
          <a:bodyPr/>
          <a:lstStyle/>
          <a:p>
            <a:r>
              <a:rPr lang="en-US" sz="3600" smtClean="0"/>
              <a:t>Problems with Connectionist AI Approaches</a:t>
            </a:r>
          </a:p>
        </p:txBody>
      </p:sp>
      <p:sp>
        <p:nvSpPr>
          <p:cNvPr id="25603" name="Rectangle 3"/>
          <p:cNvSpPr>
            <a:spLocks noGrp="1" noChangeArrowheads="1"/>
          </p:cNvSpPr>
          <p:nvPr>
            <p:ph type="body" idx="1"/>
          </p:nvPr>
        </p:nvSpPr>
        <p:spPr>
          <a:xfrm>
            <a:off x="228600" y="838200"/>
            <a:ext cx="8686800" cy="5715000"/>
          </a:xfrm>
        </p:spPr>
        <p:txBody>
          <a:bodyPr/>
          <a:lstStyle/>
          <a:p>
            <a:pPr>
              <a:lnSpc>
                <a:spcPct val="80000"/>
              </a:lnSpc>
            </a:pPr>
            <a:r>
              <a:rPr lang="en-US" sz="2800" smtClean="0"/>
              <a:t>No “memory” or sense of temporality</a:t>
            </a:r>
          </a:p>
          <a:p>
            <a:pPr lvl="1">
              <a:lnSpc>
                <a:spcPct val="80000"/>
              </a:lnSpc>
            </a:pPr>
            <a:r>
              <a:rPr lang="en-US" sz="2400" smtClean="0"/>
              <a:t>The first problem can be solved to some extent</a:t>
            </a:r>
          </a:p>
          <a:p>
            <a:pPr lvl="1">
              <a:lnSpc>
                <a:spcPct val="80000"/>
              </a:lnSpc>
            </a:pPr>
            <a:r>
              <a:rPr lang="en-US" sz="2400" smtClean="0"/>
              <a:t>The second problem arises because of a fixed sized input but leads to poor performance in areas like speech recognition</a:t>
            </a:r>
          </a:p>
          <a:p>
            <a:pPr>
              <a:lnSpc>
                <a:spcPct val="80000"/>
              </a:lnSpc>
            </a:pPr>
            <a:r>
              <a:rPr lang="en-US" sz="2800" smtClean="0"/>
              <a:t>Learning is problematic</a:t>
            </a:r>
          </a:p>
          <a:p>
            <a:pPr lvl="1">
              <a:lnSpc>
                <a:spcPct val="80000"/>
              </a:lnSpc>
            </a:pPr>
            <a:r>
              <a:rPr lang="en-US" sz="2400" smtClean="0"/>
              <a:t>Learning times can greatly vary</a:t>
            </a:r>
          </a:p>
          <a:p>
            <a:pPr lvl="1">
              <a:lnSpc>
                <a:spcPct val="80000"/>
              </a:lnSpc>
            </a:pPr>
            <a:r>
              <a:rPr lang="en-US" sz="2400" smtClean="0"/>
              <a:t>Overtraining leads to a system that only performs well on the training set and undertraining leads to a system that has not generalized</a:t>
            </a:r>
          </a:p>
          <a:p>
            <a:pPr>
              <a:lnSpc>
                <a:spcPct val="80000"/>
              </a:lnSpc>
            </a:pPr>
            <a:r>
              <a:rPr lang="en-US" sz="2800" smtClean="0"/>
              <a:t>No explicit knowledge-base</a:t>
            </a:r>
          </a:p>
          <a:p>
            <a:pPr lvl="1">
              <a:lnSpc>
                <a:spcPct val="80000"/>
              </a:lnSpc>
            </a:pPr>
            <a:r>
              <a:rPr lang="en-US" sz="2400" smtClean="0"/>
              <a:t>So there is no way to tell what a system truly knows or how it knows something</a:t>
            </a:r>
          </a:p>
          <a:p>
            <a:pPr>
              <a:lnSpc>
                <a:spcPct val="80000"/>
              </a:lnSpc>
            </a:pPr>
            <a:r>
              <a:rPr lang="en-US" sz="2800" smtClean="0"/>
              <a:t>No capacity to explain its output</a:t>
            </a:r>
          </a:p>
          <a:p>
            <a:pPr lvl="1">
              <a:lnSpc>
                <a:spcPct val="80000"/>
              </a:lnSpc>
            </a:pPr>
            <a:r>
              <a:rPr lang="en-US" sz="2400" smtClean="0"/>
              <a:t>Explanation is often useful in an AI system so that the user can trust the system’s answer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85800" y="-76200"/>
            <a:ext cx="7772400" cy="1143000"/>
          </a:xfrm>
        </p:spPr>
        <p:txBody>
          <a:bodyPr/>
          <a:lstStyle/>
          <a:p>
            <a:r>
              <a:rPr lang="en-US" smtClean="0"/>
              <a:t>So What Does AI Do?</a:t>
            </a:r>
          </a:p>
        </p:txBody>
      </p:sp>
      <p:sp>
        <p:nvSpPr>
          <p:cNvPr id="3" name="Content Placeholder 2"/>
          <p:cNvSpPr>
            <a:spLocks noGrp="1"/>
          </p:cNvSpPr>
          <p:nvPr>
            <p:ph idx="1"/>
          </p:nvPr>
        </p:nvSpPr>
        <p:spPr>
          <a:xfrm>
            <a:off x="228600" y="838200"/>
            <a:ext cx="8610600" cy="6019800"/>
          </a:xfrm>
        </p:spPr>
        <p:txBody>
          <a:bodyPr>
            <a:normAutofit fontScale="85000" lnSpcReduction="10000"/>
          </a:bodyPr>
          <a:lstStyle/>
          <a:p>
            <a:pPr>
              <a:defRPr/>
            </a:pPr>
            <a:r>
              <a:rPr lang="en-US" dirty="0" smtClean="0"/>
              <a:t>Most AI research has fallen into one of two categories</a:t>
            </a:r>
          </a:p>
          <a:p>
            <a:pPr lvl="1">
              <a:defRPr/>
            </a:pPr>
            <a:r>
              <a:rPr lang="en-US" dirty="0" smtClean="0"/>
              <a:t>Select a specific problem to solve</a:t>
            </a:r>
          </a:p>
          <a:p>
            <a:pPr lvl="2">
              <a:defRPr/>
            </a:pPr>
            <a:r>
              <a:rPr lang="en-US" dirty="0" smtClean="0"/>
              <a:t>study the problem (perhaps how humans solve it)</a:t>
            </a:r>
          </a:p>
          <a:p>
            <a:pPr lvl="2">
              <a:defRPr/>
            </a:pPr>
            <a:r>
              <a:rPr lang="en-US" dirty="0" smtClean="0"/>
              <a:t>come up with the proper representation for any knowledge needed to solve the problem</a:t>
            </a:r>
          </a:p>
          <a:p>
            <a:pPr lvl="2">
              <a:defRPr/>
            </a:pPr>
            <a:r>
              <a:rPr lang="en-US" dirty="0" smtClean="0"/>
              <a:t>acquire and codify that knowledge</a:t>
            </a:r>
          </a:p>
          <a:p>
            <a:pPr lvl="2">
              <a:defRPr/>
            </a:pPr>
            <a:r>
              <a:rPr lang="en-US" dirty="0" smtClean="0"/>
              <a:t>build a problem solving system</a:t>
            </a:r>
          </a:p>
          <a:p>
            <a:pPr lvl="1">
              <a:defRPr/>
            </a:pPr>
            <a:r>
              <a:rPr lang="en-US" dirty="0" smtClean="0"/>
              <a:t>Select a category of problem or cognitive activity (e.g., learning, natural language understanding)</a:t>
            </a:r>
          </a:p>
          <a:p>
            <a:pPr lvl="2">
              <a:defRPr/>
            </a:pPr>
            <a:r>
              <a:rPr lang="en-US" dirty="0" smtClean="0"/>
              <a:t>theorize a way to solve the given problem</a:t>
            </a:r>
          </a:p>
          <a:p>
            <a:pPr lvl="2">
              <a:defRPr/>
            </a:pPr>
            <a:r>
              <a:rPr lang="en-US" dirty="0" smtClean="0"/>
              <a:t>build systems based on the model behind your theory as experiments</a:t>
            </a:r>
          </a:p>
          <a:p>
            <a:pPr lvl="2">
              <a:defRPr/>
            </a:pPr>
            <a:r>
              <a:rPr lang="en-US" dirty="0" smtClean="0"/>
              <a:t>modify as needed</a:t>
            </a:r>
          </a:p>
          <a:p>
            <a:pPr>
              <a:defRPr/>
            </a:pPr>
            <a:r>
              <a:rPr lang="en-US" dirty="0" smtClean="0"/>
              <a:t>Both approaches require</a:t>
            </a:r>
          </a:p>
          <a:p>
            <a:pPr lvl="1">
              <a:defRPr/>
            </a:pPr>
            <a:r>
              <a:rPr lang="en-US" dirty="0" smtClean="0"/>
              <a:t>one or more representational forms for the knowledge</a:t>
            </a:r>
          </a:p>
          <a:p>
            <a:pPr lvl="1">
              <a:defRPr/>
            </a:pPr>
            <a:r>
              <a:rPr lang="en-US" dirty="0" smtClean="0"/>
              <a:t>some way to select proper knowledge, that is, search</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152400"/>
            <a:ext cx="7772400" cy="1143000"/>
          </a:xfrm>
        </p:spPr>
        <p:txBody>
          <a:bodyPr/>
          <a:lstStyle/>
          <a:p>
            <a:r>
              <a:rPr lang="en-US" smtClean="0"/>
              <a:t>What is Search?</a:t>
            </a:r>
          </a:p>
        </p:txBody>
      </p:sp>
      <p:sp>
        <p:nvSpPr>
          <p:cNvPr id="27651" name="Content Placeholder 2"/>
          <p:cNvSpPr>
            <a:spLocks noGrp="1"/>
          </p:cNvSpPr>
          <p:nvPr>
            <p:ph sz="half" idx="1"/>
          </p:nvPr>
        </p:nvSpPr>
        <p:spPr>
          <a:xfrm>
            <a:off x="228600" y="685800"/>
            <a:ext cx="8915400" cy="2057400"/>
          </a:xfrm>
        </p:spPr>
        <p:txBody>
          <a:bodyPr/>
          <a:lstStyle/>
          <a:p>
            <a:r>
              <a:rPr lang="en-US" smtClean="0"/>
              <a:t>We define the state of the problem being solved as the values of the active variables</a:t>
            </a:r>
          </a:p>
          <a:p>
            <a:pPr lvl="1"/>
            <a:r>
              <a:rPr lang="en-US" smtClean="0"/>
              <a:t>this will include any partial solutions, previous conclusions, user answers to questions, etc</a:t>
            </a:r>
          </a:p>
          <a:p>
            <a:pPr lvl="1">
              <a:buFontTx/>
              <a:buNone/>
            </a:pPr>
            <a:endParaRPr lang="en-US" smtClean="0"/>
          </a:p>
        </p:txBody>
      </p:sp>
      <p:sp>
        <p:nvSpPr>
          <p:cNvPr id="27652" name="Content Placeholder 7"/>
          <p:cNvSpPr>
            <a:spLocks noGrp="1"/>
          </p:cNvSpPr>
          <p:nvPr>
            <p:ph sz="half" idx="2"/>
          </p:nvPr>
        </p:nvSpPr>
        <p:spPr>
          <a:xfrm>
            <a:off x="228600" y="2438400"/>
            <a:ext cx="4191000" cy="4419600"/>
          </a:xfrm>
        </p:spPr>
        <p:txBody>
          <a:bodyPr/>
          <a:lstStyle/>
          <a:p>
            <a:pPr marL="742950" lvl="2" indent="-342900"/>
            <a:r>
              <a:rPr lang="en-US" sz="2400" smtClean="0"/>
              <a:t>while humans are often able to make intuitive leaps, or recall solutions with little thought, the computer must search through various combinations to find a solution</a:t>
            </a:r>
          </a:p>
          <a:p>
            <a:r>
              <a:rPr lang="en-US" smtClean="0"/>
              <a:t>To the right is a search space for a tic-tac-toe game</a:t>
            </a:r>
          </a:p>
        </p:txBody>
      </p:sp>
      <p:pic>
        <p:nvPicPr>
          <p:cNvPr id="27653" name="Picture 4"/>
          <p:cNvPicPr>
            <a:picLocks noChangeAspect="1" noChangeArrowheads="1"/>
          </p:cNvPicPr>
          <p:nvPr/>
        </p:nvPicPr>
        <p:blipFill>
          <a:blip r:embed="rId2"/>
          <a:srcRect/>
          <a:stretch>
            <a:fillRect/>
          </a:stretch>
        </p:blipFill>
        <p:spPr bwMode="auto">
          <a:xfrm>
            <a:off x="4576763" y="2743200"/>
            <a:ext cx="4567237" cy="41148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title"/>
          </p:nvPr>
        </p:nvSpPr>
        <p:spPr>
          <a:xfrm>
            <a:off x="381000" y="-76200"/>
            <a:ext cx="8534400" cy="1143000"/>
          </a:xfrm>
        </p:spPr>
        <p:txBody>
          <a:bodyPr/>
          <a:lstStyle/>
          <a:p>
            <a:r>
              <a:rPr lang="en-US" smtClean="0"/>
              <a:t>Search Spaces and Types of Search</a:t>
            </a:r>
          </a:p>
        </p:txBody>
      </p:sp>
      <p:sp>
        <p:nvSpPr>
          <p:cNvPr id="6" name="Content Placeholder 5"/>
          <p:cNvSpPr>
            <a:spLocks noGrp="1"/>
          </p:cNvSpPr>
          <p:nvPr>
            <p:ph idx="1"/>
          </p:nvPr>
        </p:nvSpPr>
        <p:spPr>
          <a:xfrm>
            <a:off x="304800" y="914400"/>
            <a:ext cx="8534400" cy="5943600"/>
          </a:xfrm>
        </p:spPr>
        <p:txBody>
          <a:bodyPr>
            <a:normAutofit fontScale="85000" lnSpcReduction="20000"/>
          </a:bodyPr>
          <a:lstStyle/>
          <a:p>
            <a:pPr>
              <a:defRPr/>
            </a:pPr>
            <a:r>
              <a:rPr lang="en-US" dirty="0" smtClean="0"/>
              <a:t>The search space consists of all possible states of the problem as it is being solved</a:t>
            </a:r>
          </a:p>
          <a:p>
            <a:pPr lvl="1">
              <a:defRPr/>
            </a:pPr>
            <a:r>
              <a:rPr lang="en-US" dirty="0" smtClean="0"/>
              <a:t>A search space is often viewed as a tree and can very well consist of an exponential number of nodes making the search process intractable</a:t>
            </a:r>
          </a:p>
          <a:p>
            <a:pPr lvl="1">
              <a:defRPr/>
            </a:pPr>
            <a:r>
              <a:rPr lang="en-US" dirty="0" smtClean="0"/>
              <a:t>Search spaces might be pre-enumerated or generated during the search process</a:t>
            </a:r>
          </a:p>
          <a:p>
            <a:pPr lvl="1">
              <a:defRPr/>
            </a:pPr>
            <a:r>
              <a:rPr lang="en-US" dirty="0" smtClean="0"/>
              <a:t>Some search algorithms may search the entire space until a solution is found, others will only search parts of the space, possibly selecting where to search through a heuristic</a:t>
            </a:r>
          </a:p>
          <a:p>
            <a:pPr>
              <a:defRPr/>
            </a:pPr>
            <a:r>
              <a:rPr lang="en-US" dirty="0" smtClean="0"/>
              <a:t>Search spaces include</a:t>
            </a:r>
          </a:p>
          <a:p>
            <a:pPr lvl="1">
              <a:defRPr/>
            </a:pPr>
            <a:r>
              <a:rPr lang="en-US" dirty="0" smtClean="0"/>
              <a:t>Game trees like the tic-tac-toe game</a:t>
            </a:r>
          </a:p>
          <a:p>
            <a:pPr lvl="1">
              <a:defRPr/>
            </a:pPr>
            <a:r>
              <a:rPr lang="en-US" dirty="0" smtClean="0"/>
              <a:t>Decision trees (see next slides)</a:t>
            </a:r>
          </a:p>
          <a:p>
            <a:pPr lvl="1">
              <a:defRPr/>
            </a:pPr>
            <a:r>
              <a:rPr lang="en-US" dirty="0" smtClean="0"/>
              <a:t>Combinations of rules to select in a production system</a:t>
            </a:r>
          </a:p>
          <a:p>
            <a:pPr lvl="1">
              <a:defRPr/>
            </a:pPr>
            <a:r>
              <a:rPr lang="en-US" dirty="0" smtClean="0"/>
              <a:t>Networks of various forms (see next slides)</a:t>
            </a:r>
          </a:p>
          <a:p>
            <a:pPr lvl="1">
              <a:defRPr/>
            </a:pPr>
            <a:r>
              <a:rPr lang="en-US" dirty="0" smtClean="0"/>
              <a:t>Other types of spaces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a:srcRect/>
          <a:stretch>
            <a:fillRect/>
          </a:stretch>
        </p:blipFill>
        <p:spPr bwMode="auto">
          <a:xfrm>
            <a:off x="0" y="0"/>
            <a:ext cx="4267200" cy="3997325"/>
          </a:xfrm>
          <a:prstGeom prst="rect">
            <a:avLst/>
          </a:prstGeom>
          <a:noFill/>
          <a:ln w="9525">
            <a:noFill/>
            <a:miter lim="800000"/>
            <a:headEnd/>
            <a:tailEnd/>
          </a:ln>
        </p:spPr>
      </p:pic>
      <p:pic>
        <p:nvPicPr>
          <p:cNvPr id="29699" name="Picture 4"/>
          <p:cNvPicPr>
            <a:picLocks noChangeAspect="1" noChangeArrowheads="1"/>
          </p:cNvPicPr>
          <p:nvPr/>
        </p:nvPicPr>
        <p:blipFill>
          <a:blip r:embed="rId3"/>
          <a:srcRect/>
          <a:stretch>
            <a:fillRect/>
          </a:stretch>
        </p:blipFill>
        <p:spPr bwMode="auto">
          <a:xfrm>
            <a:off x="0" y="4600575"/>
            <a:ext cx="4267200" cy="1781175"/>
          </a:xfrm>
          <a:prstGeom prst="rect">
            <a:avLst/>
          </a:prstGeom>
          <a:noFill/>
          <a:ln w="9525">
            <a:noFill/>
            <a:miter lim="800000"/>
            <a:headEnd/>
            <a:tailEnd/>
          </a:ln>
        </p:spPr>
      </p:pic>
      <p:pic>
        <p:nvPicPr>
          <p:cNvPr id="29700" name="Picture 4"/>
          <p:cNvPicPr>
            <a:picLocks noChangeAspect="1" noChangeArrowheads="1"/>
          </p:cNvPicPr>
          <p:nvPr/>
        </p:nvPicPr>
        <p:blipFill>
          <a:blip r:embed="rId4"/>
          <a:srcRect/>
          <a:stretch>
            <a:fillRect/>
          </a:stretch>
        </p:blipFill>
        <p:spPr bwMode="auto">
          <a:xfrm>
            <a:off x="4322763" y="0"/>
            <a:ext cx="4821237" cy="3505200"/>
          </a:xfrm>
          <a:prstGeom prst="rect">
            <a:avLst/>
          </a:prstGeom>
          <a:noFill/>
          <a:ln w="9525">
            <a:noFill/>
            <a:miter lim="800000"/>
            <a:headEnd/>
            <a:tailEnd/>
          </a:ln>
        </p:spPr>
      </p:pic>
      <p:pic>
        <p:nvPicPr>
          <p:cNvPr id="29701" name="Picture 3"/>
          <p:cNvPicPr>
            <a:picLocks noChangeAspect="1" noChangeArrowheads="1"/>
          </p:cNvPicPr>
          <p:nvPr/>
        </p:nvPicPr>
        <p:blipFill>
          <a:blip r:embed="rId5"/>
          <a:srcRect/>
          <a:stretch>
            <a:fillRect/>
          </a:stretch>
        </p:blipFill>
        <p:spPr bwMode="auto">
          <a:xfrm>
            <a:off x="4340225" y="3581400"/>
            <a:ext cx="4803775"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2"/>
          <a:srcRect/>
          <a:stretch>
            <a:fillRect/>
          </a:stretch>
        </p:blipFill>
        <p:spPr bwMode="auto">
          <a:xfrm>
            <a:off x="0" y="0"/>
            <a:ext cx="5430838" cy="3276600"/>
          </a:xfrm>
          <a:prstGeom prst="rect">
            <a:avLst/>
          </a:prstGeom>
          <a:noFill/>
          <a:ln w="9525">
            <a:noFill/>
            <a:miter lim="800000"/>
            <a:headEnd/>
            <a:tailEnd/>
          </a:ln>
        </p:spPr>
      </p:pic>
      <p:pic>
        <p:nvPicPr>
          <p:cNvPr id="30723" name="Picture 3"/>
          <p:cNvPicPr>
            <a:picLocks noChangeAspect="1" noChangeArrowheads="1"/>
          </p:cNvPicPr>
          <p:nvPr/>
        </p:nvPicPr>
        <p:blipFill>
          <a:blip r:embed="rId3"/>
          <a:srcRect/>
          <a:stretch>
            <a:fillRect/>
          </a:stretch>
        </p:blipFill>
        <p:spPr bwMode="auto">
          <a:xfrm>
            <a:off x="4414838" y="3305175"/>
            <a:ext cx="4729162" cy="35528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228600"/>
            <a:ext cx="7772400" cy="1143000"/>
          </a:xfrm>
        </p:spPr>
        <p:txBody>
          <a:bodyPr/>
          <a:lstStyle/>
          <a:p>
            <a:r>
              <a:rPr lang="en-US" smtClean="0"/>
              <a:t>So What Is AI?</a:t>
            </a:r>
          </a:p>
        </p:txBody>
      </p:sp>
      <p:sp>
        <p:nvSpPr>
          <p:cNvPr id="4099" name="Rectangle 3"/>
          <p:cNvSpPr>
            <a:spLocks noGrp="1" noChangeArrowheads="1"/>
          </p:cNvSpPr>
          <p:nvPr>
            <p:ph type="body" idx="1"/>
          </p:nvPr>
        </p:nvSpPr>
        <p:spPr>
          <a:xfrm>
            <a:off x="304800" y="533400"/>
            <a:ext cx="8610600" cy="6096000"/>
          </a:xfrm>
        </p:spPr>
        <p:txBody>
          <a:bodyPr/>
          <a:lstStyle/>
          <a:p>
            <a:pPr>
              <a:lnSpc>
                <a:spcPct val="90000"/>
              </a:lnSpc>
            </a:pPr>
            <a:r>
              <a:rPr lang="en-US" sz="2400" smtClean="0"/>
              <a:t>AI as a field of study</a:t>
            </a:r>
          </a:p>
          <a:p>
            <a:pPr lvl="1">
              <a:lnSpc>
                <a:spcPct val="90000"/>
              </a:lnSpc>
            </a:pPr>
            <a:r>
              <a:rPr lang="en-US" sz="2000" smtClean="0"/>
              <a:t>Computer Science</a:t>
            </a:r>
          </a:p>
          <a:p>
            <a:pPr lvl="1">
              <a:lnSpc>
                <a:spcPct val="90000"/>
              </a:lnSpc>
            </a:pPr>
            <a:r>
              <a:rPr lang="en-US" sz="2000" smtClean="0"/>
              <a:t>Cognitive Science</a:t>
            </a:r>
          </a:p>
          <a:p>
            <a:pPr lvl="1">
              <a:lnSpc>
                <a:spcPct val="90000"/>
              </a:lnSpc>
            </a:pPr>
            <a:r>
              <a:rPr lang="en-US" sz="2000" smtClean="0"/>
              <a:t>Psychology</a:t>
            </a:r>
          </a:p>
          <a:p>
            <a:pPr lvl="1">
              <a:lnSpc>
                <a:spcPct val="90000"/>
              </a:lnSpc>
            </a:pPr>
            <a:r>
              <a:rPr lang="en-US" sz="2000" smtClean="0"/>
              <a:t>Philosophy</a:t>
            </a:r>
          </a:p>
          <a:p>
            <a:pPr lvl="1">
              <a:lnSpc>
                <a:spcPct val="90000"/>
              </a:lnSpc>
            </a:pPr>
            <a:r>
              <a:rPr lang="en-US" sz="2000" smtClean="0"/>
              <a:t>Linguistics</a:t>
            </a:r>
          </a:p>
          <a:p>
            <a:pPr lvl="1">
              <a:lnSpc>
                <a:spcPct val="90000"/>
              </a:lnSpc>
            </a:pPr>
            <a:r>
              <a:rPr lang="en-US" sz="2000" smtClean="0"/>
              <a:t>Neuroscience</a:t>
            </a:r>
          </a:p>
          <a:p>
            <a:pPr>
              <a:lnSpc>
                <a:spcPct val="90000"/>
              </a:lnSpc>
            </a:pPr>
            <a:r>
              <a:rPr lang="en-US" sz="2400" smtClean="0"/>
              <a:t>AI is part science, part engineering</a:t>
            </a:r>
          </a:p>
          <a:p>
            <a:pPr>
              <a:lnSpc>
                <a:spcPct val="90000"/>
              </a:lnSpc>
            </a:pPr>
            <a:r>
              <a:rPr lang="en-US" sz="2400" smtClean="0"/>
              <a:t>AI often must study other domains in order to implement systems </a:t>
            </a:r>
          </a:p>
          <a:p>
            <a:pPr lvl="1">
              <a:lnSpc>
                <a:spcPct val="90000"/>
              </a:lnSpc>
            </a:pPr>
            <a:r>
              <a:rPr lang="en-US" sz="2000" smtClean="0"/>
              <a:t>e.g., medicine and medical practices for a medical diagnostic system, engineering and chemistry to monitor a chemical processing plant</a:t>
            </a:r>
          </a:p>
          <a:p>
            <a:pPr>
              <a:lnSpc>
                <a:spcPct val="90000"/>
              </a:lnSpc>
            </a:pPr>
            <a:r>
              <a:rPr lang="en-US" sz="2400" smtClean="0"/>
              <a:t>AI is a belief that the brain is a form of biological computer and that the mind is computational</a:t>
            </a:r>
          </a:p>
          <a:p>
            <a:pPr>
              <a:lnSpc>
                <a:spcPct val="90000"/>
              </a:lnSpc>
            </a:pPr>
            <a:r>
              <a:rPr lang="en-US" sz="2400" smtClean="0"/>
              <a:t>AI has had a concrete impact on society but unlike other areas of CS, the impact is often</a:t>
            </a:r>
          </a:p>
          <a:p>
            <a:pPr lvl="1">
              <a:lnSpc>
                <a:spcPct val="90000"/>
              </a:lnSpc>
            </a:pPr>
            <a:r>
              <a:rPr lang="en-US" sz="2000" smtClean="0"/>
              <a:t>felt only tangentially (that is, people are not aware that system X has AI)</a:t>
            </a:r>
          </a:p>
          <a:p>
            <a:pPr lvl="1">
              <a:lnSpc>
                <a:spcPct val="90000"/>
              </a:lnSpc>
            </a:pPr>
            <a:r>
              <a:rPr lang="en-US" sz="2000" smtClean="0"/>
              <a:t>felt years after the initial investment in the technology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0" y="0"/>
            <a:ext cx="9144000" cy="1143000"/>
          </a:xfrm>
        </p:spPr>
        <p:txBody>
          <a:bodyPr/>
          <a:lstStyle/>
          <a:p>
            <a:r>
              <a:rPr lang="en-US" smtClean="0"/>
              <a:t>Search Algorithms and Representations</a:t>
            </a:r>
          </a:p>
        </p:txBody>
      </p:sp>
      <p:sp>
        <p:nvSpPr>
          <p:cNvPr id="3" name="Content Placeholder 2"/>
          <p:cNvSpPr>
            <a:spLocks noGrp="1"/>
          </p:cNvSpPr>
          <p:nvPr>
            <p:ph sz="half" idx="1"/>
          </p:nvPr>
        </p:nvSpPr>
        <p:spPr>
          <a:xfrm>
            <a:off x="228600" y="1066800"/>
            <a:ext cx="4267200" cy="5410200"/>
          </a:xfrm>
        </p:spPr>
        <p:txBody>
          <a:bodyPr>
            <a:normAutofit fontScale="92500" lnSpcReduction="20000"/>
          </a:bodyPr>
          <a:lstStyle/>
          <a:p>
            <a:pPr>
              <a:defRPr/>
            </a:pPr>
            <a:r>
              <a:rPr lang="en-US" dirty="0" smtClean="0"/>
              <a:t>Breadth-first</a:t>
            </a:r>
          </a:p>
          <a:p>
            <a:pPr>
              <a:defRPr/>
            </a:pPr>
            <a:r>
              <a:rPr lang="en-US" dirty="0" smtClean="0"/>
              <a:t>Depth-first</a:t>
            </a:r>
          </a:p>
          <a:p>
            <a:pPr>
              <a:defRPr/>
            </a:pPr>
            <a:r>
              <a:rPr lang="en-US" dirty="0" smtClean="0"/>
              <a:t>Best-first (Heuristic Search)</a:t>
            </a:r>
          </a:p>
          <a:p>
            <a:pPr>
              <a:defRPr/>
            </a:pPr>
            <a:r>
              <a:rPr lang="en-US" dirty="0" smtClean="0"/>
              <a:t>A*</a:t>
            </a:r>
          </a:p>
          <a:p>
            <a:pPr>
              <a:defRPr/>
            </a:pPr>
            <a:r>
              <a:rPr lang="en-US" dirty="0" smtClean="0"/>
              <a:t>Hill Climbing</a:t>
            </a:r>
          </a:p>
          <a:p>
            <a:pPr>
              <a:defRPr/>
            </a:pPr>
            <a:r>
              <a:rPr lang="en-US" dirty="0" smtClean="0"/>
              <a:t>Limiting the number of Plies</a:t>
            </a:r>
          </a:p>
          <a:p>
            <a:pPr>
              <a:defRPr/>
            </a:pPr>
            <a:r>
              <a:rPr lang="en-US" dirty="0" err="1" smtClean="0"/>
              <a:t>Minimax</a:t>
            </a:r>
            <a:endParaRPr lang="en-US" dirty="0" smtClean="0"/>
          </a:p>
          <a:p>
            <a:pPr>
              <a:defRPr/>
            </a:pPr>
            <a:r>
              <a:rPr lang="en-US" dirty="0" smtClean="0"/>
              <a:t>Alpha-Beta Pruning</a:t>
            </a:r>
          </a:p>
          <a:p>
            <a:pPr>
              <a:defRPr/>
            </a:pPr>
            <a:r>
              <a:rPr lang="en-US" dirty="0" smtClean="0"/>
              <a:t>Adding Constraints</a:t>
            </a:r>
          </a:p>
          <a:p>
            <a:pPr>
              <a:defRPr/>
            </a:pPr>
            <a:r>
              <a:rPr lang="en-US" dirty="0" smtClean="0"/>
              <a:t>Genetic Algorithms</a:t>
            </a:r>
          </a:p>
          <a:p>
            <a:pPr>
              <a:defRPr/>
            </a:pPr>
            <a:r>
              <a:rPr lang="en-US" dirty="0" smtClean="0"/>
              <a:t>Forward </a:t>
            </a:r>
            <a:r>
              <a:rPr lang="en-US" dirty="0" err="1" smtClean="0"/>
              <a:t>vs</a:t>
            </a:r>
            <a:r>
              <a:rPr lang="en-US" dirty="0" smtClean="0"/>
              <a:t> Backward Chaining</a:t>
            </a:r>
            <a:endParaRPr lang="en-US" dirty="0"/>
          </a:p>
        </p:txBody>
      </p:sp>
      <p:sp>
        <p:nvSpPr>
          <p:cNvPr id="7" name="Content Placeholder 6"/>
          <p:cNvSpPr>
            <a:spLocks noGrp="1"/>
          </p:cNvSpPr>
          <p:nvPr>
            <p:ph sz="half" idx="2"/>
          </p:nvPr>
        </p:nvSpPr>
        <p:spPr>
          <a:xfrm>
            <a:off x="4419600" y="990600"/>
            <a:ext cx="4724400" cy="5867400"/>
          </a:xfrm>
        </p:spPr>
        <p:txBody>
          <a:bodyPr>
            <a:normAutofit fontScale="92500" lnSpcReduction="20000"/>
          </a:bodyPr>
          <a:lstStyle/>
          <a:p>
            <a:pPr>
              <a:defRPr/>
            </a:pPr>
            <a:r>
              <a:rPr lang="en-US" dirty="0" smtClean="0"/>
              <a:t>We will study various forms of representation and uncertainty handling in the next class period</a:t>
            </a:r>
          </a:p>
          <a:p>
            <a:pPr>
              <a:defRPr/>
            </a:pPr>
            <a:r>
              <a:rPr lang="en-US" dirty="0" smtClean="0"/>
              <a:t>Knowledge needs to be represented</a:t>
            </a:r>
          </a:p>
          <a:p>
            <a:pPr lvl="1">
              <a:defRPr/>
            </a:pPr>
            <a:r>
              <a:rPr lang="en-US" dirty="0" smtClean="0"/>
              <a:t>Production systems of some form are very common</a:t>
            </a:r>
          </a:p>
          <a:p>
            <a:pPr lvl="2">
              <a:defRPr/>
            </a:pPr>
            <a:r>
              <a:rPr lang="en-US" dirty="0" smtClean="0"/>
              <a:t>If-then rules</a:t>
            </a:r>
          </a:p>
          <a:p>
            <a:pPr lvl="2">
              <a:defRPr/>
            </a:pPr>
            <a:r>
              <a:rPr lang="en-US" dirty="0" smtClean="0"/>
              <a:t>Predicate calculus rules</a:t>
            </a:r>
          </a:p>
          <a:p>
            <a:pPr lvl="2">
              <a:defRPr/>
            </a:pPr>
            <a:r>
              <a:rPr lang="en-US" dirty="0" smtClean="0"/>
              <a:t>Operators</a:t>
            </a:r>
          </a:p>
          <a:p>
            <a:pPr lvl="1">
              <a:defRPr/>
            </a:pPr>
            <a:r>
              <a:rPr lang="en-US" dirty="0" smtClean="0"/>
              <a:t>Other general forms include semantic networks, frames, scripts</a:t>
            </a:r>
          </a:p>
          <a:p>
            <a:pPr lvl="1">
              <a:defRPr/>
            </a:pPr>
            <a:r>
              <a:rPr lang="en-US" dirty="0" smtClean="0"/>
              <a:t>Knowledge groups</a:t>
            </a:r>
          </a:p>
          <a:p>
            <a:pPr lvl="1">
              <a:defRPr/>
            </a:pPr>
            <a:r>
              <a:rPr lang="en-US" dirty="0" smtClean="0"/>
              <a:t>Models, cases</a:t>
            </a:r>
          </a:p>
          <a:p>
            <a:pPr lvl="1">
              <a:defRPr/>
            </a:pPr>
            <a:r>
              <a:rPr lang="en-US" dirty="0" smtClean="0"/>
              <a:t>Agents</a:t>
            </a:r>
          </a:p>
          <a:p>
            <a:pPr lvl="1">
              <a:defRPr/>
            </a:pPr>
            <a:r>
              <a:rPr lang="en-US" dirty="0" err="1" smtClean="0"/>
              <a:t>Ontologies</a:t>
            </a:r>
            <a:endParaRPr lang="en-US" dirty="0" smtClean="0"/>
          </a:p>
          <a:p>
            <a:pPr>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52400"/>
            <a:ext cx="7772400" cy="1143000"/>
          </a:xfrm>
        </p:spPr>
        <p:txBody>
          <a:bodyPr/>
          <a:lstStyle/>
          <a:p>
            <a:r>
              <a:rPr lang="en-US" smtClean="0"/>
              <a:t>A Brief History of AI:  1950s</a:t>
            </a:r>
          </a:p>
        </p:txBody>
      </p:sp>
      <p:sp>
        <p:nvSpPr>
          <p:cNvPr id="32771" name="Rectangle 3"/>
          <p:cNvSpPr>
            <a:spLocks noGrp="1" noChangeArrowheads="1"/>
          </p:cNvSpPr>
          <p:nvPr>
            <p:ph type="body" idx="1"/>
          </p:nvPr>
        </p:nvSpPr>
        <p:spPr>
          <a:xfrm>
            <a:off x="228600" y="838200"/>
            <a:ext cx="8686800" cy="5791200"/>
          </a:xfrm>
        </p:spPr>
        <p:txBody>
          <a:bodyPr/>
          <a:lstStyle/>
          <a:p>
            <a:pPr>
              <a:lnSpc>
                <a:spcPct val="90000"/>
              </a:lnSpc>
            </a:pPr>
            <a:r>
              <a:rPr lang="en-US" sz="2800" smtClean="0"/>
              <a:t>Computers were thought of as an electronic brains</a:t>
            </a:r>
          </a:p>
          <a:p>
            <a:pPr>
              <a:lnSpc>
                <a:spcPct val="90000"/>
              </a:lnSpc>
            </a:pPr>
            <a:r>
              <a:rPr lang="en-US" sz="2800" smtClean="0"/>
              <a:t>Term “Artificial Intelligence” coined by John McCarthy</a:t>
            </a:r>
          </a:p>
          <a:p>
            <a:pPr lvl="1">
              <a:lnSpc>
                <a:spcPct val="90000"/>
              </a:lnSpc>
            </a:pPr>
            <a:r>
              <a:rPr lang="en-US" sz="2400" smtClean="0"/>
              <a:t>John McCarthy also created Lisp in the late 1950s</a:t>
            </a:r>
          </a:p>
          <a:p>
            <a:pPr>
              <a:lnSpc>
                <a:spcPct val="90000"/>
              </a:lnSpc>
            </a:pPr>
            <a:r>
              <a:rPr lang="en-US" sz="2800" smtClean="0"/>
              <a:t>Alan Turing defines intelligence as passing the Imitation Game (Turing Test)</a:t>
            </a:r>
          </a:p>
          <a:p>
            <a:pPr>
              <a:lnSpc>
                <a:spcPct val="90000"/>
              </a:lnSpc>
            </a:pPr>
            <a:r>
              <a:rPr lang="en-US" sz="2800" smtClean="0"/>
              <a:t>AI research largely revolves around toy domains</a:t>
            </a:r>
          </a:p>
          <a:p>
            <a:pPr lvl="1">
              <a:lnSpc>
                <a:spcPct val="90000"/>
              </a:lnSpc>
            </a:pPr>
            <a:r>
              <a:rPr lang="en-US" sz="2400" smtClean="0"/>
              <a:t>Computers of the era didn’t have enough power or memory to solve useful problems</a:t>
            </a:r>
          </a:p>
          <a:p>
            <a:pPr lvl="1">
              <a:lnSpc>
                <a:spcPct val="90000"/>
              </a:lnSpc>
            </a:pPr>
            <a:r>
              <a:rPr lang="en-US" sz="2400" smtClean="0"/>
              <a:t>Problems being researched include </a:t>
            </a:r>
          </a:p>
          <a:p>
            <a:pPr lvl="2">
              <a:lnSpc>
                <a:spcPct val="90000"/>
              </a:lnSpc>
            </a:pPr>
            <a:r>
              <a:rPr lang="en-US" sz="2000" smtClean="0"/>
              <a:t>games (e.g., checkers) </a:t>
            </a:r>
          </a:p>
          <a:p>
            <a:pPr lvl="2">
              <a:lnSpc>
                <a:spcPct val="90000"/>
              </a:lnSpc>
            </a:pPr>
            <a:r>
              <a:rPr lang="en-US" sz="2000" smtClean="0"/>
              <a:t>primitive machine translation</a:t>
            </a:r>
          </a:p>
          <a:p>
            <a:pPr lvl="2">
              <a:lnSpc>
                <a:spcPct val="90000"/>
              </a:lnSpc>
            </a:pPr>
            <a:r>
              <a:rPr lang="en-US" sz="2000" smtClean="0"/>
              <a:t>blocks world (planning and natural language understanding within the toy domain)</a:t>
            </a:r>
          </a:p>
          <a:p>
            <a:pPr lvl="2">
              <a:lnSpc>
                <a:spcPct val="90000"/>
              </a:lnSpc>
            </a:pPr>
            <a:r>
              <a:rPr lang="en-US" sz="2000" smtClean="0"/>
              <a:t>early neural networks researched:  the perceptron</a:t>
            </a:r>
          </a:p>
          <a:p>
            <a:pPr lvl="2">
              <a:lnSpc>
                <a:spcPct val="90000"/>
              </a:lnSpc>
            </a:pPr>
            <a:r>
              <a:rPr lang="en-US" sz="2000" smtClean="0"/>
              <a:t>automated theorem proving and mathematics problem solving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0"/>
            <a:ext cx="7772400" cy="1143000"/>
          </a:xfrm>
        </p:spPr>
        <p:txBody>
          <a:bodyPr/>
          <a:lstStyle/>
          <a:p>
            <a:r>
              <a:rPr lang="en-US" smtClean="0"/>
              <a:t>The 1960s</a:t>
            </a:r>
          </a:p>
        </p:txBody>
      </p:sp>
      <p:sp>
        <p:nvSpPr>
          <p:cNvPr id="33795" name="Rectangle 3"/>
          <p:cNvSpPr>
            <a:spLocks noGrp="1" noChangeArrowheads="1"/>
          </p:cNvSpPr>
          <p:nvPr>
            <p:ph type="body" idx="1"/>
          </p:nvPr>
        </p:nvSpPr>
        <p:spPr>
          <a:xfrm>
            <a:off x="304800" y="914400"/>
            <a:ext cx="8610600" cy="5638800"/>
          </a:xfrm>
        </p:spPr>
        <p:txBody>
          <a:bodyPr/>
          <a:lstStyle/>
          <a:p>
            <a:pPr>
              <a:lnSpc>
                <a:spcPct val="90000"/>
              </a:lnSpc>
            </a:pPr>
            <a:r>
              <a:rPr lang="en-US" sz="2800" smtClean="0"/>
              <a:t>AI attempts to move beyond toy domains</a:t>
            </a:r>
          </a:p>
          <a:p>
            <a:pPr>
              <a:lnSpc>
                <a:spcPct val="90000"/>
              </a:lnSpc>
            </a:pPr>
            <a:r>
              <a:rPr lang="en-US" sz="2800" smtClean="0"/>
              <a:t>Syntactic knowledge alone does not work, domain knowledge required</a:t>
            </a:r>
          </a:p>
          <a:p>
            <a:pPr lvl="1">
              <a:lnSpc>
                <a:spcPct val="90000"/>
              </a:lnSpc>
            </a:pPr>
            <a:r>
              <a:rPr lang="en-US" sz="2400" smtClean="0"/>
              <a:t>Early machine translation could translate English to Russian (“the spirit is willing but the flesh is weak” becomes “the vodka is good but the meat is spoiled”)</a:t>
            </a:r>
          </a:p>
          <a:p>
            <a:pPr>
              <a:lnSpc>
                <a:spcPct val="90000"/>
              </a:lnSpc>
            </a:pPr>
            <a:r>
              <a:rPr lang="en-US" sz="2800" smtClean="0"/>
              <a:t>Earliest expert system created:  Dendral</a:t>
            </a:r>
          </a:p>
          <a:p>
            <a:pPr>
              <a:lnSpc>
                <a:spcPct val="90000"/>
              </a:lnSpc>
            </a:pPr>
            <a:r>
              <a:rPr lang="en-US" sz="2800" smtClean="0"/>
              <a:t>Perceptron research comes to a grinding halt when it is proved that a perceptron cannot learn the XOR operator</a:t>
            </a:r>
          </a:p>
          <a:p>
            <a:pPr>
              <a:lnSpc>
                <a:spcPct val="90000"/>
              </a:lnSpc>
            </a:pPr>
            <a:r>
              <a:rPr lang="en-US" sz="2800" smtClean="0"/>
              <a:t>US sponsored research into AI targets specific areas – not including machine translation</a:t>
            </a:r>
          </a:p>
          <a:p>
            <a:pPr>
              <a:lnSpc>
                <a:spcPct val="90000"/>
              </a:lnSpc>
            </a:pPr>
            <a:r>
              <a:rPr lang="en-US" sz="2800" smtClean="0"/>
              <a:t>Weizenbaum creates Eliza to demonstrate the futility of AI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7772400" cy="1143000"/>
          </a:xfrm>
        </p:spPr>
        <p:txBody>
          <a:bodyPr/>
          <a:lstStyle/>
          <a:p>
            <a:r>
              <a:rPr lang="en-US" smtClean="0"/>
              <a:t>1970s</a:t>
            </a:r>
          </a:p>
        </p:txBody>
      </p:sp>
      <p:sp>
        <p:nvSpPr>
          <p:cNvPr id="34819" name="Rectangle 5"/>
          <p:cNvSpPr>
            <a:spLocks noGrp="1" noChangeArrowheads="1"/>
          </p:cNvSpPr>
          <p:nvPr>
            <p:ph type="body" idx="1"/>
          </p:nvPr>
        </p:nvSpPr>
        <p:spPr>
          <a:xfrm>
            <a:off x="152400" y="685800"/>
            <a:ext cx="8839200" cy="6172200"/>
          </a:xfrm>
        </p:spPr>
        <p:txBody>
          <a:bodyPr/>
          <a:lstStyle/>
          <a:p>
            <a:pPr>
              <a:lnSpc>
                <a:spcPct val="80000"/>
              </a:lnSpc>
            </a:pPr>
            <a:r>
              <a:rPr lang="en-US" sz="2400" smtClean="0"/>
              <a:t>AI researchers address real-world problems and solutions through expert (knowledge-based) systems</a:t>
            </a:r>
          </a:p>
          <a:p>
            <a:pPr lvl="1">
              <a:lnSpc>
                <a:spcPct val="80000"/>
              </a:lnSpc>
            </a:pPr>
            <a:r>
              <a:rPr lang="en-US" sz="2000" smtClean="0"/>
              <a:t>Medical diagnosis</a:t>
            </a:r>
          </a:p>
          <a:p>
            <a:pPr lvl="1">
              <a:lnSpc>
                <a:spcPct val="80000"/>
              </a:lnSpc>
            </a:pPr>
            <a:r>
              <a:rPr lang="en-US" sz="2000" smtClean="0"/>
              <a:t>Speech recognition</a:t>
            </a:r>
          </a:p>
          <a:p>
            <a:pPr lvl="1">
              <a:lnSpc>
                <a:spcPct val="80000"/>
              </a:lnSpc>
            </a:pPr>
            <a:r>
              <a:rPr lang="en-US" sz="2000" smtClean="0"/>
              <a:t>Planning</a:t>
            </a:r>
          </a:p>
          <a:p>
            <a:pPr lvl="1">
              <a:lnSpc>
                <a:spcPct val="80000"/>
              </a:lnSpc>
            </a:pPr>
            <a:r>
              <a:rPr lang="en-US" sz="2000" smtClean="0"/>
              <a:t>Design</a:t>
            </a:r>
          </a:p>
          <a:p>
            <a:pPr>
              <a:lnSpc>
                <a:spcPct val="80000"/>
              </a:lnSpc>
            </a:pPr>
            <a:r>
              <a:rPr lang="en-US" sz="2400" smtClean="0"/>
              <a:t>Uncertainty handling implemented</a:t>
            </a:r>
          </a:p>
          <a:p>
            <a:pPr lvl="1">
              <a:lnSpc>
                <a:spcPct val="80000"/>
              </a:lnSpc>
            </a:pPr>
            <a:r>
              <a:rPr lang="en-US" sz="2000" smtClean="0"/>
              <a:t>Fuzzy logic</a:t>
            </a:r>
          </a:p>
          <a:p>
            <a:pPr lvl="1">
              <a:lnSpc>
                <a:spcPct val="80000"/>
              </a:lnSpc>
            </a:pPr>
            <a:r>
              <a:rPr lang="en-US" sz="2000" smtClean="0"/>
              <a:t>Certainty factors</a:t>
            </a:r>
          </a:p>
          <a:p>
            <a:pPr lvl="1">
              <a:lnSpc>
                <a:spcPct val="80000"/>
              </a:lnSpc>
            </a:pPr>
            <a:r>
              <a:rPr lang="en-US" sz="2000" smtClean="0"/>
              <a:t>Bayesian probabilities</a:t>
            </a:r>
          </a:p>
          <a:p>
            <a:pPr>
              <a:lnSpc>
                <a:spcPct val="80000"/>
              </a:lnSpc>
            </a:pPr>
            <a:r>
              <a:rPr lang="en-US" sz="2400" smtClean="0"/>
              <a:t>AI begins to get noticed due to these successes</a:t>
            </a:r>
          </a:p>
          <a:p>
            <a:pPr lvl="1">
              <a:lnSpc>
                <a:spcPct val="80000"/>
              </a:lnSpc>
            </a:pPr>
            <a:r>
              <a:rPr lang="en-US" sz="2000" smtClean="0"/>
              <a:t>AI research increased</a:t>
            </a:r>
          </a:p>
          <a:p>
            <a:pPr lvl="1">
              <a:lnSpc>
                <a:spcPct val="80000"/>
              </a:lnSpc>
            </a:pPr>
            <a:r>
              <a:rPr lang="en-US" sz="2000" smtClean="0"/>
              <a:t>AI labs sprouting up everywhere</a:t>
            </a:r>
          </a:p>
          <a:p>
            <a:pPr lvl="1">
              <a:lnSpc>
                <a:spcPct val="80000"/>
              </a:lnSpc>
            </a:pPr>
            <a:r>
              <a:rPr lang="en-US" sz="2000" smtClean="0"/>
              <a:t>AI shells (tools) created</a:t>
            </a:r>
          </a:p>
          <a:p>
            <a:pPr lvl="1">
              <a:lnSpc>
                <a:spcPct val="80000"/>
              </a:lnSpc>
            </a:pPr>
            <a:r>
              <a:rPr lang="en-US" sz="2000" smtClean="0"/>
              <a:t>AI machines available for Lisp programming</a:t>
            </a:r>
          </a:p>
          <a:p>
            <a:pPr>
              <a:lnSpc>
                <a:spcPct val="80000"/>
              </a:lnSpc>
            </a:pPr>
            <a:r>
              <a:rPr lang="en-US" sz="2400" smtClean="0"/>
              <a:t>Criticism:  AI systems are too brittle, AI systems take too much time and effort to create, AI systems do not learn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0"/>
            <a:ext cx="7772400" cy="1143000"/>
          </a:xfrm>
        </p:spPr>
        <p:txBody>
          <a:bodyPr/>
          <a:lstStyle/>
          <a:p>
            <a:r>
              <a:rPr lang="en-US" smtClean="0"/>
              <a:t>1980s:  AI Winter</a:t>
            </a:r>
          </a:p>
        </p:txBody>
      </p:sp>
      <p:sp>
        <p:nvSpPr>
          <p:cNvPr id="35843" name="Rectangle 3"/>
          <p:cNvSpPr>
            <a:spLocks noGrp="1" noChangeArrowheads="1"/>
          </p:cNvSpPr>
          <p:nvPr>
            <p:ph type="body" idx="1"/>
          </p:nvPr>
        </p:nvSpPr>
        <p:spPr>
          <a:xfrm>
            <a:off x="381000" y="838200"/>
            <a:ext cx="8534400" cy="6019800"/>
          </a:xfrm>
        </p:spPr>
        <p:txBody>
          <a:bodyPr/>
          <a:lstStyle/>
          <a:p>
            <a:pPr>
              <a:lnSpc>
                <a:spcPct val="80000"/>
              </a:lnSpc>
            </a:pPr>
            <a:r>
              <a:rPr lang="en-US" sz="2800" smtClean="0"/>
              <a:t>Funding dries up leading to the AI Winter</a:t>
            </a:r>
          </a:p>
          <a:p>
            <a:pPr lvl="1">
              <a:lnSpc>
                <a:spcPct val="80000"/>
              </a:lnSpc>
            </a:pPr>
            <a:r>
              <a:rPr lang="en-US" sz="2400" smtClean="0"/>
              <a:t>Too many expectations were not met</a:t>
            </a:r>
          </a:p>
          <a:p>
            <a:pPr lvl="1">
              <a:lnSpc>
                <a:spcPct val="80000"/>
              </a:lnSpc>
            </a:pPr>
            <a:r>
              <a:rPr lang="en-US" sz="2400" smtClean="0"/>
              <a:t>Expert systems took too long to develop, too much money to invest, the results did not pay off</a:t>
            </a:r>
          </a:p>
          <a:p>
            <a:pPr>
              <a:lnSpc>
                <a:spcPct val="80000"/>
              </a:lnSpc>
            </a:pPr>
            <a:r>
              <a:rPr lang="en-US" sz="2800" smtClean="0"/>
              <a:t>Neural Networks to the rescue!</a:t>
            </a:r>
          </a:p>
          <a:p>
            <a:pPr lvl="1">
              <a:lnSpc>
                <a:spcPct val="80000"/>
              </a:lnSpc>
            </a:pPr>
            <a:r>
              <a:rPr lang="en-US" sz="2400" smtClean="0"/>
              <a:t>Expert systems took programming, and took dozens of man-years of efforts to develop, but if we could get the computer to learn how to solve the problem…</a:t>
            </a:r>
          </a:p>
          <a:p>
            <a:pPr lvl="1">
              <a:lnSpc>
                <a:spcPct val="80000"/>
              </a:lnSpc>
            </a:pPr>
            <a:r>
              <a:rPr lang="en-US" sz="2400" smtClean="0"/>
              <a:t>Multi-layered back-propagation networks got around the problems of perceptrons</a:t>
            </a:r>
          </a:p>
          <a:p>
            <a:pPr lvl="1">
              <a:lnSpc>
                <a:spcPct val="80000"/>
              </a:lnSpc>
            </a:pPr>
            <a:r>
              <a:rPr lang="en-US" sz="2400" smtClean="0"/>
              <a:t>Neural network research heavily funded because it promised to solve the problems that symbolic AI could not</a:t>
            </a:r>
          </a:p>
          <a:p>
            <a:pPr>
              <a:lnSpc>
                <a:spcPct val="80000"/>
              </a:lnSpc>
            </a:pPr>
            <a:r>
              <a:rPr lang="en-US" sz="2800" smtClean="0"/>
              <a:t>By 1990, funding for neural network research was slowly disappearing as well</a:t>
            </a:r>
          </a:p>
          <a:p>
            <a:pPr lvl="1">
              <a:lnSpc>
                <a:spcPct val="80000"/>
              </a:lnSpc>
            </a:pPr>
            <a:r>
              <a:rPr lang="en-US" sz="2400" smtClean="0"/>
              <a:t>Neural networks had their own problems and largely could not solve a majority of the AI problems being investigated</a:t>
            </a:r>
          </a:p>
          <a:p>
            <a:pPr lvl="1">
              <a:lnSpc>
                <a:spcPct val="80000"/>
              </a:lnSpc>
            </a:pPr>
            <a:r>
              <a:rPr lang="en-US" sz="2400" smtClean="0"/>
              <a:t>Panic!  How can AI continue without funding?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0"/>
            <a:ext cx="7772400" cy="1143000"/>
          </a:xfrm>
        </p:spPr>
        <p:txBody>
          <a:bodyPr/>
          <a:lstStyle/>
          <a:p>
            <a:r>
              <a:rPr lang="en-US" smtClean="0"/>
              <a:t>1990s:  ALife</a:t>
            </a:r>
          </a:p>
        </p:txBody>
      </p:sp>
      <p:sp>
        <p:nvSpPr>
          <p:cNvPr id="36867" name="Rectangle 3"/>
          <p:cNvSpPr>
            <a:spLocks noGrp="1" noChangeArrowheads="1"/>
          </p:cNvSpPr>
          <p:nvPr>
            <p:ph type="body" idx="1"/>
          </p:nvPr>
        </p:nvSpPr>
        <p:spPr>
          <a:xfrm>
            <a:off x="304800" y="838200"/>
            <a:ext cx="8610600" cy="5715000"/>
          </a:xfrm>
        </p:spPr>
        <p:txBody>
          <a:bodyPr/>
          <a:lstStyle/>
          <a:p>
            <a:pPr>
              <a:lnSpc>
                <a:spcPct val="80000"/>
              </a:lnSpc>
            </a:pPr>
            <a:r>
              <a:rPr lang="en-US" sz="2800" smtClean="0"/>
              <a:t>The dumbest smart thing you can do is staying alive</a:t>
            </a:r>
          </a:p>
          <a:p>
            <a:pPr lvl="1">
              <a:lnSpc>
                <a:spcPct val="80000"/>
              </a:lnSpc>
            </a:pPr>
            <a:r>
              <a:rPr lang="en-US" sz="2400" smtClean="0"/>
              <a:t>We start over – lets not create intelligence, lets just create “life” and slowly build towards intelligence</a:t>
            </a:r>
          </a:p>
          <a:p>
            <a:pPr lvl="2">
              <a:lnSpc>
                <a:spcPct val="80000"/>
              </a:lnSpc>
            </a:pPr>
            <a:r>
              <a:rPr lang="en-US" sz="2000" smtClean="0"/>
              <a:t>Alife is the lower bound of AI</a:t>
            </a:r>
          </a:p>
          <a:p>
            <a:pPr lvl="1">
              <a:lnSpc>
                <a:spcPct val="80000"/>
              </a:lnSpc>
            </a:pPr>
            <a:r>
              <a:rPr lang="en-US" sz="2400" smtClean="0"/>
              <a:t>Alife includes </a:t>
            </a:r>
          </a:p>
          <a:p>
            <a:pPr lvl="2">
              <a:lnSpc>
                <a:spcPct val="80000"/>
              </a:lnSpc>
            </a:pPr>
            <a:r>
              <a:rPr lang="en-US" sz="2000" smtClean="0"/>
              <a:t>evolutionary learning techniques (genetic algorithms)</a:t>
            </a:r>
          </a:p>
          <a:p>
            <a:pPr lvl="2">
              <a:lnSpc>
                <a:spcPct val="80000"/>
              </a:lnSpc>
            </a:pPr>
            <a:r>
              <a:rPr lang="en-US" sz="2000" smtClean="0"/>
              <a:t>artificial neural networks for additional forms of learning</a:t>
            </a:r>
          </a:p>
          <a:p>
            <a:pPr lvl="2">
              <a:lnSpc>
                <a:spcPct val="80000"/>
              </a:lnSpc>
            </a:pPr>
            <a:r>
              <a:rPr lang="en-US" sz="2000" smtClean="0"/>
              <a:t>perception and motor control</a:t>
            </a:r>
          </a:p>
          <a:p>
            <a:pPr lvl="2">
              <a:lnSpc>
                <a:spcPct val="80000"/>
              </a:lnSpc>
            </a:pPr>
            <a:r>
              <a:rPr lang="en-US" sz="2000" smtClean="0"/>
              <a:t>adaptive systems</a:t>
            </a:r>
          </a:p>
          <a:p>
            <a:pPr lvl="2">
              <a:lnSpc>
                <a:spcPct val="80000"/>
              </a:lnSpc>
            </a:pPr>
            <a:r>
              <a:rPr lang="en-US" sz="2000" smtClean="0"/>
              <a:t>modeling the environment</a:t>
            </a:r>
          </a:p>
          <a:p>
            <a:pPr>
              <a:lnSpc>
                <a:spcPct val="80000"/>
              </a:lnSpc>
            </a:pPr>
            <a:r>
              <a:rPr lang="en-US" sz="2800" smtClean="0"/>
              <a:t>Let’s disguise AI as something new, maybe we’ll get some funding that way!</a:t>
            </a:r>
          </a:p>
          <a:p>
            <a:pPr lvl="1">
              <a:lnSpc>
                <a:spcPct val="80000"/>
              </a:lnSpc>
            </a:pPr>
            <a:r>
              <a:rPr lang="en-US" sz="2400" smtClean="0"/>
              <a:t>Problems:  genetic algorithms are useful in solving some optimization problems and some search-based problems, but not very useful for expert problems</a:t>
            </a:r>
          </a:p>
          <a:p>
            <a:pPr lvl="1">
              <a:lnSpc>
                <a:spcPct val="80000"/>
              </a:lnSpc>
            </a:pPr>
            <a:r>
              <a:rPr lang="en-US" sz="2400" smtClean="0"/>
              <a:t>perceptual problems are among the most difficult being solved, very slow progress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52400"/>
            <a:ext cx="7772400" cy="1143000"/>
          </a:xfrm>
        </p:spPr>
        <p:txBody>
          <a:bodyPr/>
          <a:lstStyle/>
          <a:p>
            <a:r>
              <a:rPr lang="en-US" smtClean="0"/>
              <a:t>Today:  The New (Old) AI</a:t>
            </a:r>
          </a:p>
        </p:txBody>
      </p:sp>
      <p:sp>
        <p:nvSpPr>
          <p:cNvPr id="37891" name="Rectangle 3"/>
          <p:cNvSpPr>
            <a:spLocks noGrp="1" noChangeArrowheads="1"/>
          </p:cNvSpPr>
          <p:nvPr>
            <p:ph type="body" idx="1"/>
          </p:nvPr>
        </p:nvSpPr>
        <p:spPr>
          <a:xfrm>
            <a:off x="228600" y="685800"/>
            <a:ext cx="8610600" cy="5715000"/>
          </a:xfrm>
        </p:spPr>
        <p:txBody>
          <a:bodyPr/>
          <a:lstStyle/>
          <a:p>
            <a:pPr>
              <a:lnSpc>
                <a:spcPct val="80000"/>
              </a:lnSpc>
            </a:pPr>
            <a:r>
              <a:rPr lang="en-US" sz="2400" smtClean="0"/>
              <a:t>Look around, who is doing AI research?  </a:t>
            </a:r>
          </a:p>
          <a:p>
            <a:pPr>
              <a:lnSpc>
                <a:spcPct val="80000"/>
              </a:lnSpc>
            </a:pPr>
            <a:r>
              <a:rPr lang="en-US" sz="2400" smtClean="0"/>
              <a:t>By their own admission, AI researchers are not doing “AI”, they are doing</a:t>
            </a:r>
          </a:p>
          <a:p>
            <a:pPr lvl="1">
              <a:lnSpc>
                <a:spcPct val="80000"/>
              </a:lnSpc>
            </a:pPr>
            <a:r>
              <a:rPr lang="en-US" sz="2000" smtClean="0"/>
              <a:t>Intelligent agents, multi-agent systems/collaboration</a:t>
            </a:r>
          </a:p>
          <a:p>
            <a:pPr lvl="1">
              <a:lnSpc>
                <a:spcPct val="80000"/>
              </a:lnSpc>
            </a:pPr>
            <a:r>
              <a:rPr lang="en-US" sz="2000" smtClean="0"/>
              <a:t>Ontologies</a:t>
            </a:r>
          </a:p>
          <a:p>
            <a:pPr lvl="1">
              <a:lnSpc>
                <a:spcPct val="80000"/>
              </a:lnSpc>
            </a:pPr>
            <a:r>
              <a:rPr lang="en-US" sz="2000" smtClean="0"/>
              <a:t>Machine learning and data mining</a:t>
            </a:r>
          </a:p>
          <a:p>
            <a:pPr lvl="1">
              <a:lnSpc>
                <a:spcPct val="80000"/>
              </a:lnSpc>
            </a:pPr>
            <a:r>
              <a:rPr lang="en-US" sz="2000" smtClean="0"/>
              <a:t>Adaptive and perceptual systems</a:t>
            </a:r>
          </a:p>
          <a:p>
            <a:pPr lvl="1">
              <a:lnSpc>
                <a:spcPct val="80000"/>
              </a:lnSpc>
            </a:pPr>
            <a:r>
              <a:rPr lang="en-US" sz="2000" smtClean="0"/>
              <a:t>Robotics, path planning</a:t>
            </a:r>
          </a:p>
          <a:p>
            <a:pPr lvl="1">
              <a:lnSpc>
                <a:spcPct val="80000"/>
              </a:lnSpc>
            </a:pPr>
            <a:r>
              <a:rPr lang="en-US" sz="2000" smtClean="0"/>
              <a:t>Search engines, filtering, recommendation systems</a:t>
            </a:r>
          </a:p>
          <a:p>
            <a:pPr>
              <a:lnSpc>
                <a:spcPct val="80000"/>
              </a:lnSpc>
            </a:pPr>
            <a:r>
              <a:rPr lang="en-US" sz="2400" smtClean="0"/>
              <a:t>Areas of current research interest:</a:t>
            </a:r>
          </a:p>
          <a:p>
            <a:pPr lvl="1">
              <a:lnSpc>
                <a:spcPct val="80000"/>
              </a:lnSpc>
            </a:pPr>
            <a:r>
              <a:rPr lang="en-US" sz="2000" smtClean="0"/>
              <a:t>NLU/Information Retrieval, Speech Recognition</a:t>
            </a:r>
          </a:p>
          <a:p>
            <a:pPr lvl="1">
              <a:lnSpc>
                <a:spcPct val="80000"/>
              </a:lnSpc>
            </a:pPr>
            <a:r>
              <a:rPr lang="en-US" sz="2000" smtClean="0"/>
              <a:t>Planning/Design, Diagnosis/Interpretation</a:t>
            </a:r>
          </a:p>
          <a:p>
            <a:pPr lvl="1">
              <a:lnSpc>
                <a:spcPct val="80000"/>
              </a:lnSpc>
            </a:pPr>
            <a:r>
              <a:rPr lang="en-US" sz="2000" smtClean="0"/>
              <a:t>Sensor Interpretation, Perception, Visual Understanding </a:t>
            </a:r>
          </a:p>
          <a:p>
            <a:pPr lvl="1">
              <a:lnSpc>
                <a:spcPct val="80000"/>
              </a:lnSpc>
            </a:pPr>
            <a:r>
              <a:rPr lang="en-US" sz="2000" smtClean="0"/>
              <a:t>Robotics</a:t>
            </a:r>
          </a:p>
          <a:p>
            <a:pPr>
              <a:lnSpc>
                <a:spcPct val="80000"/>
              </a:lnSpc>
            </a:pPr>
            <a:r>
              <a:rPr lang="en-US" sz="2400" smtClean="0"/>
              <a:t>Approaches</a:t>
            </a:r>
          </a:p>
          <a:p>
            <a:pPr lvl="1">
              <a:lnSpc>
                <a:spcPct val="80000"/>
              </a:lnSpc>
            </a:pPr>
            <a:r>
              <a:rPr lang="en-US" sz="2000" smtClean="0"/>
              <a:t>Knowledge-based</a:t>
            </a:r>
          </a:p>
          <a:p>
            <a:pPr lvl="1">
              <a:lnSpc>
                <a:spcPct val="80000"/>
              </a:lnSpc>
            </a:pPr>
            <a:r>
              <a:rPr lang="en-US" sz="2000" smtClean="0"/>
              <a:t>Ontologies</a:t>
            </a:r>
          </a:p>
          <a:p>
            <a:pPr lvl="1">
              <a:lnSpc>
                <a:spcPct val="80000"/>
              </a:lnSpc>
            </a:pPr>
            <a:r>
              <a:rPr lang="en-US" sz="2000" smtClean="0"/>
              <a:t>Probabilistic (HMM, Bayesian Nets)</a:t>
            </a:r>
          </a:p>
          <a:p>
            <a:pPr lvl="1">
              <a:lnSpc>
                <a:spcPct val="80000"/>
              </a:lnSpc>
            </a:pPr>
            <a:r>
              <a:rPr lang="en-US" sz="2000" smtClean="0"/>
              <a:t>Neural Networks, Fuzzy Logic, Genetic Algorithms</a:t>
            </a:r>
          </a:p>
          <a:p>
            <a:pPr lvl="1">
              <a:lnSpc>
                <a:spcPct val="80000"/>
              </a:lnSpc>
            </a:pPr>
            <a:endParaRPr lang="en-US" sz="200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85800" y="2590800"/>
            <a:ext cx="7772400" cy="1905000"/>
          </a:xfrm>
        </p:spPr>
        <p:txBody>
          <a:bodyPr/>
          <a:lstStyle/>
          <a:p>
            <a:r>
              <a:rPr lang="en-US" sz="6000" smtClean="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228600"/>
            <a:ext cx="7772400" cy="1143000"/>
          </a:xfrm>
          <a:noFill/>
        </p:spPr>
        <p:txBody>
          <a:bodyPr lIns="90488" tIns="44450" rIns="90488" bIns="44450"/>
          <a:lstStyle/>
          <a:p>
            <a:r>
              <a:rPr lang="en-US" smtClean="0"/>
              <a:t>What is Intelligence?</a:t>
            </a:r>
          </a:p>
        </p:txBody>
      </p:sp>
      <p:sp>
        <p:nvSpPr>
          <p:cNvPr id="5123" name="Rectangle 3"/>
          <p:cNvSpPr>
            <a:spLocks noGrp="1" noChangeArrowheads="1"/>
          </p:cNvSpPr>
          <p:nvPr>
            <p:ph type="body" idx="1"/>
          </p:nvPr>
        </p:nvSpPr>
        <p:spPr>
          <a:xfrm>
            <a:off x="381000" y="762000"/>
            <a:ext cx="8458200" cy="6096000"/>
          </a:xfrm>
          <a:noFill/>
        </p:spPr>
        <p:txBody>
          <a:bodyPr lIns="90488" tIns="44450" rIns="90488" bIns="44450"/>
          <a:lstStyle/>
          <a:p>
            <a:pPr>
              <a:lnSpc>
                <a:spcPct val="80000"/>
              </a:lnSpc>
            </a:pPr>
            <a:r>
              <a:rPr lang="en-US" sz="2400" smtClean="0"/>
              <a:t>Is there a “holistic” definition for intelligence?</a:t>
            </a:r>
            <a:r>
              <a:rPr lang="en-US" sz="2400" i="1" smtClean="0"/>
              <a:t> </a:t>
            </a:r>
          </a:p>
          <a:p>
            <a:pPr>
              <a:lnSpc>
                <a:spcPct val="80000"/>
              </a:lnSpc>
            </a:pPr>
            <a:r>
              <a:rPr lang="en-US" sz="2400" smtClean="0"/>
              <a:t>Here are some definitions:</a:t>
            </a:r>
          </a:p>
          <a:p>
            <a:pPr lvl="1">
              <a:lnSpc>
                <a:spcPct val="80000"/>
              </a:lnSpc>
            </a:pPr>
            <a:r>
              <a:rPr lang="en-US" sz="2000" i="1" smtClean="0"/>
              <a:t>the ability to comprehend; to understand and profit from experience </a:t>
            </a:r>
          </a:p>
          <a:p>
            <a:pPr lvl="1">
              <a:lnSpc>
                <a:spcPct val="80000"/>
              </a:lnSpc>
            </a:pPr>
            <a:r>
              <a:rPr lang="en-US" sz="2000" i="1" smtClean="0"/>
              <a:t>a general mental capability that involves the ability to reason, plan, solve problems, think abstractly, comprehend ideas and language, and learn</a:t>
            </a:r>
            <a:r>
              <a:rPr lang="en-US" sz="2000" smtClean="0"/>
              <a:t> </a:t>
            </a:r>
          </a:p>
          <a:p>
            <a:pPr lvl="1">
              <a:lnSpc>
                <a:spcPct val="80000"/>
              </a:lnSpc>
            </a:pPr>
            <a:r>
              <a:rPr lang="en-US" sz="2000" i="1" smtClean="0"/>
              <a:t>is effectively perceiving, interpreting and responding to the environment</a:t>
            </a:r>
            <a:r>
              <a:rPr lang="en-US" sz="2000" smtClean="0"/>
              <a:t> </a:t>
            </a:r>
            <a:r>
              <a:rPr lang="en-US" sz="2000" i="1" smtClean="0"/>
              <a:t> </a:t>
            </a:r>
          </a:p>
          <a:p>
            <a:pPr>
              <a:lnSpc>
                <a:spcPct val="80000"/>
              </a:lnSpc>
            </a:pPr>
            <a:r>
              <a:rPr lang="en-US" sz="2400" smtClean="0"/>
              <a:t>None of these tells us what intelligence is, so instead, maybe we can enumerate a list of elements that an intelligence must be able to perform:</a:t>
            </a:r>
          </a:p>
          <a:p>
            <a:pPr lvl="1">
              <a:lnSpc>
                <a:spcPct val="80000"/>
              </a:lnSpc>
            </a:pPr>
            <a:r>
              <a:rPr lang="en-US" sz="2000" smtClean="0"/>
              <a:t>perceive, reason and infer, solve problems, learn and adapt, apply common sense, apply analogy, recall, apply intuition, reach emotional states, achieve self-awareness</a:t>
            </a:r>
          </a:p>
          <a:p>
            <a:pPr>
              <a:lnSpc>
                <a:spcPct val="80000"/>
              </a:lnSpc>
            </a:pPr>
            <a:r>
              <a:rPr lang="en-US" sz="2400" smtClean="0"/>
              <a:t>Which of these are necessary for intelligence?  Which are sufficient?</a:t>
            </a:r>
          </a:p>
          <a:p>
            <a:pPr>
              <a:lnSpc>
                <a:spcPct val="80000"/>
              </a:lnSpc>
            </a:pPr>
            <a:r>
              <a:rPr lang="en-US" sz="2400" smtClean="0"/>
              <a:t>Artificial Intelligence – should we define this in terms of human intelligence?</a:t>
            </a:r>
          </a:p>
          <a:p>
            <a:pPr lvl="1">
              <a:lnSpc>
                <a:spcPct val="80000"/>
              </a:lnSpc>
            </a:pPr>
            <a:r>
              <a:rPr lang="en-US" sz="2000" smtClean="0"/>
              <a:t>does AI have to really be intelligent?  </a:t>
            </a:r>
          </a:p>
          <a:p>
            <a:pPr lvl="1">
              <a:lnSpc>
                <a:spcPct val="80000"/>
              </a:lnSpc>
            </a:pPr>
            <a:r>
              <a:rPr lang="en-US" sz="2000" smtClean="0"/>
              <a:t>what is the difference between being intelligent and demonstrating intelligent behavior?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0"/>
            <a:ext cx="8610600" cy="1143000"/>
          </a:xfrm>
          <a:noFill/>
        </p:spPr>
        <p:txBody>
          <a:bodyPr lIns="90488" tIns="44450" rIns="90488" bIns="44450"/>
          <a:lstStyle/>
          <a:p>
            <a:r>
              <a:rPr lang="en-US" smtClean="0"/>
              <a:t>Physical Symbol System Hypothesis</a:t>
            </a:r>
          </a:p>
        </p:txBody>
      </p:sp>
      <p:sp>
        <p:nvSpPr>
          <p:cNvPr id="6147" name="Rectangle 3"/>
          <p:cNvSpPr>
            <a:spLocks noGrp="1" noChangeArrowheads="1"/>
          </p:cNvSpPr>
          <p:nvPr>
            <p:ph type="body" idx="1"/>
          </p:nvPr>
        </p:nvSpPr>
        <p:spPr>
          <a:xfrm>
            <a:off x="304800" y="914400"/>
            <a:ext cx="8534400" cy="5715000"/>
          </a:xfrm>
          <a:noFill/>
        </p:spPr>
        <p:txBody>
          <a:bodyPr lIns="90488" tIns="44450" rIns="90488" bIns="44450"/>
          <a:lstStyle/>
          <a:p>
            <a:pPr>
              <a:lnSpc>
                <a:spcPct val="90000"/>
              </a:lnSpc>
            </a:pPr>
            <a:r>
              <a:rPr lang="en-US" sz="2800" smtClean="0"/>
              <a:t>A physical symbol system (PSS)</a:t>
            </a:r>
          </a:p>
          <a:p>
            <a:pPr lvl="1">
              <a:lnSpc>
                <a:spcPct val="90000"/>
              </a:lnSpc>
            </a:pPr>
            <a:r>
              <a:rPr lang="en-US" sz="2400" smtClean="0"/>
              <a:t>consists of symbols (patterns) which are combinable into expressions</a:t>
            </a:r>
          </a:p>
          <a:p>
            <a:pPr lvl="1">
              <a:lnSpc>
                <a:spcPct val="90000"/>
              </a:lnSpc>
            </a:pPr>
            <a:r>
              <a:rPr lang="en-US" sz="2400" smtClean="0"/>
              <a:t>there are processes which operate on these symbols to create new symbols and expressions</a:t>
            </a:r>
          </a:p>
          <a:p>
            <a:pPr lvl="2">
              <a:lnSpc>
                <a:spcPct val="90000"/>
              </a:lnSpc>
            </a:pPr>
            <a:r>
              <a:rPr lang="en-US" sz="2000" smtClean="0"/>
              <a:t>consider for instance English as a physical symbol system</a:t>
            </a:r>
          </a:p>
          <a:p>
            <a:pPr lvl="2">
              <a:lnSpc>
                <a:spcPct val="90000"/>
              </a:lnSpc>
            </a:pPr>
            <a:r>
              <a:rPr lang="en-US" sz="2000" smtClean="0"/>
              <a:t>symbols are the alphabet</a:t>
            </a:r>
          </a:p>
          <a:p>
            <a:pPr lvl="2">
              <a:lnSpc>
                <a:spcPct val="90000"/>
              </a:lnSpc>
            </a:pPr>
            <a:r>
              <a:rPr lang="en-US" sz="2000" smtClean="0"/>
              <a:t>expressions are words and sentences</a:t>
            </a:r>
          </a:p>
          <a:p>
            <a:pPr lvl="2">
              <a:lnSpc>
                <a:spcPct val="90000"/>
              </a:lnSpc>
            </a:pPr>
            <a:r>
              <a:rPr lang="en-US" sz="2000" smtClean="0"/>
              <a:t>the processes are the English grammar and parsers and dictionaries</a:t>
            </a:r>
          </a:p>
          <a:p>
            <a:pPr>
              <a:lnSpc>
                <a:spcPct val="90000"/>
              </a:lnSpc>
            </a:pPr>
            <a:r>
              <a:rPr lang="en-US" sz="2800" smtClean="0"/>
              <a:t>The PSS Hypothesis states that a PSS has the </a:t>
            </a:r>
            <a:r>
              <a:rPr lang="en-US" sz="2800" i="1" smtClean="0"/>
              <a:t>necessary</a:t>
            </a:r>
            <a:r>
              <a:rPr lang="en-US" sz="2800" smtClean="0"/>
              <a:t> and </a:t>
            </a:r>
            <a:r>
              <a:rPr lang="en-US" sz="2800" i="1" smtClean="0"/>
              <a:t>sufficient</a:t>
            </a:r>
            <a:r>
              <a:rPr lang="en-US" sz="2800" smtClean="0"/>
              <a:t> means for intelligent action</a:t>
            </a:r>
          </a:p>
          <a:p>
            <a:pPr lvl="1">
              <a:lnSpc>
                <a:spcPct val="90000"/>
              </a:lnSpc>
            </a:pPr>
            <a:r>
              <a:rPr lang="en-US" sz="2400" smtClean="0"/>
              <a:t>a computer is a PSS </a:t>
            </a:r>
          </a:p>
          <a:p>
            <a:pPr lvl="2">
              <a:lnSpc>
                <a:spcPct val="90000"/>
              </a:lnSpc>
            </a:pPr>
            <a:r>
              <a:rPr lang="en-US" sz="2000" smtClean="0"/>
              <a:t>if the PSS Hypothesis is true, then it should be possible to program a computer to produce intelligent actions </a:t>
            </a:r>
          </a:p>
          <a:p>
            <a:pPr lvl="2">
              <a:lnSpc>
                <a:spcPct val="90000"/>
              </a:lnSpc>
            </a:pPr>
            <a:r>
              <a:rPr lang="en-US" sz="2000" smtClean="0"/>
              <a:t>this is the (or a) goal of AI</a:t>
            </a:r>
          </a:p>
          <a:p>
            <a:pPr lvl="2">
              <a:lnSpc>
                <a:spcPct val="90000"/>
              </a:lnSpc>
            </a:pPr>
            <a:r>
              <a:rPr lang="en-US" sz="2000" smtClean="0"/>
              <a:t>if the PSS Hypothesis is not true, what are the consequences for AI?</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1143000"/>
          </a:xfrm>
        </p:spPr>
        <p:txBody>
          <a:bodyPr/>
          <a:lstStyle/>
          <a:p>
            <a:r>
              <a:rPr lang="en-US" smtClean="0"/>
              <a:t>The Turing Test</a:t>
            </a:r>
          </a:p>
        </p:txBody>
      </p:sp>
      <p:sp>
        <p:nvSpPr>
          <p:cNvPr id="7171" name="Rectangle 3"/>
          <p:cNvSpPr>
            <a:spLocks noGrp="1" noChangeArrowheads="1"/>
          </p:cNvSpPr>
          <p:nvPr>
            <p:ph type="body" sz="half" idx="1"/>
          </p:nvPr>
        </p:nvSpPr>
        <p:spPr>
          <a:xfrm>
            <a:off x="0" y="1219200"/>
            <a:ext cx="4495800" cy="5410200"/>
          </a:xfrm>
        </p:spPr>
        <p:txBody>
          <a:bodyPr/>
          <a:lstStyle/>
          <a:p>
            <a:r>
              <a:rPr lang="en-US" smtClean="0"/>
              <a:t>1950 – Alan Turing devised a test for intelligence called the Imitation Game</a:t>
            </a:r>
          </a:p>
          <a:p>
            <a:pPr lvl="1"/>
            <a:r>
              <a:rPr lang="en-US" smtClean="0"/>
              <a:t>Ask questions of two entities, receive answers from both</a:t>
            </a:r>
          </a:p>
          <a:p>
            <a:pPr lvl="1"/>
            <a:r>
              <a:rPr lang="en-US" smtClean="0"/>
              <a:t>If you can’t tell which of the entities is human and which is a computer program, then you are fooled and we should therefore consider the computer to be intelligent</a:t>
            </a:r>
          </a:p>
        </p:txBody>
      </p:sp>
      <p:pic>
        <p:nvPicPr>
          <p:cNvPr id="7172" name="Picture 4" descr="bd06790_"/>
          <p:cNvPicPr>
            <a:picLocks noChangeAspect="1" noChangeArrowheads="1"/>
          </p:cNvPicPr>
          <p:nvPr/>
        </p:nvPicPr>
        <p:blipFill>
          <a:blip r:embed="rId2"/>
          <a:srcRect/>
          <a:stretch>
            <a:fillRect/>
          </a:stretch>
        </p:blipFill>
        <p:spPr bwMode="auto">
          <a:xfrm>
            <a:off x="4495800" y="1828800"/>
            <a:ext cx="1812925" cy="1498600"/>
          </a:xfrm>
          <a:prstGeom prst="rect">
            <a:avLst/>
          </a:prstGeom>
          <a:noFill/>
          <a:ln w="9525">
            <a:noFill/>
            <a:miter lim="800000"/>
            <a:headEnd/>
            <a:tailEnd/>
          </a:ln>
        </p:spPr>
      </p:pic>
      <p:pic>
        <p:nvPicPr>
          <p:cNvPr id="7173" name="Picture 5" descr="bs00580_"/>
          <p:cNvPicPr>
            <a:picLocks noChangeAspect="1" noChangeArrowheads="1"/>
          </p:cNvPicPr>
          <p:nvPr/>
        </p:nvPicPr>
        <p:blipFill>
          <a:blip r:embed="rId3"/>
          <a:srcRect/>
          <a:stretch>
            <a:fillRect/>
          </a:stretch>
        </p:blipFill>
        <p:spPr bwMode="auto">
          <a:xfrm>
            <a:off x="6629400" y="1676400"/>
            <a:ext cx="2257425" cy="1901825"/>
          </a:xfrm>
          <a:prstGeom prst="rect">
            <a:avLst/>
          </a:prstGeom>
          <a:noFill/>
          <a:ln w="9525">
            <a:noFill/>
            <a:miter lim="800000"/>
            <a:headEnd/>
            <a:tailEnd/>
          </a:ln>
        </p:spPr>
      </p:pic>
      <p:sp>
        <p:nvSpPr>
          <p:cNvPr id="7174" name="Freeform 6"/>
          <p:cNvSpPr>
            <a:spLocks noChangeAspect="1"/>
          </p:cNvSpPr>
          <p:nvPr/>
        </p:nvSpPr>
        <p:spPr bwMode="auto">
          <a:xfrm>
            <a:off x="6324600" y="4745038"/>
            <a:ext cx="1352550" cy="1314450"/>
          </a:xfrm>
          <a:custGeom>
            <a:avLst/>
            <a:gdLst>
              <a:gd name="T0" fmla="*/ 0 w 1490"/>
              <a:gd name="T1" fmla="*/ 2147483647 h 1448"/>
              <a:gd name="T2" fmla="*/ 2147483647 w 1490"/>
              <a:gd name="T3" fmla="*/ 2147483647 h 1448"/>
              <a:gd name="T4" fmla="*/ 2147483647 w 1490"/>
              <a:gd name="T5" fmla="*/ 2147483647 h 1448"/>
              <a:gd name="T6" fmla="*/ 2147483647 w 1490"/>
              <a:gd name="T7" fmla="*/ 0 h 1448"/>
              <a:gd name="T8" fmla="*/ 0 w 1490"/>
              <a:gd name="T9" fmla="*/ 2147483647 h 1448"/>
              <a:gd name="T10" fmla="*/ 0 w 1490"/>
              <a:gd name="T11" fmla="*/ 2147483647 h 1448"/>
              <a:gd name="T12" fmla="*/ 0 60000 65536"/>
              <a:gd name="T13" fmla="*/ 0 60000 65536"/>
              <a:gd name="T14" fmla="*/ 0 60000 65536"/>
              <a:gd name="T15" fmla="*/ 0 60000 65536"/>
              <a:gd name="T16" fmla="*/ 0 60000 65536"/>
              <a:gd name="T17" fmla="*/ 0 60000 65536"/>
              <a:gd name="T18" fmla="*/ 0 w 1490"/>
              <a:gd name="T19" fmla="*/ 0 h 1448"/>
              <a:gd name="T20" fmla="*/ 1490 w 1490"/>
              <a:gd name="T21" fmla="*/ 1448 h 1448"/>
            </a:gdLst>
            <a:ahLst/>
            <a:cxnLst>
              <a:cxn ang="T12">
                <a:pos x="T0" y="T1"/>
              </a:cxn>
              <a:cxn ang="T13">
                <a:pos x="T2" y="T3"/>
              </a:cxn>
              <a:cxn ang="T14">
                <a:pos x="T4" y="T5"/>
              </a:cxn>
              <a:cxn ang="T15">
                <a:pos x="T6" y="T7"/>
              </a:cxn>
              <a:cxn ang="T16">
                <a:pos x="T8" y="T9"/>
              </a:cxn>
              <a:cxn ang="T17">
                <a:pos x="T10" y="T11"/>
              </a:cxn>
            </a:cxnLst>
            <a:rect l="T18" t="T19" r="T20" b="T21"/>
            <a:pathLst>
              <a:path w="1490" h="1448">
                <a:moveTo>
                  <a:pt x="0" y="963"/>
                </a:moveTo>
                <a:lnTo>
                  <a:pt x="722" y="1448"/>
                </a:lnTo>
                <a:lnTo>
                  <a:pt x="1490" y="902"/>
                </a:lnTo>
                <a:lnTo>
                  <a:pt x="1036" y="0"/>
                </a:lnTo>
                <a:lnTo>
                  <a:pt x="0" y="963"/>
                </a:lnTo>
                <a:close/>
              </a:path>
            </a:pathLst>
          </a:custGeom>
          <a:solidFill>
            <a:srgbClr val="FFD9E5"/>
          </a:solidFill>
          <a:ln w="9525">
            <a:noFill/>
            <a:round/>
            <a:headEnd/>
            <a:tailEnd/>
          </a:ln>
        </p:spPr>
        <p:txBody>
          <a:bodyPr/>
          <a:lstStyle/>
          <a:p>
            <a:endParaRPr lang="en-US"/>
          </a:p>
        </p:txBody>
      </p:sp>
      <p:sp>
        <p:nvSpPr>
          <p:cNvPr id="7175" name="Freeform 7"/>
          <p:cNvSpPr>
            <a:spLocks/>
          </p:cNvSpPr>
          <p:nvPr/>
        </p:nvSpPr>
        <p:spPr bwMode="auto">
          <a:xfrm>
            <a:off x="6480175" y="5340350"/>
            <a:ext cx="814388" cy="411163"/>
          </a:xfrm>
          <a:custGeom>
            <a:avLst/>
            <a:gdLst>
              <a:gd name="T0" fmla="*/ 2147483647 w 1026"/>
              <a:gd name="T1" fmla="*/ 2147483647 h 517"/>
              <a:gd name="T2" fmla="*/ 2147483647 w 1026"/>
              <a:gd name="T3" fmla="*/ 2147483647 h 517"/>
              <a:gd name="T4" fmla="*/ 2147483647 w 1026"/>
              <a:gd name="T5" fmla="*/ 2147483647 h 517"/>
              <a:gd name="T6" fmla="*/ 2147483647 w 1026"/>
              <a:gd name="T7" fmla="*/ 2147483647 h 517"/>
              <a:gd name="T8" fmla="*/ 2147483647 w 1026"/>
              <a:gd name="T9" fmla="*/ 2147483647 h 517"/>
              <a:gd name="T10" fmla="*/ 2147483647 w 1026"/>
              <a:gd name="T11" fmla="*/ 2147483647 h 517"/>
              <a:gd name="T12" fmla="*/ 2147483647 w 1026"/>
              <a:gd name="T13" fmla="*/ 2147483647 h 517"/>
              <a:gd name="T14" fmla="*/ 2147483647 w 1026"/>
              <a:gd name="T15" fmla="*/ 2147483647 h 517"/>
              <a:gd name="T16" fmla="*/ 2147483647 w 1026"/>
              <a:gd name="T17" fmla="*/ 2147483647 h 517"/>
              <a:gd name="T18" fmla="*/ 0 w 1026"/>
              <a:gd name="T19" fmla="*/ 2147483647 h 517"/>
              <a:gd name="T20" fmla="*/ 2147483647 w 1026"/>
              <a:gd name="T21" fmla="*/ 2147483647 h 517"/>
              <a:gd name="T22" fmla="*/ 2147483647 w 1026"/>
              <a:gd name="T23" fmla="*/ 2147483647 h 517"/>
              <a:gd name="T24" fmla="*/ 2147483647 w 1026"/>
              <a:gd name="T25" fmla="*/ 2147483647 h 517"/>
              <a:gd name="T26" fmla="*/ 2147483647 w 1026"/>
              <a:gd name="T27" fmla="*/ 2147483647 h 517"/>
              <a:gd name="T28" fmla="*/ 2147483647 w 1026"/>
              <a:gd name="T29" fmla="*/ 2147483647 h 517"/>
              <a:gd name="T30" fmla="*/ 2147483647 w 1026"/>
              <a:gd name="T31" fmla="*/ 2147483647 h 517"/>
              <a:gd name="T32" fmla="*/ 2147483647 w 1026"/>
              <a:gd name="T33" fmla="*/ 2147483647 h 517"/>
              <a:gd name="T34" fmla="*/ 2147483647 w 1026"/>
              <a:gd name="T35" fmla="*/ 2147483647 h 517"/>
              <a:gd name="T36" fmla="*/ 2147483647 w 1026"/>
              <a:gd name="T37" fmla="*/ 2147483647 h 517"/>
              <a:gd name="T38" fmla="*/ 2147483647 w 1026"/>
              <a:gd name="T39" fmla="*/ 2147483647 h 517"/>
              <a:gd name="T40" fmla="*/ 2147483647 w 1026"/>
              <a:gd name="T41" fmla="*/ 2147483647 h 517"/>
              <a:gd name="T42" fmla="*/ 2147483647 w 1026"/>
              <a:gd name="T43" fmla="*/ 2147483647 h 517"/>
              <a:gd name="T44" fmla="*/ 2147483647 w 1026"/>
              <a:gd name="T45" fmla="*/ 0 h 517"/>
              <a:gd name="T46" fmla="*/ 2147483647 w 1026"/>
              <a:gd name="T47" fmla="*/ 2147483647 h 517"/>
              <a:gd name="T48" fmla="*/ 2147483647 w 1026"/>
              <a:gd name="T49" fmla="*/ 2147483647 h 517"/>
              <a:gd name="T50" fmla="*/ 2147483647 w 1026"/>
              <a:gd name="T51" fmla="*/ 2147483647 h 517"/>
              <a:gd name="T52" fmla="*/ 2147483647 w 1026"/>
              <a:gd name="T53" fmla="*/ 2147483647 h 517"/>
              <a:gd name="T54" fmla="*/ 2147483647 w 1026"/>
              <a:gd name="T55" fmla="*/ 2147483647 h 517"/>
              <a:gd name="T56" fmla="*/ 2147483647 w 1026"/>
              <a:gd name="T57" fmla="*/ 2147483647 h 517"/>
              <a:gd name="T58" fmla="*/ 2147483647 w 1026"/>
              <a:gd name="T59" fmla="*/ 2147483647 h 517"/>
              <a:gd name="T60" fmla="*/ 2147483647 w 1026"/>
              <a:gd name="T61" fmla="*/ 2147483647 h 517"/>
              <a:gd name="T62" fmla="*/ 2147483647 w 1026"/>
              <a:gd name="T63" fmla="*/ 2147483647 h 517"/>
              <a:gd name="T64" fmla="*/ 2147483647 w 1026"/>
              <a:gd name="T65" fmla="*/ 2147483647 h 517"/>
              <a:gd name="T66" fmla="*/ 2147483647 w 1026"/>
              <a:gd name="T67" fmla="*/ 2147483647 h 517"/>
              <a:gd name="T68" fmla="*/ 2147483647 w 1026"/>
              <a:gd name="T69" fmla="*/ 2147483647 h 517"/>
              <a:gd name="T70" fmla="*/ 2147483647 w 1026"/>
              <a:gd name="T71" fmla="*/ 2147483647 h 517"/>
              <a:gd name="T72" fmla="*/ 2147483647 w 1026"/>
              <a:gd name="T73" fmla="*/ 2147483647 h 517"/>
              <a:gd name="T74" fmla="*/ 2147483647 w 1026"/>
              <a:gd name="T75" fmla="*/ 2147483647 h 517"/>
              <a:gd name="T76" fmla="*/ 2147483647 w 1026"/>
              <a:gd name="T77" fmla="*/ 2147483647 h 517"/>
              <a:gd name="T78" fmla="*/ 2147483647 w 1026"/>
              <a:gd name="T79" fmla="*/ 2147483647 h 517"/>
              <a:gd name="T80" fmla="*/ 2147483647 w 1026"/>
              <a:gd name="T81" fmla="*/ 2147483647 h 517"/>
              <a:gd name="T82" fmla="*/ 2147483647 w 1026"/>
              <a:gd name="T83" fmla="*/ 2147483647 h 517"/>
              <a:gd name="T84" fmla="*/ 2147483647 w 1026"/>
              <a:gd name="T85" fmla="*/ 2147483647 h 517"/>
              <a:gd name="T86" fmla="*/ 2147483647 w 1026"/>
              <a:gd name="T87" fmla="*/ 2147483647 h 517"/>
              <a:gd name="T88" fmla="*/ 2147483647 w 1026"/>
              <a:gd name="T89" fmla="*/ 2147483647 h 517"/>
              <a:gd name="T90" fmla="*/ 2147483647 w 1026"/>
              <a:gd name="T91" fmla="*/ 2147483647 h 517"/>
              <a:gd name="T92" fmla="*/ 2147483647 w 1026"/>
              <a:gd name="T93" fmla="*/ 2147483647 h 517"/>
              <a:gd name="T94" fmla="*/ 2147483647 w 1026"/>
              <a:gd name="T95" fmla="*/ 2147483647 h 5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6"/>
              <a:gd name="T145" fmla="*/ 0 h 517"/>
              <a:gd name="T146" fmla="*/ 1026 w 1026"/>
              <a:gd name="T147" fmla="*/ 517 h 5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6" h="517">
                <a:moveTo>
                  <a:pt x="59" y="479"/>
                </a:moveTo>
                <a:lnTo>
                  <a:pt x="43" y="428"/>
                </a:lnTo>
                <a:lnTo>
                  <a:pt x="24" y="394"/>
                </a:lnTo>
                <a:lnTo>
                  <a:pt x="30" y="365"/>
                </a:lnTo>
                <a:lnTo>
                  <a:pt x="40" y="333"/>
                </a:lnTo>
                <a:lnTo>
                  <a:pt x="21" y="308"/>
                </a:lnTo>
                <a:lnTo>
                  <a:pt x="21" y="286"/>
                </a:lnTo>
                <a:lnTo>
                  <a:pt x="26" y="272"/>
                </a:lnTo>
                <a:lnTo>
                  <a:pt x="7" y="251"/>
                </a:lnTo>
                <a:lnTo>
                  <a:pt x="0" y="213"/>
                </a:lnTo>
                <a:lnTo>
                  <a:pt x="15" y="185"/>
                </a:lnTo>
                <a:lnTo>
                  <a:pt x="17" y="156"/>
                </a:lnTo>
                <a:lnTo>
                  <a:pt x="40" y="130"/>
                </a:lnTo>
                <a:lnTo>
                  <a:pt x="74" y="137"/>
                </a:lnTo>
                <a:lnTo>
                  <a:pt x="129" y="143"/>
                </a:lnTo>
                <a:lnTo>
                  <a:pt x="175" y="147"/>
                </a:lnTo>
                <a:lnTo>
                  <a:pt x="230" y="143"/>
                </a:lnTo>
                <a:lnTo>
                  <a:pt x="279" y="124"/>
                </a:lnTo>
                <a:lnTo>
                  <a:pt x="475" y="73"/>
                </a:lnTo>
                <a:lnTo>
                  <a:pt x="517" y="57"/>
                </a:lnTo>
                <a:lnTo>
                  <a:pt x="545" y="42"/>
                </a:lnTo>
                <a:lnTo>
                  <a:pt x="574" y="19"/>
                </a:lnTo>
                <a:lnTo>
                  <a:pt x="602" y="0"/>
                </a:lnTo>
                <a:lnTo>
                  <a:pt x="629" y="14"/>
                </a:lnTo>
                <a:lnTo>
                  <a:pt x="661" y="38"/>
                </a:lnTo>
                <a:lnTo>
                  <a:pt x="671" y="76"/>
                </a:lnTo>
                <a:lnTo>
                  <a:pt x="690" y="105"/>
                </a:lnTo>
                <a:lnTo>
                  <a:pt x="749" y="128"/>
                </a:lnTo>
                <a:lnTo>
                  <a:pt x="872" y="143"/>
                </a:lnTo>
                <a:lnTo>
                  <a:pt x="910" y="166"/>
                </a:lnTo>
                <a:lnTo>
                  <a:pt x="935" y="175"/>
                </a:lnTo>
                <a:lnTo>
                  <a:pt x="961" y="187"/>
                </a:lnTo>
                <a:lnTo>
                  <a:pt x="977" y="200"/>
                </a:lnTo>
                <a:lnTo>
                  <a:pt x="980" y="225"/>
                </a:lnTo>
                <a:lnTo>
                  <a:pt x="977" y="253"/>
                </a:lnTo>
                <a:lnTo>
                  <a:pt x="971" y="289"/>
                </a:lnTo>
                <a:lnTo>
                  <a:pt x="961" y="314"/>
                </a:lnTo>
                <a:lnTo>
                  <a:pt x="963" y="346"/>
                </a:lnTo>
                <a:lnTo>
                  <a:pt x="992" y="405"/>
                </a:lnTo>
                <a:lnTo>
                  <a:pt x="1026" y="491"/>
                </a:lnTo>
                <a:lnTo>
                  <a:pt x="971" y="510"/>
                </a:lnTo>
                <a:lnTo>
                  <a:pt x="756" y="514"/>
                </a:lnTo>
                <a:lnTo>
                  <a:pt x="517" y="517"/>
                </a:lnTo>
                <a:lnTo>
                  <a:pt x="387" y="504"/>
                </a:lnTo>
                <a:lnTo>
                  <a:pt x="264" y="510"/>
                </a:lnTo>
                <a:lnTo>
                  <a:pt x="131" y="491"/>
                </a:lnTo>
                <a:lnTo>
                  <a:pt x="59" y="479"/>
                </a:lnTo>
                <a:close/>
              </a:path>
            </a:pathLst>
          </a:custGeom>
          <a:solidFill>
            <a:srgbClr val="3FA5BF"/>
          </a:solidFill>
          <a:ln w="9525">
            <a:noFill/>
            <a:round/>
            <a:headEnd/>
            <a:tailEnd/>
          </a:ln>
        </p:spPr>
        <p:txBody>
          <a:bodyPr/>
          <a:lstStyle/>
          <a:p>
            <a:endParaRPr lang="en-US"/>
          </a:p>
        </p:txBody>
      </p:sp>
      <p:sp>
        <p:nvSpPr>
          <p:cNvPr id="7176" name="Freeform 8"/>
          <p:cNvSpPr>
            <a:spLocks/>
          </p:cNvSpPr>
          <p:nvPr/>
        </p:nvSpPr>
        <p:spPr bwMode="auto">
          <a:xfrm>
            <a:off x="7027863" y="5202238"/>
            <a:ext cx="390525" cy="303212"/>
          </a:xfrm>
          <a:custGeom>
            <a:avLst/>
            <a:gdLst>
              <a:gd name="T0" fmla="*/ 2147483647 w 492"/>
              <a:gd name="T1" fmla="*/ 2147483647 h 382"/>
              <a:gd name="T2" fmla="*/ 2147483647 w 492"/>
              <a:gd name="T3" fmla="*/ 2147483647 h 382"/>
              <a:gd name="T4" fmla="*/ 2147483647 w 492"/>
              <a:gd name="T5" fmla="*/ 2147483647 h 382"/>
              <a:gd name="T6" fmla="*/ 0 w 492"/>
              <a:gd name="T7" fmla="*/ 2147483647 h 382"/>
              <a:gd name="T8" fmla="*/ 2147483647 w 492"/>
              <a:gd name="T9" fmla="*/ 2147483647 h 382"/>
              <a:gd name="T10" fmla="*/ 2147483647 w 492"/>
              <a:gd name="T11" fmla="*/ 2147483647 h 382"/>
              <a:gd name="T12" fmla="*/ 2147483647 w 492"/>
              <a:gd name="T13" fmla="*/ 2147483647 h 382"/>
              <a:gd name="T14" fmla="*/ 2147483647 w 492"/>
              <a:gd name="T15" fmla="*/ 2147483647 h 382"/>
              <a:gd name="T16" fmla="*/ 2147483647 w 492"/>
              <a:gd name="T17" fmla="*/ 2147483647 h 382"/>
              <a:gd name="T18" fmla="*/ 2147483647 w 492"/>
              <a:gd name="T19" fmla="*/ 2147483647 h 382"/>
              <a:gd name="T20" fmla="*/ 2147483647 w 492"/>
              <a:gd name="T21" fmla="*/ 2147483647 h 382"/>
              <a:gd name="T22" fmla="*/ 2147483647 w 492"/>
              <a:gd name="T23" fmla="*/ 2147483647 h 382"/>
              <a:gd name="T24" fmla="*/ 2147483647 w 492"/>
              <a:gd name="T25" fmla="*/ 2147483647 h 382"/>
              <a:gd name="T26" fmla="*/ 2147483647 w 492"/>
              <a:gd name="T27" fmla="*/ 2147483647 h 382"/>
              <a:gd name="T28" fmla="*/ 2147483647 w 492"/>
              <a:gd name="T29" fmla="*/ 0 h 382"/>
              <a:gd name="T30" fmla="*/ 2147483647 w 492"/>
              <a:gd name="T31" fmla="*/ 2147483647 h 382"/>
              <a:gd name="T32" fmla="*/ 2147483647 w 492"/>
              <a:gd name="T33" fmla="*/ 2147483647 h 382"/>
              <a:gd name="T34" fmla="*/ 2147483647 w 492"/>
              <a:gd name="T35" fmla="*/ 2147483647 h 382"/>
              <a:gd name="T36" fmla="*/ 2147483647 w 492"/>
              <a:gd name="T37" fmla="*/ 2147483647 h 382"/>
              <a:gd name="T38" fmla="*/ 2147483647 w 492"/>
              <a:gd name="T39" fmla="*/ 2147483647 h 382"/>
              <a:gd name="T40" fmla="*/ 2147483647 w 492"/>
              <a:gd name="T41" fmla="*/ 2147483647 h 382"/>
              <a:gd name="T42" fmla="*/ 2147483647 w 492"/>
              <a:gd name="T43" fmla="*/ 2147483647 h 382"/>
              <a:gd name="T44" fmla="*/ 2147483647 w 492"/>
              <a:gd name="T45" fmla="*/ 2147483647 h 382"/>
              <a:gd name="T46" fmla="*/ 2147483647 w 492"/>
              <a:gd name="T47" fmla="*/ 2147483647 h 382"/>
              <a:gd name="T48" fmla="*/ 2147483647 w 492"/>
              <a:gd name="T49" fmla="*/ 2147483647 h 382"/>
              <a:gd name="T50" fmla="*/ 2147483647 w 492"/>
              <a:gd name="T51" fmla="*/ 2147483647 h 382"/>
              <a:gd name="T52" fmla="*/ 2147483647 w 492"/>
              <a:gd name="T53" fmla="*/ 2147483647 h 382"/>
              <a:gd name="T54" fmla="*/ 2147483647 w 492"/>
              <a:gd name="T55" fmla="*/ 2147483647 h 382"/>
              <a:gd name="T56" fmla="*/ 2147483647 w 492"/>
              <a:gd name="T57" fmla="*/ 2147483647 h 382"/>
              <a:gd name="T58" fmla="*/ 2147483647 w 492"/>
              <a:gd name="T59" fmla="*/ 2147483647 h 382"/>
              <a:gd name="T60" fmla="*/ 2147483647 w 492"/>
              <a:gd name="T61" fmla="*/ 2147483647 h 382"/>
              <a:gd name="T62" fmla="*/ 2147483647 w 492"/>
              <a:gd name="T63" fmla="*/ 2147483647 h 382"/>
              <a:gd name="T64" fmla="*/ 2147483647 w 492"/>
              <a:gd name="T65" fmla="*/ 2147483647 h 382"/>
              <a:gd name="T66" fmla="*/ 2147483647 w 492"/>
              <a:gd name="T67" fmla="*/ 2147483647 h 382"/>
              <a:gd name="T68" fmla="*/ 2147483647 w 492"/>
              <a:gd name="T69" fmla="*/ 2147483647 h 382"/>
              <a:gd name="T70" fmla="*/ 2147483647 w 492"/>
              <a:gd name="T71" fmla="*/ 2147483647 h 382"/>
              <a:gd name="T72" fmla="*/ 2147483647 w 492"/>
              <a:gd name="T73" fmla="*/ 2147483647 h 382"/>
              <a:gd name="T74" fmla="*/ 2147483647 w 492"/>
              <a:gd name="T75" fmla="*/ 2147483647 h 382"/>
              <a:gd name="T76" fmla="*/ 2147483647 w 492"/>
              <a:gd name="T77" fmla="*/ 2147483647 h 3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2"/>
              <a:gd name="T118" fmla="*/ 0 h 382"/>
              <a:gd name="T119" fmla="*/ 492 w 492"/>
              <a:gd name="T120" fmla="*/ 382 h 3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2" h="382">
                <a:moveTo>
                  <a:pt x="19" y="300"/>
                </a:moveTo>
                <a:lnTo>
                  <a:pt x="9" y="254"/>
                </a:lnTo>
                <a:lnTo>
                  <a:pt x="3" y="218"/>
                </a:lnTo>
                <a:lnTo>
                  <a:pt x="0" y="173"/>
                </a:lnTo>
                <a:lnTo>
                  <a:pt x="5" y="155"/>
                </a:lnTo>
                <a:lnTo>
                  <a:pt x="19" y="144"/>
                </a:lnTo>
                <a:lnTo>
                  <a:pt x="51" y="133"/>
                </a:lnTo>
                <a:lnTo>
                  <a:pt x="97" y="123"/>
                </a:lnTo>
                <a:lnTo>
                  <a:pt x="180" y="117"/>
                </a:lnTo>
                <a:lnTo>
                  <a:pt x="245" y="116"/>
                </a:lnTo>
                <a:lnTo>
                  <a:pt x="266" y="108"/>
                </a:lnTo>
                <a:lnTo>
                  <a:pt x="308" y="51"/>
                </a:lnTo>
                <a:lnTo>
                  <a:pt x="340" y="24"/>
                </a:lnTo>
                <a:lnTo>
                  <a:pt x="372" y="1"/>
                </a:lnTo>
                <a:lnTo>
                  <a:pt x="395" y="0"/>
                </a:lnTo>
                <a:lnTo>
                  <a:pt x="406" y="9"/>
                </a:lnTo>
                <a:lnTo>
                  <a:pt x="431" y="9"/>
                </a:lnTo>
                <a:lnTo>
                  <a:pt x="452" y="20"/>
                </a:lnTo>
                <a:lnTo>
                  <a:pt x="479" y="24"/>
                </a:lnTo>
                <a:lnTo>
                  <a:pt x="492" y="32"/>
                </a:lnTo>
                <a:lnTo>
                  <a:pt x="488" y="49"/>
                </a:lnTo>
                <a:lnTo>
                  <a:pt x="471" y="72"/>
                </a:lnTo>
                <a:lnTo>
                  <a:pt x="448" y="93"/>
                </a:lnTo>
                <a:lnTo>
                  <a:pt x="423" y="119"/>
                </a:lnTo>
                <a:lnTo>
                  <a:pt x="403" y="144"/>
                </a:lnTo>
                <a:lnTo>
                  <a:pt x="385" y="173"/>
                </a:lnTo>
                <a:lnTo>
                  <a:pt x="370" y="190"/>
                </a:lnTo>
                <a:lnTo>
                  <a:pt x="349" y="199"/>
                </a:lnTo>
                <a:lnTo>
                  <a:pt x="319" y="199"/>
                </a:lnTo>
                <a:lnTo>
                  <a:pt x="268" y="212"/>
                </a:lnTo>
                <a:lnTo>
                  <a:pt x="205" y="230"/>
                </a:lnTo>
                <a:lnTo>
                  <a:pt x="150" y="249"/>
                </a:lnTo>
                <a:lnTo>
                  <a:pt x="154" y="269"/>
                </a:lnTo>
                <a:lnTo>
                  <a:pt x="165" y="306"/>
                </a:lnTo>
                <a:lnTo>
                  <a:pt x="184" y="372"/>
                </a:lnTo>
                <a:lnTo>
                  <a:pt x="144" y="382"/>
                </a:lnTo>
                <a:lnTo>
                  <a:pt x="36" y="338"/>
                </a:lnTo>
                <a:lnTo>
                  <a:pt x="19" y="300"/>
                </a:lnTo>
                <a:close/>
              </a:path>
            </a:pathLst>
          </a:custGeom>
          <a:solidFill>
            <a:srgbClr val="EBC5B8"/>
          </a:solidFill>
          <a:ln w="9525">
            <a:noFill/>
            <a:round/>
            <a:headEnd/>
            <a:tailEnd/>
          </a:ln>
        </p:spPr>
        <p:txBody>
          <a:bodyPr/>
          <a:lstStyle/>
          <a:p>
            <a:endParaRPr lang="en-US"/>
          </a:p>
        </p:txBody>
      </p:sp>
      <p:sp>
        <p:nvSpPr>
          <p:cNvPr id="7177" name="Freeform 9"/>
          <p:cNvSpPr>
            <a:spLocks/>
          </p:cNvSpPr>
          <p:nvPr/>
        </p:nvSpPr>
        <p:spPr bwMode="auto">
          <a:xfrm>
            <a:off x="6532563" y="4679950"/>
            <a:ext cx="246062" cy="469900"/>
          </a:xfrm>
          <a:custGeom>
            <a:avLst/>
            <a:gdLst>
              <a:gd name="T0" fmla="*/ 2147483647 w 310"/>
              <a:gd name="T1" fmla="*/ 2147483647 h 593"/>
              <a:gd name="T2" fmla="*/ 2147483647 w 310"/>
              <a:gd name="T3" fmla="*/ 2147483647 h 593"/>
              <a:gd name="T4" fmla="*/ 2147483647 w 310"/>
              <a:gd name="T5" fmla="*/ 2147483647 h 593"/>
              <a:gd name="T6" fmla="*/ 2147483647 w 310"/>
              <a:gd name="T7" fmla="*/ 2147483647 h 593"/>
              <a:gd name="T8" fmla="*/ 2147483647 w 310"/>
              <a:gd name="T9" fmla="*/ 2147483647 h 593"/>
              <a:gd name="T10" fmla="*/ 2147483647 w 310"/>
              <a:gd name="T11" fmla="*/ 2147483647 h 593"/>
              <a:gd name="T12" fmla="*/ 2147483647 w 310"/>
              <a:gd name="T13" fmla="*/ 2147483647 h 593"/>
              <a:gd name="T14" fmla="*/ 2147483647 w 310"/>
              <a:gd name="T15" fmla="*/ 2147483647 h 593"/>
              <a:gd name="T16" fmla="*/ 0 w 310"/>
              <a:gd name="T17" fmla="*/ 2147483647 h 593"/>
              <a:gd name="T18" fmla="*/ 2147483647 w 310"/>
              <a:gd name="T19" fmla="*/ 2147483647 h 593"/>
              <a:gd name="T20" fmla="*/ 2147483647 w 310"/>
              <a:gd name="T21" fmla="*/ 2147483647 h 593"/>
              <a:gd name="T22" fmla="*/ 2147483647 w 310"/>
              <a:gd name="T23" fmla="*/ 2147483647 h 593"/>
              <a:gd name="T24" fmla="*/ 2147483647 w 310"/>
              <a:gd name="T25" fmla="*/ 2147483647 h 593"/>
              <a:gd name="T26" fmla="*/ 2147483647 w 310"/>
              <a:gd name="T27" fmla="*/ 2147483647 h 593"/>
              <a:gd name="T28" fmla="*/ 2147483647 w 310"/>
              <a:gd name="T29" fmla="*/ 2147483647 h 593"/>
              <a:gd name="T30" fmla="*/ 2147483647 w 310"/>
              <a:gd name="T31" fmla="*/ 2147483647 h 593"/>
              <a:gd name="T32" fmla="*/ 2147483647 w 310"/>
              <a:gd name="T33" fmla="*/ 2147483647 h 593"/>
              <a:gd name="T34" fmla="*/ 2147483647 w 310"/>
              <a:gd name="T35" fmla="*/ 0 h 593"/>
              <a:gd name="T36" fmla="*/ 2147483647 w 310"/>
              <a:gd name="T37" fmla="*/ 0 h 593"/>
              <a:gd name="T38" fmla="*/ 2147483647 w 310"/>
              <a:gd name="T39" fmla="*/ 2147483647 h 593"/>
              <a:gd name="T40" fmla="*/ 2147483647 w 310"/>
              <a:gd name="T41" fmla="*/ 2147483647 h 593"/>
              <a:gd name="T42" fmla="*/ 2147483647 w 310"/>
              <a:gd name="T43" fmla="*/ 2147483647 h 593"/>
              <a:gd name="T44" fmla="*/ 2147483647 w 310"/>
              <a:gd name="T45" fmla="*/ 2147483647 h 593"/>
              <a:gd name="T46" fmla="*/ 2147483647 w 310"/>
              <a:gd name="T47" fmla="*/ 2147483647 h 593"/>
              <a:gd name="T48" fmla="*/ 2147483647 w 310"/>
              <a:gd name="T49" fmla="*/ 2147483647 h 593"/>
              <a:gd name="T50" fmla="*/ 2147483647 w 310"/>
              <a:gd name="T51" fmla="*/ 2147483647 h 593"/>
              <a:gd name="T52" fmla="*/ 2147483647 w 310"/>
              <a:gd name="T53" fmla="*/ 2147483647 h 593"/>
              <a:gd name="T54" fmla="*/ 2147483647 w 310"/>
              <a:gd name="T55" fmla="*/ 2147483647 h 593"/>
              <a:gd name="T56" fmla="*/ 2147483647 w 310"/>
              <a:gd name="T57" fmla="*/ 2147483647 h 593"/>
              <a:gd name="T58" fmla="*/ 2147483647 w 310"/>
              <a:gd name="T59" fmla="*/ 2147483647 h 593"/>
              <a:gd name="T60" fmla="*/ 2147483647 w 310"/>
              <a:gd name="T61" fmla="*/ 2147483647 h 593"/>
              <a:gd name="T62" fmla="*/ 2147483647 w 310"/>
              <a:gd name="T63" fmla="*/ 2147483647 h 593"/>
              <a:gd name="T64" fmla="*/ 2147483647 w 310"/>
              <a:gd name="T65" fmla="*/ 2147483647 h 593"/>
              <a:gd name="T66" fmla="*/ 2147483647 w 310"/>
              <a:gd name="T67" fmla="*/ 2147483647 h 5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0"/>
              <a:gd name="T103" fmla="*/ 0 h 593"/>
              <a:gd name="T104" fmla="*/ 310 w 310"/>
              <a:gd name="T105" fmla="*/ 593 h 5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0" h="593">
                <a:moveTo>
                  <a:pt x="130" y="593"/>
                </a:moveTo>
                <a:lnTo>
                  <a:pt x="120" y="544"/>
                </a:lnTo>
                <a:lnTo>
                  <a:pt x="109" y="511"/>
                </a:lnTo>
                <a:lnTo>
                  <a:pt x="72" y="485"/>
                </a:lnTo>
                <a:lnTo>
                  <a:pt x="31" y="456"/>
                </a:lnTo>
                <a:lnTo>
                  <a:pt x="15" y="441"/>
                </a:lnTo>
                <a:lnTo>
                  <a:pt x="15" y="414"/>
                </a:lnTo>
                <a:lnTo>
                  <a:pt x="6" y="395"/>
                </a:lnTo>
                <a:lnTo>
                  <a:pt x="0" y="371"/>
                </a:lnTo>
                <a:lnTo>
                  <a:pt x="17" y="342"/>
                </a:lnTo>
                <a:lnTo>
                  <a:pt x="38" y="314"/>
                </a:lnTo>
                <a:lnTo>
                  <a:pt x="8" y="283"/>
                </a:lnTo>
                <a:lnTo>
                  <a:pt x="6" y="245"/>
                </a:lnTo>
                <a:lnTo>
                  <a:pt x="17" y="186"/>
                </a:lnTo>
                <a:lnTo>
                  <a:pt x="44" y="125"/>
                </a:lnTo>
                <a:lnTo>
                  <a:pt x="78" y="59"/>
                </a:lnTo>
                <a:lnTo>
                  <a:pt x="114" y="17"/>
                </a:lnTo>
                <a:lnTo>
                  <a:pt x="147" y="0"/>
                </a:lnTo>
                <a:lnTo>
                  <a:pt x="175" y="0"/>
                </a:lnTo>
                <a:lnTo>
                  <a:pt x="202" y="17"/>
                </a:lnTo>
                <a:lnTo>
                  <a:pt x="221" y="46"/>
                </a:lnTo>
                <a:lnTo>
                  <a:pt x="226" y="74"/>
                </a:lnTo>
                <a:lnTo>
                  <a:pt x="226" y="120"/>
                </a:lnTo>
                <a:lnTo>
                  <a:pt x="215" y="158"/>
                </a:lnTo>
                <a:lnTo>
                  <a:pt x="206" y="179"/>
                </a:lnTo>
                <a:lnTo>
                  <a:pt x="221" y="194"/>
                </a:lnTo>
                <a:lnTo>
                  <a:pt x="232" y="215"/>
                </a:lnTo>
                <a:lnTo>
                  <a:pt x="253" y="215"/>
                </a:lnTo>
                <a:lnTo>
                  <a:pt x="283" y="215"/>
                </a:lnTo>
                <a:lnTo>
                  <a:pt x="301" y="236"/>
                </a:lnTo>
                <a:lnTo>
                  <a:pt x="304" y="293"/>
                </a:lnTo>
                <a:lnTo>
                  <a:pt x="310" y="380"/>
                </a:lnTo>
                <a:lnTo>
                  <a:pt x="130" y="593"/>
                </a:lnTo>
                <a:close/>
              </a:path>
            </a:pathLst>
          </a:custGeom>
          <a:solidFill>
            <a:srgbClr val="FFF2CC"/>
          </a:solidFill>
          <a:ln w="9525">
            <a:noFill/>
            <a:round/>
            <a:headEnd/>
            <a:tailEnd/>
          </a:ln>
        </p:spPr>
        <p:txBody>
          <a:bodyPr/>
          <a:lstStyle/>
          <a:p>
            <a:endParaRPr lang="en-US"/>
          </a:p>
        </p:txBody>
      </p:sp>
      <p:sp>
        <p:nvSpPr>
          <p:cNvPr id="7178" name="Freeform 10"/>
          <p:cNvSpPr>
            <a:spLocks/>
          </p:cNvSpPr>
          <p:nvPr/>
        </p:nvSpPr>
        <p:spPr bwMode="auto">
          <a:xfrm>
            <a:off x="6754813" y="5456238"/>
            <a:ext cx="231775" cy="249237"/>
          </a:xfrm>
          <a:custGeom>
            <a:avLst/>
            <a:gdLst>
              <a:gd name="T0" fmla="*/ 2147483647 w 292"/>
              <a:gd name="T1" fmla="*/ 2147483647 h 313"/>
              <a:gd name="T2" fmla="*/ 2147483647 w 292"/>
              <a:gd name="T3" fmla="*/ 2147483647 h 313"/>
              <a:gd name="T4" fmla="*/ 0 w 292"/>
              <a:gd name="T5" fmla="*/ 2147483647 h 313"/>
              <a:gd name="T6" fmla="*/ 0 w 292"/>
              <a:gd name="T7" fmla="*/ 2147483647 h 313"/>
              <a:gd name="T8" fmla="*/ 2147483647 w 292"/>
              <a:gd name="T9" fmla="*/ 2147483647 h 313"/>
              <a:gd name="T10" fmla="*/ 2147483647 w 292"/>
              <a:gd name="T11" fmla="*/ 2147483647 h 313"/>
              <a:gd name="T12" fmla="*/ 2147483647 w 292"/>
              <a:gd name="T13" fmla="*/ 2147483647 h 313"/>
              <a:gd name="T14" fmla="*/ 2147483647 w 292"/>
              <a:gd name="T15" fmla="*/ 2147483647 h 313"/>
              <a:gd name="T16" fmla="*/ 2147483647 w 292"/>
              <a:gd name="T17" fmla="*/ 2147483647 h 313"/>
              <a:gd name="T18" fmla="*/ 2147483647 w 292"/>
              <a:gd name="T19" fmla="*/ 2147483647 h 313"/>
              <a:gd name="T20" fmla="*/ 2147483647 w 292"/>
              <a:gd name="T21" fmla="*/ 2147483647 h 313"/>
              <a:gd name="T22" fmla="*/ 2147483647 w 292"/>
              <a:gd name="T23" fmla="*/ 2147483647 h 313"/>
              <a:gd name="T24" fmla="*/ 2147483647 w 292"/>
              <a:gd name="T25" fmla="*/ 2147483647 h 313"/>
              <a:gd name="T26" fmla="*/ 2147483647 w 292"/>
              <a:gd name="T27" fmla="*/ 2147483647 h 313"/>
              <a:gd name="T28" fmla="*/ 2147483647 w 292"/>
              <a:gd name="T29" fmla="*/ 2147483647 h 313"/>
              <a:gd name="T30" fmla="*/ 2147483647 w 292"/>
              <a:gd name="T31" fmla="*/ 2147483647 h 313"/>
              <a:gd name="T32" fmla="*/ 2147483647 w 292"/>
              <a:gd name="T33" fmla="*/ 2147483647 h 313"/>
              <a:gd name="T34" fmla="*/ 2147483647 w 292"/>
              <a:gd name="T35" fmla="*/ 2147483647 h 313"/>
              <a:gd name="T36" fmla="*/ 2147483647 w 292"/>
              <a:gd name="T37" fmla="*/ 2147483647 h 313"/>
              <a:gd name="T38" fmla="*/ 2147483647 w 292"/>
              <a:gd name="T39" fmla="*/ 2147483647 h 313"/>
              <a:gd name="T40" fmla="*/ 2147483647 w 292"/>
              <a:gd name="T41" fmla="*/ 2147483647 h 313"/>
              <a:gd name="T42" fmla="*/ 2147483647 w 292"/>
              <a:gd name="T43" fmla="*/ 2147483647 h 313"/>
              <a:gd name="T44" fmla="*/ 2147483647 w 292"/>
              <a:gd name="T45" fmla="*/ 2147483647 h 313"/>
              <a:gd name="T46" fmla="*/ 2147483647 w 292"/>
              <a:gd name="T47" fmla="*/ 2147483647 h 313"/>
              <a:gd name="T48" fmla="*/ 2147483647 w 292"/>
              <a:gd name="T49" fmla="*/ 2147483647 h 313"/>
              <a:gd name="T50" fmla="*/ 2147483647 w 292"/>
              <a:gd name="T51" fmla="*/ 2147483647 h 313"/>
              <a:gd name="T52" fmla="*/ 2147483647 w 292"/>
              <a:gd name="T53" fmla="*/ 2147483647 h 313"/>
              <a:gd name="T54" fmla="*/ 2147483647 w 292"/>
              <a:gd name="T55" fmla="*/ 2147483647 h 313"/>
              <a:gd name="T56" fmla="*/ 2147483647 w 292"/>
              <a:gd name="T57" fmla="*/ 2147483647 h 313"/>
              <a:gd name="T58" fmla="*/ 2147483647 w 292"/>
              <a:gd name="T59" fmla="*/ 2147483647 h 313"/>
              <a:gd name="T60" fmla="*/ 2147483647 w 292"/>
              <a:gd name="T61" fmla="*/ 2147483647 h 313"/>
              <a:gd name="T62" fmla="*/ 2147483647 w 292"/>
              <a:gd name="T63" fmla="*/ 0 h 313"/>
              <a:gd name="T64" fmla="*/ 2147483647 w 292"/>
              <a:gd name="T65" fmla="*/ 2147483647 h 313"/>
              <a:gd name="T66" fmla="*/ 2147483647 w 292"/>
              <a:gd name="T67" fmla="*/ 2147483647 h 313"/>
              <a:gd name="T68" fmla="*/ 2147483647 w 292"/>
              <a:gd name="T69" fmla="*/ 2147483647 h 3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2"/>
              <a:gd name="T106" fmla="*/ 0 h 313"/>
              <a:gd name="T107" fmla="*/ 292 w 292"/>
              <a:gd name="T108" fmla="*/ 313 h 3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2" h="313">
                <a:moveTo>
                  <a:pt x="22" y="30"/>
                </a:moveTo>
                <a:lnTo>
                  <a:pt x="5" y="91"/>
                </a:lnTo>
                <a:lnTo>
                  <a:pt x="0" y="133"/>
                </a:lnTo>
                <a:lnTo>
                  <a:pt x="0" y="158"/>
                </a:lnTo>
                <a:lnTo>
                  <a:pt x="3" y="171"/>
                </a:lnTo>
                <a:lnTo>
                  <a:pt x="32" y="173"/>
                </a:lnTo>
                <a:lnTo>
                  <a:pt x="34" y="196"/>
                </a:lnTo>
                <a:lnTo>
                  <a:pt x="53" y="205"/>
                </a:lnTo>
                <a:lnTo>
                  <a:pt x="78" y="201"/>
                </a:lnTo>
                <a:lnTo>
                  <a:pt x="95" y="201"/>
                </a:lnTo>
                <a:lnTo>
                  <a:pt x="106" y="230"/>
                </a:lnTo>
                <a:lnTo>
                  <a:pt x="119" y="262"/>
                </a:lnTo>
                <a:lnTo>
                  <a:pt x="138" y="262"/>
                </a:lnTo>
                <a:lnTo>
                  <a:pt x="161" y="258"/>
                </a:lnTo>
                <a:lnTo>
                  <a:pt x="182" y="294"/>
                </a:lnTo>
                <a:lnTo>
                  <a:pt x="207" y="313"/>
                </a:lnTo>
                <a:lnTo>
                  <a:pt x="228" y="306"/>
                </a:lnTo>
                <a:lnTo>
                  <a:pt x="245" y="294"/>
                </a:lnTo>
                <a:lnTo>
                  <a:pt x="249" y="275"/>
                </a:lnTo>
                <a:lnTo>
                  <a:pt x="262" y="249"/>
                </a:lnTo>
                <a:lnTo>
                  <a:pt x="268" y="228"/>
                </a:lnTo>
                <a:lnTo>
                  <a:pt x="281" y="199"/>
                </a:lnTo>
                <a:lnTo>
                  <a:pt x="287" y="161"/>
                </a:lnTo>
                <a:lnTo>
                  <a:pt x="292" y="135"/>
                </a:lnTo>
                <a:lnTo>
                  <a:pt x="290" y="116"/>
                </a:lnTo>
                <a:lnTo>
                  <a:pt x="264" y="106"/>
                </a:lnTo>
                <a:lnTo>
                  <a:pt x="271" y="85"/>
                </a:lnTo>
                <a:lnTo>
                  <a:pt x="256" y="66"/>
                </a:lnTo>
                <a:lnTo>
                  <a:pt x="230" y="57"/>
                </a:lnTo>
                <a:lnTo>
                  <a:pt x="190" y="30"/>
                </a:lnTo>
                <a:lnTo>
                  <a:pt x="157" y="15"/>
                </a:lnTo>
                <a:lnTo>
                  <a:pt x="119" y="0"/>
                </a:lnTo>
                <a:lnTo>
                  <a:pt x="72" y="43"/>
                </a:lnTo>
                <a:lnTo>
                  <a:pt x="22" y="30"/>
                </a:lnTo>
                <a:close/>
              </a:path>
            </a:pathLst>
          </a:custGeom>
          <a:solidFill>
            <a:srgbClr val="D9B3D9"/>
          </a:solidFill>
          <a:ln w="9525">
            <a:noFill/>
            <a:round/>
            <a:headEnd/>
            <a:tailEnd/>
          </a:ln>
        </p:spPr>
        <p:txBody>
          <a:bodyPr/>
          <a:lstStyle/>
          <a:p>
            <a:endParaRPr lang="en-US"/>
          </a:p>
        </p:txBody>
      </p:sp>
      <p:sp>
        <p:nvSpPr>
          <p:cNvPr id="7179" name="Freeform 11"/>
          <p:cNvSpPr>
            <a:spLocks/>
          </p:cNvSpPr>
          <p:nvPr/>
        </p:nvSpPr>
        <p:spPr bwMode="auto">
          <a:xfrm>
            <a:off x="6553200" y="4800600"/>
            <a:ext cx="338138" cy="669925"/>
          </a:xfrm>
          <a:custGeom>
            <a:avLst/>
            <a:gdLst>
              <a:gd name="T0" fmla="*/ 2147483647 w 425"/>
              <a:gd name="T1" fmla="*/ 2147483647 h 844"/>
              <a:gd name="T2" fmla="*/ 2147483647 w 425"/>
              <a:gd name="T3" fmla="*/ 2147483647 h 844"/>
              <a:gd name="T4" fmla="*/ 0 w 425"/>
              <a:gd name="T5" fmla="*/ 2147483647 h 844"/>
              <a:gd name="T6" fmla="*/ 2147483647 w 425"/>
              <a:gd name="T7" fmla="*/ 2147483647 h 844"/>
              <a:gd name="T8" fmla="*/ 2147483647 w 425"/>
              <a:gd name="T9" fmla="*/ 2147483647 h 844"/>
              <a:gd name="T10" fmla="*/ 2147483647 w 425"/>
              <a:gd name="T11" fmla="*/ 2147483647 h 844"/>
              <a:gd name="T12" fmla="*/ 2147483647 w 425"/>
              <a:gd name="T13" fmla="*/ 2147483647 h 844"/>
              <a:gd name="T14" fmla="*/ 2147483647 w 425"/>
              <a:gd name="T15" fmla="*/ 2147483647 h 844"/>
              <a:gd name="T16" fmla="*/ 2147483647 w 425"/>
              <a:gd name="T17" fmla="*/ 2147483647 h 844"/>
              <a:gd name="T18" fmla="*/ 2147483647 w 425"/>
              <a:gd name="T19" fmla="*/ 2147483647 h 844"/>
              <a:gd name="T20" fmla="*/ 2147483647 w 425"/>
              <a:gd name="T21" fmla="*/ 2147483647 h 844"/>
              <a:gd name="T22" fmla="*/ 2147483647 w 425"/>
              <a:gd name="T23" fmla="*/ 2147483647 h 844"/>
              <a:gd name="T24" fmla="*/ 2147483647 w 425"/>
              <a:gd name="T25" fmla="*/ 2147483647 h 844"/>
              <a:gd name="T26" fmla="*/ 2147483647 w 425"/>
              <a:gd name="T27" fmla="*/ 2147483647 h 844"/>
              <a:gd name="T28" fmla="*/ 2147483647 w 425"/>
              <a:gd name="T29" fmla="*/ 2147483647 h 844"/>
              <a:gd name="T30" fmla="*/ 2147483647 w 425"/>
              <a:gd name="T31" fmla="*/ 2147483647 h 844"/>
              <a:gd name="T32" fmla="*/ 2147483647 w 425"/>
              <a:gd name="T33" fmla="*/ 2147483647 h 844"/>
              <a:gd name="T34" fmla="*/ 2147483647 w 425"/>
              <a:gd name="T35" fmla="*/ 2147483647 h 844"/>
              <a:gd name="T36" fmla="*/ 2147483647 w 425"/>
              <a:gd name="T37" fmla="*/ 2147483647 h 844"/>
              <a:gd name="T38" fmla="*/ 2147483647 w 425"/>
              <a:gd name="T39" fmla="*/ 2147483647 h 844"/>
              <a:gd name="T40" fmla="*/ 2147483647 w 425"/>
              <a:gd name="T41" fmla="*/ 2147483647 h 844"/>
              <a:gd name="T42" fmla="*/ 2147483647 w 425"/>
              <a:gd name="T43" fmla="*/ 2147483647 h 844"/>
              <a:gd name="T44" fmla="*/ 2147483647 w 425"/>
              <a:gd name="T45" fmla="*/ 2147483647 h 844"/>
              <a:gd name="T46" fmla="*/ 2147483647 w 425"/>
              <a:gd name="T47" fmla="*/ 2147483647 h 844"/>
              <a:gd name="T48" fmla="*/ 2147483647 w 425"/>
              <a:gd name="T49" fmla="*/ 2147483647 h 844"/>
              <a:gd name="T50" fmla="*/ 2147483647 w 425"/>
              <a:gd name="T51" fmla="*/ 2147483647 h 844"/>
              <a:gd name="T52" fmla="*/ 2147483647 w 425"/>
              <a:gd name="T53" fmla="*/ 2147483647 h 844"/>
              <a:gd name="T54" fmla="*/ 2147483647 w 425"/>
              <a:gd name="T55" fmla="*/ 2147483647 h 844"/>
              <a:gd name="T56" fmla="*/ 2147483647 w 425"/>
              <a:gd name="T57" fmla="*/ 2147483647 h 844"/>
              <a:gd name="T58" fmla="*/ 2147483647 w 425"/>
              <a:gd name="T59" fmla="*/ 2147483647 h 844"/>
              <a:gd name="T60" fmla="*/ 2147483647 w 425"/>
              <a:gd name="T61" fmla="*/ 2147483647 h 844"/>
              <a:gd name="T62" fmla="*/ 2147483647 w 425"/>
              <a:gd name="T63" fmla="*/ 2147483647 h 844"/>
              <a:gd name="T64" fmla="*/ 2147483647 w 425"/>
              <a:gd name="T65" fmla="*/ 2147483647 h 844"/>
              <a:gd name="T66" fmla="*/ 2147483647 w 425"/>
              <a:gd name="T67" fmla="*/ 2147483647 h 844"/>
              <a:gd name="T68" fmla="*/ 2147483647 w 425"/>
              <a:gd name="T69" fmla="*/ 2147483647 h 844"/>
              <a:gd name="T70" fmla="*/ 2147483647 w 425"/>
              <a:gd name="T71" fmla="*/ 2147483647 h 844"/>
              <a:gd name="T72" fmla="*/ 2147483647 w 425"/>
              <a:gd name="T73" fmla="*/ 2147483647 h 844"/>
              <a:gd name="T74" fmla="*/ 2147483647 w 425"/>
              <a:gd name="T75" fmla="*/ 2147483647 h 844"/>
              <a:gd name="T76" fmla="*/ 2147483647 w 425"/>
              <a:gd name="T77" fmla="*/ 2147483647 h 844"/>
              <a:gd name="T78" fmla="*/ 2147483647 w 425"/>
              <a:gd name="T79" fmla="*/ 2147483647 h 844"/>
              <a:gd name="T80" fmla="*/ 2147483647 w 425"/>
              <a:gd name="T81" fmla="*/ 2147483647 h 844"/>
              <a:gd name="T82" fmla="*/ 2147483647 w 425"/>
              <a:gd name="T83" fmla="*/ 2147483647 h 844"/>
              <a:gd name="T84" fmla="*/ 2147483647 w 425"/>
              <a:gd name="T85" fmla="*/ 0 h 844"/>
              <a:gd name="T86" fmla="*/ 2147483647 w 425"/>
              <a:gd name="T87" fmla="*/ 2147483647 h 844"/>
              <a:gd name="T88" fmla="*/ 2147483647 w 425"/>
              <a:gd name="T89" fmla="*/ 2147483647 h 844"/>
              <a:gd name="T90" fmla="*/ 2147483647 w 425"/>
              <a:gd name="T91" fmla="*/ 2147483647 h 844"/>
              <a:gd name="T92" fmla="*/ 2147483647 w 425"/>
              <a:gd name="T93" fmla="*/ 2147483647 h 844"/>
              <a:gd name="T94" fmla="*/ 2147483647 w 425"/>
              <a:gd name="T95" fmla="*/ 2147483647 h 84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25"/>
              <a:gd name="T145" fmla="*/ 0 h 844"/>
              <a:gd name="T146" fmla="*/ 425 w 425"/>
              <a:gd name="T147" fmla="*/ 844 h 84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25" h="844">
                <a:moveTo>
                  <a:pt x="30" y="104"/>
                </a:moveTo>
                <a:lnTo>
                  <a:pt x="28" y="150"/>
                </a:lnTo>
                <a:lnTo>
                  <a:pt x="0" y="211"/>
                </a:lnTo>
                <a:lnTo>
                  <a:pt x="66" y="243"/>
                </a:lnTo>
                <a:lnTo>
                  <a:pt x="85" y="306"/>
                </a:lnTo>
                <a:lnTo>
                  <a:pt x="91" y="363"/>
                </a:lnTo>
                <a:lnTo>
                  <a:pt x="68" y="368"/>
                </a:lnTo>
                <a:lnTo>
                  <a:pt x="49" y="366"/>
                </a:lnTo>
                <a:lnTo>
                  <a:pt x="28" y="382"/>
                </a:lnTo>
                <a:lnTo>
                  <a:pt x="21" y="401"/>
                </a:lnTo>
                <a:lnTo>
                  <a:pt x="24" y="435"/>
                </a:lnTo>
                <a:lnTo>
                  <a:pt x="30" y="463"/>
                </a:lnTo>
                <a:lnTo>
                  <a:pt x="38" y="490"/>
                </a:lnTo>
                <a:lnTo>
                  <a:pt x="57" y="518"/>
                </a:lnTo>
                <a:lnTo>
                  <a:pt x="76" y="547"/>
                </a:lnTo>
                <a:lnTo>
                  <a:pt x="95" y="625"/>
                </a:lnTo>
                <a:lnTo>
                  <a:pt x="106" y="661"/>
                </a:lnTo>
                <a:lnTo>
                  <a:pt x="123" y="705"/>
                </a:lnTo>
                <a:lnTo>
                  <a:pt x="142" y="735"/>
                </a:lnTo>
                <a:lnTo>
                  <a:pt x="163" y="771"/>
                </a:lnTo>
                <a:lnTo>
                  <a:pt x="197" y="802"/>
                </a:lnTo>
                <a:lnTo>
                  <a:pt x="233" y="830"/>
                </a:lnTo>
                <a:lnTo>
                  <a:pt x="264" y="844"/>
                </a:lnTo>
                <a:lnTo>
                  <a:pt x="296" y="834"/>
                </a:lnTo>
                <a:lnTo>
                  <a:pt x="336" y="777"/>
                </a:lnTo>
                <a:lnTo>
                  <a:pt x="363" y="716"/>
                </a:lnTo>
                <a:lnTo>
                  <a:pt x="376" y="680"/>
                </a:lnTo>
                <a:lnTo>
                  <a:pt x="395" y="615"/>
                </a:lnTo>
                <a:lnTo>
                  <a:pt x="418" y="547"/>
                </a:lnTo>
                <a:lnTo>
                  <a:pt x="425" y="494"/>
                </a:lnTo>
                <a:lnTo>
                  <a:pt x="425" y="437"/>
                </a:lnTo>
                <a:lnTo>
                  <a:pt x="410" y="385"/>
                </a:lnTo>
                <a:lnTo>
                  <a:pt x="416" y="353"/>
                </a:lnTo>
                <a:lnTo>
                  <a:pt x="416" y="319"/>
                </a:lnTo>
                <a:lnTo>
                  <a:pt x="406" y="300"/>
                </a:lnTo>
                <a:lnTo>
                  <a:pt x="384" y="290"/>
                </a:lnTo>
                <a:lnTo>
                  <a:pt x="353" y="292"/>
                </a:lnTo>
                <a:lnTo>
                  <a:pt x="330" y="252"/>
                </a:lnTo>
                <a:lnTo>
                  <a:pt x="306" y="214"/>
                </a:lnTo>
                <a:lnTo>
                  <a:pt x="277" y="154"/>
                </a:lnTo>
                <a:lnTo>
                  <a:pt x="252" y="100"/>
                </a:lnTo>
                <a:lnTo>
                  <a:pt x="205" y="43"/>
                </a:lnTo>
                <a:lnTo>
                  <a:pt x="138" y="0"/>
                </a:lnTo>
                <a:lnTo>
                  <a:pt x="76" y="9"/>
                </a:lnTo>
                <a:lnTo>
                  <a:pt x="43" y="15"/>
                </a:lnTo>
                <a:lnTo>
                  <a:pt x="28" y="49"/>
                </a:lnTo>
                <a:lnTo>
                  <a:pt x="30" y="104"/>
                </a:lnTo>
                <a:close/>
              </a:path>
            </a:pathLst>
          </a:custGeom>
          <a:solidFill>
            <a:srgbClr val="EBC5B8"/>
          </a:solidFill>
          <a:ln w="9525">
            <a:noFill/>
            <a:round/>
            <a:headEnd/>
            <a:tailEnd/>
          </a:ln>
        </p:spPr>
        <p:txBody>
          <a:bodyPr/>
          <a:lstStyle/>
          <a:p>
            <a:endParaRPr lang="en-US"/>
          </a:p>
        </p:txBody>
      </p:sp>
      <p:sp>
        <p:nvSpPr>
          <p:cNvPr id="7180" name="Freeform 12"/>
          <p:cNvSpPr>
            <a:spLocks/>
          </p:cNvSpPr>
          <p:nvPr/>
        </p:nvSpPr>
        <p:spPr bwMode="auto">
          <a:xfrm>
            <a:off x="6704013" y="5235575"/>
            <a:ext cx="142875" cy="127000"/>
          </a:xfrm>
          <a:custGeom>
            <a:avLst/>
            <a:gdLst>
              <a:gd name="T0" fmla="*/ 0 w 179"/>
              <a:gd name="T1" fmla="*/ 2147483647 h 162"/>
              <a:gd name="T2" fmla="*/ 2147483647 w 179"/>
              <a:gd name="T3" fmla="*/ 2147483647 h 162"/>
              <a:gd name="T4" fmla="*/ 2147483647 w 179"/>
              <a:gd name="T5" fmla="*/ 2147483647 h 162"/>
              <a:gd name="T6" fmla="*/ 2147483647 w 179"/>
              <a:gd name="T7" fmla="*/ 2147483647 h 162"/>
              <a:gd name="T8" fmla="*/ 2147483647 w 179"/>
              <a:gd name="T9" fmla="*/ 2147483647 h 162"/>
              <a:gd name="T10" fmla="*/ 2147483647 w 179"/>
              <a:gd name="T11" fmla="*/ 2147483647 h 162"/>
              <a:gd name="T12" fmla="*/ 2147483647 w 179"/>
              <a:gd name="T13" fmla="*/ 2147483647 h 162"/>
              <a:gd name="T14" fmla="*/ 2147483647 w 179"/>
              <a:gd name="T15" fmla="*/ 0 h 162"/>
              <a:gd name="T16" fmla="*/ 2147483647 w 179"/>
              <a:gd name="T17" fmla="*/ 0 h 162"/>
              <a:gd name="T18" fmla="*/ 2147483647 w 179"/>
              <a:gd name="T19" fmla="*/ 2147483647 h 162"/>
              <a:gd name="T20" fmla="*/ 2147483647 w 179"/>
              <a:gd name="T21" fmla="*/ 2147483647 h 162"/>
              <a:gd name="T22" fmla="*/ 2147483647 w 179"/>
              <a:gd name="T23" fmla="*/ 2147483647 h 162"/>
              <a:gd name="T24" fmla="*/ 2147483647 w 179"/>
              <a:gd name="T25" fmla="*/ 2147483647 h 162"/>
              <a:gd name="T26" fmla="*/ 2147483647 w 179"/>
              <a:gd name="T27" fmla="*/ 2147483647 h 162"/>
              <a:gd name="T28" fmla="*/ 2147483647 w 179"/>
              <a:gd name="T29" fmla="*/ 2147483647 h 162"/>
              <a:gd name="T30" fmla="*/ 2147483647 w 179"/>
              <a:gd name="T31" fmla="*/ 2147483647 h 162"/>
              <a:gd name="T32" fmla="*/ 2147483647 w 179"/>
              <a:gd name="T33" fmla="*/ 2147483647 h 162"/>
              <a:gd name="T34" fmla="*/ 2147483647 w 179"/>
              <a:gd name="T35" fmla="*/ 2147483647 h 162"/>
              <a:gd name="T36" fmla="*/ 2147483647 w 179"/>
              <a:gd name="T37" fmla="*/ 2147483647 h 162"/>
              <a:gd name="T38" fmla="*/ 2147483647 w 179"/>
              <a:gd name="T39" fmla="*/ 2147483647 h 162"/>
              <a:gd name="T40" fmla="*/ 2147483647 w 179"/>
              <a:gd name="T41" fmla="*/ 2147483647 h 162"/>
              <a:gd name="T42" fmla="*/ 2147483647 w 179"/>
              <a:gd name="T43" fmla="*/ 2147483647 h 162"/>
              <a:gd name="T44" fmla="*/ 0 w 179"/>
              <a:gd name="T45" fmla="*/ 2147483647 h 162"/>
              <a:gd name="T46" fmla="*/ 0 w 179"/>
              <a:gd name="T47" fmla="*/ 2147483647 h 1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9"/>
              <a:gd name="T73" fmla="*/ 0 h 162"/>
              <a:gd name="T74" fmla="*/ 179 w 179"/>
              <a:gd name="T75" fmla="*/ 162 h 1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9" h="162">
                <a:moveTo>
                  <a:pt x="0" y="92"/>
                </a:moveTo>
                <a:lnTo>
                  <a:pt x="15" y="82"/>
                </a:lnTo>
                <a:lnTo>
                  <a:pt x="47" y="65"/>
                </a:lnTo>
                <a:lnTo>
                  <a:pt x="68" y="46"/>
                </a:lnTo>
                <a:lnTo>
                  <a:pt x="89" y="25"/>
                </a:lnTo>
                <a:lnTo>
                  <a:pt x="108" y="10"/>
                </a:lnTo>
                <a:lnTo>
                  <a:pt x="129" y="10"/>
                </a:lnTo>
                <a:lnTo>
                  <a:pt x="150" y="0"/>
                </a:lnTo>
                <a:lnTo>
                  <a:pt x="171" y="0"/>
                </a:lnTo>
                <a:lnTo>
                  <a:pt x="179" y="19"/>
                </a:lnTo>
                <a:lnTo>
                  <a:pt x="171" y="40"/>
                </a:lnTo>
                <a:lnTo>
                  <a:pt x="160" y="55"/>
                </a:lnTo>
                <a:lnTo>
                  <a:pt x="156" y="80"/>
                </a:lnTo>
                <a:lnTo>
                  <a:pt x="160" y="111"/>
                </a:lnTo>
                <a:lnTo>
                  <a:pt x="156" y="132"/>
                </a:lnTo>
                <a:lnTo>
                  <a:pt x="148" y="152"/>
                </a:lnTo>
                <a:lnTo>
                  <a:pt x="123" y="162"/>
                </a:lnTo>
                <a:lnTo>
                  <a:pt x="103" y="158"/>
                </a:lnTo>
                <a:lnTo>
                  <a:pt x="72" y="147"/>
                </a:lnTo>
                <a:lnTo>
                  <a:pt x="46" y="137"/>
                </a:lnTo>
                <a:lnTo>
                  <a:pt x="32" y="116"/>
                </a:lnTo>
                <a:lnTo>
                  <a:pt x="15" y="122"/>
                </a:lnTo>
                <a:lnTo>
                  <a:pt x="0" y="92"/>
                </a:lnTo>
                <a:close/>
              </a:path>
            </a:pathLst>
          </a:custGeom>
          <a:solidFill>
            <a:srgbClr val="FF7F7F"/>
          </a:solidFill>
          <a:ln w="9525">
            <a:noFill/>
            <a:round/>
            <a:headEnd/>
            <a:tailEnd/>
          </a:ln>
        </p:spPr>
        <p:txBody>
          <a:bodyPr/>
          <a:lstStyle/>
          <a:p>
            <a:endParaRPr lang="en-US"/>
          </a:p>
        </p:txBody>
      </p:sp>
      <p:sp>
        <p:nvSpPr>
          <p:cNvPr id="7181" name="Freeform 13"/>
          <p:cNvSpPr>
            <a:spLocks/>
          </p:cNvSpPr>
          <p:nvPr/>
        </p:nvSpPr>
        <p:spPr bwMode="auto">
          <a:xfrm>
            <a:off x="7212013" y="4937125"/>
            <a:ext cx="38100" cy="38100"/>
          </a:xfrm>
          <a:custGeom>
            <a:avLst/>
            <a:gdLst>
              <a:gd name="T0" fmla="*/ 0 w 50"/>
              <a:gd name="T1" fmla="*/ 2147483647 h 47"/>
              <a:gd name="T2" fmla="*/ 2147483647 w 50"/>
              <a:gd name="T3" fmla="*/ 2147483647 h 47"/>
              <a:gd name="T4" fmla="*/ 2147483647 w 50"/>
              <a:gd name="T5" fmla="*/ 0 h 47"/>
              <a:gd name="T6" fmla="*/ 2147483647 w 50"/>
              <a:gd name="T7" fmla="*/ 0 h 47"/>
              <a:gd name="T8" fmla="*/ 2147483647 w 50"/>
              <a:gd name="T9" fmla="*/ 2147483647 h 47"/>
              <a:gd name="T10" fmla="*/ 2147483647 w 50"/>
              <a:gd name="T11" fmla="*/ 2147483647 h 47"/>
              <a:gd name="T12" fmla="*/ 2147483647 w 50"/>
              <a:gd name="T13" fmla="*/ 2147483647 h 47"/>
              <a:gd name="T14" fmla="*/ 2147483647 w 50"/>
              <a:gd name="T15" fmla="*/ 2147483647 h 47"/>
              <a:gd name="T16" fmla="*/ 0 w 50"/>
              <a:gd name="T17" fmla="*/ 2147483647 h 47"/>
              <a:gd name="T18" fmla="*/ 0 w 50"/>
              <a:gd name="T19" fmla="*/ 2147483647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47"/>
              <a:gd name="T32" fmla="*/ 50 w 50"/>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47">
                <a:moveTo>
                  <a:pt x="0" y="30"/>
                </a:moveTo>
                <a:lnTo>
                  <a:pt x="8" y="11"/>
                </a:lnTo>
                <a:lnTo>
                  <a:pt x="19" y="0"/>
                </a:lnTo>
                <a:lnTo>
                  <a:pt x="44" y="0"/>
                </a:lnTo>
                <a:lnTo>
                  <a:pt x="50" y="15"/>
                </a:lnTo>
                <a:lnTo>
                  <a:pt x="44" y="32"/>
                </a:lnTo>
                <a:lnTo>
                  <a:pt x="29" y="47"/>
                </a:lnTo>
                <a:lnTo>
                  <a:pt x="8" y="47"/>
                </a:lnTo>
                <a:lnTo>
                  <a:pt x="0" y="30"/>
                </a:lnTo>
                <a:close/>
              </a:path>
            </a:pathLst>
          </a:custGeom>
          <a:solidFill>
            <a:srgbClr val="F2D8CC"/>
          </a:solidFill>
          <a:ln w="9525">
            <a:noFill/>
            <a:round/>
            <a:headEnd/>
            <a:tailEnd/>
          </a:ln>
        </p:spPr>
        <p:txBody>
          <a:bodyPr/>
          <a:lstStyle/>
          <a:p>
            <a:endParaRPr lang="en-US"/>
          </a:p>
        </p:txBody>
      </p:sp>
      <p:sp>
        <p:nvSpPr>
          <p:cNvPr id="7182" name="Freeform 14"/>
          <p:cNvSpPr>
            <a:spLocks/>
          </p:cNvSpPr>
          <p:nvPr/>
        </p:nvSpPr>
        <p:spPr bwMode="auto">
          <a:xfrm>
            <a:off x="6932613" y="5032375"/>
            <a:ext cx="46037" cy="49213"/>
          </a:xfrm>
          <a:custGeom>
            <a:avLst/>
            <a:gdLst>
              <a:gd name="T0" fmla="*/ 2147483647 w 59"/>
              <a:gd name="T1" fmla="*/ 2147483647 h 61"/>
              <a:gd name="T2" fmla="*/ 2147483647 w 59"/>
              <a:gd name="T3" fmla="*/ 2147483647 h 61"/>
              <a:gd name="T4" fmla="*/ 2147483647 w 59"/>
              <a:gd name="T5" fmla="*/ 2147483647 h 61"/>
              <a:gd name="T6" fmla="*/ 2147483647 w 59"/>
              <a:gd name="T7" fmla="*/ 2147483647 h 61"/>
              <a:gd name="T8" fmla="*/ 0 w 59"/>
              <a:gd name="T9" fmla="*/ 2147483647 h 61"/>
              <a:gd name="T10" fmla="*/ 2147483647 w 59"/>
              <a:gd name="T11" fmla="*/ 2147483647 h 61"/>
              <a:gd name="T12" fmla="*/ 2147483647 w 59"/>
              <a:gd name="T13" fmla="*/ 0 h 61"/>
              <a:gd name="T14" fmla="*/ 2147483647 w 59"/>
              <a:gd name="T15" fmla="*/ 2147483647 h 61"/>
              <a:gd name="T16" fmla="*/ 2147483647 w 59"/>
              <a:gd name="T17" fmla="*/ 2147483647 h 61"/>
              <a:gd name="T18" fmla="*/ 2147483647 w 59"/>
              <a:gd name="T19" fmla="*/ 2147483647 h 61"/>
              <a:gd name="T20" fmla="*/ 2147483647 w 59"/>
              <a:gd name="T21" fmla="*/ 2147483647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
              <a:gd name="T34" fmla="*/ 0 h 61"/>
              <a:gd name="T35" fmla="*/ 59 w 59"/>
              <a:gd name="T36" fmla="*/ 61 h 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 h="61">
                <a:moveTo>
                  <a:pt x="59" y="49"/>
                </a:moveTo>
                <a:lnTo>
                  <a:pt x="36" y="59"/>
                </a:lnTo>
                <a:lnTo>
                  <a:pt x="15" y="61"/>
                </a:lnTo>
                <a:lnTo>
                  <a:pt x="8" y="43"/>
                </a:lnTo>
                <a:lnTo>
                  <a:pt x="0" y="22"/>
                </a:lnTo>
                <a:lnTo>
                  <a:pt x="15" y="17"/>
                </a:lnTo>
                <a:lnTo>
                  <a:pt x="27" y="0"/>
                </a:lnTo>
                <a:lnTo>
                  <a:pt x="42" y="7"/>
                </a:lnTo>
                <a:lnTo>
                  <a:pt x="57" y="19"/>
                </a:lnTo>
                <a:lnTo>
                  <a:pt x="59" y="49"/>
                </a:lnTo>
                <a:close/>
              </a:path>
            </a:pathLst>
          </a:custGeom>
          <a:solidFill>
            <a:srgbClr val="EBC5B8"/>
          </a:solidFill>
          <a:ln w="9525">
            <a:noFill/>
            <a:round/>
            <a:headEnd/>
            <a:tailEnd/>
          </a:ln>
        </p:spPr>
        <p:txBody>
          <a:bodyPr/>
          <a:lstStyle/>
          <a:p>
            <a:endParaRPr lang="en-US"/>
          </a:p>
        </p:txBody>
      </p:sp>
      <p:sp>
        <p:nvSpPr>
          <p:cNvPr id="7183" name="Freeform 15"/>
          <p:cNvSpPr>
            <a:spLocks/>
          </p:cNvSpPr>
          <p:nvPr/>
        </p:nvSpPr>
        <p:spPr bwMode="auto">
          <a:xfrm>
            <a:off x="7059613" y="4949825"/>
            <a:ext cx="53975" cy="69850"/>
          </a:xfrm>
          <a:custGeom>
            <a:avLst/>
            <a:gdLst>
              <a:gd name="T0" fmla="*/ 2147483647 w 68"/>
              <a:gd name="T1" fmla="*/ 2147483647 h 88"/>
              <a:gd name="T2" fmla="*/ 2147483647 w 68"/>
              <a:gd name="T3" fmla="*/ 2147483647 h 88"/>
              <a:gd name="T4" fmla="*/ 2147483647 w 68"/>
              <a:gd name="T5" fmla="*/ 2147483647 h 88"/>
              <a:gd name="T6" fmla="*/ 0 w 68"/>
              <a:gd name="T7" fmla="*/ 2147483647 h 88"/>
              <a:gd name="T8" fmla="*/ 2147483647 w 68"/>
              <a:gd name="T9" fmla="*/ 2147483647 h 88"/>
              <a:gd name="T10" fmla="*/ 2147483647 w 68"/>
              <a:gd name="T11" fmla="*/ 0 h 88"/>
              <a:gd name="T12" fmla="*/ 2147483647 w 68"/>
              <a:gd name="T13" fmla="*/ 2147483647 h 88"/>
              <a:gd name="T14" fmla="*/ 2147483647 w 68"/>
              <a:gd name="T15" fmla="*/ 2147483647 h 88"/>
              <a:gd name="T16" fmla="*/ 2147483647 w 68"/>
              <a:gd name="T17" fmla="*/ 2147483647 h 88"/>
              <a:gd name="T18" fmla="*/ 2147483647 w 68"/>
              <a:gd name="T19" fmla="*/ 2147483647 h 88"/>
              <a:gd name="T20" fmla="*/ 2147483647 w 68"/>
              <a:gd name="T21" fmla="*/ 2147483647 h 88"/>
              <a:gd name="T22" fmla="*/ 2147483647 w 68"/>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8"/>
              <a:gd name="T37" fmla="*/ 0 h 88"/>
              <a:gd name="T38" fmla="*/ 68 w 68"/>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8" h="88">
                <a:moveTo>
                  <a:pt x="22" y="88"/>
                </a:moveTo>
                <a:lnTo>
                  <a:pt x="15" y="63"/>
                </a:lnTo>
                <a:lnTo>
                  <a:pt x="1" y="42"/>
                </a:lnTo>
                <a:lnTo>
                  <a:pt x="0" y="21"/>
                </a:lnTo>
                <a:lnTo>
                  <a:pt x="5" y="6"/>
                </a:lnTo>
                <a:lnTo>
                  <a:pt x="28" y="0"/>
                </a:lnTo>
                <a:lnTo>
                  <a:pt x="51" y="12"/>
                </a:lnTo>
                <a:lnTo>
                  <a:pt x="66" y="36"/>
                </a:lnTo>
                <a:lnTo>
                  <a:pt x="68" y="67"/>
                </a:lnTo>
                <a:lnTo>
                  <a:pt x="53" y="84"/>
                </a:lnTo>
                <a:lnTo>
                  <a:pt x="22" y="88"/>
                </a:lnTo>
                <a:close/>
              </a:path>
            </a:pathLst>
          </a:custGeom>
          <a:solidFill>
            <a:srgbClr val="EBC5B8"/>
          </a:solidFill>
          <a:ln w="9525">
            <a:noFill/>
            <a:round/>
            <a:headEnd/>
            <a:tailEnd/>
          </a:ln>
        </p:spPr>
        <p:txBody>
          <a:bodyPr/>
          <a:lstStyle/>
          <a:p>
            <a:endParaRPr lang="en-US"/>
          </a:p>
        </p:txBody>
      </p:sp>
      <p:sp>
        <p:nvSpPr>
          <p:cNvPr id="7184" name="Freeform 16"/>
          <p:cNvSpPr>
            <a:spLocks/>
          </p:cNvSpPr>
          <p:nvPr/>
        </p:nvSpPr>
        <p:spPr bwMode="auto">
          <a:xfrm>
            <a:off x="6745288" y="5280025"/>
            <a:ext cx="71437" cy="41275"/>
          </a:xfrm>
          <a:custGeom>
            <a:avLst/>
            <a:gdLst>
              <a:gd name="T0" fmla="*/ 0 w 90"/>
              <a:gd name="T1" fmla="*/ 2147483647 h 52"/>
              <a:gd name="T2" fmla="*/ 2147483647 w 90"/>
              <a:gd name="T3" fmla="*/ 0 h 52"/>
              <a:gd name="T4" fmla="*/ 2147483647 w 90"/>
              <a:gd name="T5" fmla="*/ 2147483647 h 52"/>
              <a:gd name="T6" fmla="*/ 2147483647 w 90"/>
              <a:gd name="T7" fmla="*/ 2147483647 h 52"/>
              <a:gd name="T8" fmla="*/ 2147483647 w 90"/>
              <a:gd name="T9" fmla="*/ 2147483647 h 52"/>
              <a:gd name="T10" fmla="*/ 0 w 90"/>
              <a:gd name="T11" fmla="*/ 2147483647 h 52"/>
              <a:gd name="T12" fmla="*/ 0 w 90"/>
              <a:gd name="T13" fmla="*/ 2147483647 h 52"/>
              <a:gd name="T14" fmla="*/ 0 60000 65536"/>
              <a:gd name="T15" fmla="*/ 0 60000 65536"/>
              <a:gd name="T16" fmla="*/ 0 60000 65536"/>
              <a:gd name="T17" fmla="*/ 0 60000 65536"/>
              <a:gd name="T18" fmla="*/ 0 60000 65536"/>
              <a:gd name="T19" fmla="*/ 0 60000 65536"/>
              <a:gd name="T20" fmla="*/ 0 60000 65536"/>
              <a:gd name="T21" fmla="*/ 0 w 90"/>
              <a:gd name="T22" fmla="*/ 0 h 52"/>
              <a:gd name="T23" fmla="*/ 90 w 90"/>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52">
                <a:moveTo>
                  <a:pt x="0" y="44"/>
                </a:moveTo>
                <a:lnTo>
                  <a:pt x="63" y="0"/>
                </a:lnTo>
                <a:lnTo>
                  <a:pt x="84" y="6"/>
                </a:lnTo>
                <a:lnTo>
                  <a:pt x="90" y="42"/>
                </a:lnTo>
                <a:lnTo>
                  <a:pt x="63" y="52"/>
                </a:lnTo>
                <a:lnTo>
                  <a:pt x="0" y="44"/>
                </a:lnTo>
                <a:close/>
              </a:path>
            </a:pathLst>
          </a:custGeom>
          <a:solidFill>
            <a:srgbClr val="FFFFFF"/>
          </a:solidFill>
          <a:ln w="9525">
            <a:noFill/>
            <a:round/>
            <a:headEnd/>
            <a:tailEnd/>
          </a:ln>
        </p:spPr>
        <p:txBody>
          <a:bodyPr/>
          <a:lstStyle/>
          <a:p>
            <a:endParaRPr lang="en-US"/>
          </a:p>
        </p:txBody>
      </p:sp>
      <p:sp>
        <p:nvSpPr>
          <p:cNvPr id="7185" name="Freeform 17"/>
          <p:cNvSpPr>
            <a:spLocks/>
          </p:cNvSpPr>
          <p:nvPr/>
        </p:nvSpPr>
        <p:spPr bwMode="auto">
          <a:xfrm>
            <a:off x="6421438" y="4776788"/>
            <a:ext cx="46037" cy="71437"/>
          </a:xfrm>
          <a:custGeom>
            <a:avLst/>
            <a:gdLst>
              <a:gd name="T0" fmla="*/ 0 w 59"/>
              <a:gd name="T1" fmla="*/ 2147483647 h 91"/>
              <a:gd name="T2" fmla="*/ 2147483647 w 59"/>
              <a:gd name="T3" fmla="*/ 0 h 91"/>
              <a:gd name="T4" fmla="*/ 2147483647 w 59"/>
              <a:gd name="T5" fmla="*/ 2147483647 h 91"/>
              <a:gd name="T6" fmla="*/ 2147483647 w 59"/>
              <a:gd name="T7" fmla="*/ 2147483647 h 91"/>
              <a:gd name="T8" fmla="*/ 2147483647 w 59"/>
              <a:gd name="T9" fmla="*/ 2147483647 h 91"/>
              <a:gd name="T10" fmla="*/ 0 w 59"/>
              <a:gd name="T11" fmla="*/ 2147483647 h 91"/>
              <a:gd name="T12" fmla="*/ 0 w 59"/>
              <a:gd name="T13" fmla="*/ 2147483647 h 91"/>
              <a:gd name="T14" fmla="*/ 0 60000 65536"/>
              <a:gd name="T15" fmla="*/ 0 60000 65536"/>
              <a:gd name="T16" fmla="*/ 0 60000 65536"/>
              <a:gd name="T17" fmla="*/ 0 60000 65536"/>
              <a:gd name="T18" fmla="*/ 0 60000 65536"/>
              <a:gd name="T19" fmla="*/ 0 60000 65536"/>
              <a:gd name="T20" fmla="*/ 0 60000 65536"/>
              <a:gd name="T21" fmla="*/ 0 w 59"/>
              <a:gd name="T22" fmla="*/ 0 h 91"/>
              <a:gd name="T23" fmla="*/ 59 w 59"/>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91">
                <a:moveTo>
                  <a:pt x="0" y="5"/>
                </a:moveTo>
                <a:lnTo>
                  <a:pt x="28" y="0"/>
                </a:lnTo>
                <a:lnTo>
                  <a:pt x="55" y="60"/>
                </a:lnTo>
                <a:lnTo>
                  <a:pt x="59" y="87"/>
                </a:lnTo>
                <a:lnTo>
                  <a:pt x="43" y="91"/>
                </a:lnTo>
                <a:lnTo>
                  <a:pt x="0" y="5"/>
                </a:lnTo>
                <a:close/>
              </a:path>
            </a:pathLst>
          </a:custGeom>
          <a:solidFill>
            <a:srgbClr val="000000"/>
          </a:solidFill>
          <a:ln w="9525">
            <a:noFill/>
            <a:round/>
            <a:headEnd/>
            <a:tailEnd/>
          </a:ln>
        </p:spPr>
        <p:txBody>
          <a:bodyPr/>
          <a:lstStyle/>
          <a:p>
            <a:endParaRPr lang="en-US"/>
          </a:p>
        </p:txBody>
      </p:sp>
      <p:sp>
        <p:nvSpPr>
          <p:cNvPr id="7186" name="Freeform 18"/>
          <p:cNvSpPr>
            <a:spLocks/>
          </p:cNvSpPr>
          <p:nvPr/>
        </p:nvSpPr>
        <p:spPr bwMode="auto">
          <a:xfrm>
            <a:off x="6334125" y="4851400"/>
            <a:ext cx="138113" cy="179388"/>
          </a:xfrm>
          <a:custGeom>
            <a:avLst/>
            <a:gdLst>
              <a:gd name="T0" fmla="*/ 2147483647 w 175"/>
              <a:gd name="T1" fmla="*/ 2147483647 h 226"/>
              <a:gd name="T2" fmla="*/ 2147483647 w 175"/>
              <a:gd name="T3" fmla="*/ 2147483647 h 226"/>
              <a:gd name="T4" fmla="*/ 2147483647 w 175"/>
              <a:gd name="T5" fmla="*/ 2147483647 h 226"/>
              <a:gd name="T6" fmla="*/ 2147483647 w 175"/>
              <a:gd name="T7" fmla="*/ 0 h 226"/>
              <a:gd name="T8" fmla="*/ 2147483647 w 175"/>
              <a:gd name="T9" fmla="*/ 2147483647 h 226"/>
              <a:gd name="T10" fmla="*/ 2147483647 w 175"/>
              <a:gd name="T11" fmla="*/ 2147483647 h 226"/>
              <a:gd name="T12" fmla="*/ 2147483647 w 175"/>
              <a:gd name="T13" fmla="*/ 2147483647 h 226"/>
              <a:gd name="T14" fmla="*/ 2147483647 w 175"/>
              <a:gd name="T15" fmla="*/ 2147483647 h 226"/>
              <a:gd name="T16" fmla="*/ 2147483647 w 175"/>
              <a:gd name="T17" fmla="*/ 2147483647 h 226"/>
              <a:gd name="T18" fmla="*/ 2147483647 w 175"/>
              <a:gd name="T19" fmla="*/ 2147483647 h 226"/>
              <a:gd name="T20" fmla="*/ 2147483647 w 175"/>
              <a:gd name="T21" fmla="*/ 2147483647 h 226"/>
              <a:gd name="T22" fmla="*/ 2147483647 w 175"/>
              <a:gd name="T23" fmla="*/ 2147483647 h 226"/>
              <a:gd name="T24" fmla="*/ 2147483647 w 175"/>
              <a:gd name="T25" fmla="*/ 2147483647 h 226"/>
              <a:gd name="T26" fmla="*/ 2147483647 w 175"/>
              <a:gd name="T27" fmla="*/ 2147483647 h 226"/>
              <a:gd name="T28" fmla="*/ 2147483647 w 175"/>
              <a:gd name="T29" fmla="*/ 2147483647 h 226"/>
              <a:gd name="T30" fmla="*/ 2147483647 w 175"/>
              <a:gd name="T31" fmla="*/ 2147483647 h 226"/>
              <a:gd name="T32" fmla="*/ 2147483647 w 175"/>
              <a:gd name="T33" fmla="*/ 2147483647 h 226"/>
              <a:gd name="T34" fmla="*/ 2147483647 w 175"/>
              <a:gd name="T35" fmla="*/ 2147483647 h 226"/>
              <a:gd name="T36" fmla="*/ 2147483647 w 175"/>
              <a:gd name="T37" fmla="*/ 2147483647 h 226"/>
              <a:gd name="T38" fmla="*/ 2147483647 w 175"/>
              <a:gd name="T39" fmla="*/ 2147483647 h 226"/>
              <a:gd name="T40" fmla="*/ 2147483647 w 175"/>
              <a:gd name="T41" fmla="*/ 2147483647 h 226"/>
              <a:gd name="T42" fmla="*/ 2147483647 w 175"/>
              <a:gd name="T43" fmla="*/ 2147483647 h 226"/>
              <a:gd name="T44" fmla="*/ 2147483647 w 175"/>
              <a:gd name="T45" fmla="*/ 2147483647 h 226"/>
              <a:gd name="T46" fmla="*/ 2147483647 w 175"/>
              <a:gd name="T47" fmla="*/ 2147483647 h 226"/>
              <a:gd name="T48" fmla="*/ 2147483647 w 175"/>
              <a:gd name="T49" fmla="*/ 2147483647 h 226"/>
              <a:gd name="T50" fmla="*/ 2147483647 w 175"/>
              <a:gd name="T51" fmla="*/ 2147483647 h 226"/>
              <a:gd name="T52" fmla="*/ 0 w 175"/>
              <a:gd name="T53" fmla="*/ 2147483647 h 226"/>
              <a:gd name="T54" fmla="*/ 2147483647 w 175"/>
              <a:gd name="T55" fmla="*/ 2147483647 h 226"/>
              <a:gd name="T56" fmla="*/ 2147483647 w 175"/>
              <a:gd name="T57" fmla="*/ 2147483647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5"/>
              <a:gd name="T88" fmla="*/ 0 h 226"/>
              <a:gd name="T89" fmla="*/ 175 w 175"/>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5" h="226">
                <a:moveTo>
                  <a:pt x="2" y="102"/>
                </a:moveTo>
                <a:lnTo>
                  <a:pt x="42" y="32"/>
                </a:lnTo>
                <a:lnTo>
                  <a:pt x="67" y="1"/>
                </a:lnTo>
                <a:lnTo>
                  <a:pt x="80" y="0"/>
                </a:lnTo>
                <a:lnTo>
                  <a:pt x="99" y="7"/>
                </a:lnTo>
                <a:lnTo>
                  <a:pt x="111" y="22"/>
                </a:lnTo>
                <a:lnTo>
                  <a:pt x="120" y="62"/>
                </a:lnTo>
                <a:lnTo>
                  <a:pt x="126" y="98"/>
                </a:lnTo>
                <a:lnTo>
                  <a:pt x="133" y="123"/>
                </a:lnTo>
                <a:lnTo>
                  <a:pt x="149" y="114"/>
                </a:lnTo>
                <a:lnTo>
                  <a:pt x="166" y="114"/>
                </a:lnTo>
                <a:lnTo>
                  <a:pt x="175" y="148"/>
                </a:lnTo>
                <a:lnTo>
                  <a:pt x="175" y="178"/>
                </a:lnTo>
                <a:lnTo>
                  <a:pt x="171" y="226"/>
                </a:lnTo>
                <a:lnTo>
                  <a:pt x="151" y="201"/>
                </a:lnTo>
                <a:lnTo>
                  <a:pt x="141" y="163"/>
                </a:lnTo>
                <a:lnTo>
                  <a:pt x="124" y="174"/>
                </a:lnTo>
                <a:lnTo>
                  <a:pt x="103" y="174"/>
                </a:lnTo>
                <a:lnTo>
                  <a:pt x="90" y="154"/>
                </a:lnTo>
                <a:lnTo>
                  <a:pt x="69" y="83"/>
                </a:lnTo>
                <a:lnTo>
                  <a:pt x="57" y="110"/>
                </a:lnTo>
                <a:lnTo>
                  <a:pt x="69" y="138"/>
                </a:lnTo>
                <a:lnTo>
                  <a:pt x="69" y="169"/>
                </a:lnTo>
                <a:lnTo>
                  <a:pt x="59" y="184"/>
                </a:lnTo>
                <a:lnTo>
                  <a:pt x="37" y="178"/>
                </a:lnTo>
                <a:lnTo>
                  <a:pt x="21" y="148"/>
                </a:lnTo>
                <a:lnTo>
                  <a:pt x="0" y="116"/>
                </a:lnTo>
                <a:lnTo>
                  <a:pt x="2" y="102"/>
                </a:lnTo>
                <a:close/>
              </a:path>
            </a:pathLst>
          </a:custGeom>
          <a:solidFill>
            <a:srgbClr val="000000"/>
          </a:solidFill>
          <a:ln w="9525">
            <a:noFill/>
            <a:round/>
            <a:headEnd/>
            <a:tailEnd/>
          </a:ln>
        </p:spPr>
        <p:txBody>
          <a:bodyPr/>
          <a:lstStyle/>
          <a:p>
            <a:endParaRPr lang="en-US"/>
          </a:p>
        </p:txBody>
      </p:sp>
      <p:sp>
        <p:nvSpPr>
          <p:cNvPr id="7187" name="Freeform 19"/>
          <p:cNvSpPr>
            <a:spLocks/>
          </p:cNvSpPr>
          <p:nvPr/>
        </p:nvSpPr>
        <p:spPr bwMode="auto">
          <a:xfrm>
            <a:off x="6477000" y="5024438"/>
            <a:ext cx="42863" cy="39687"/>
          </a:xfrm>
          <a:custGeom>
            <a:avLst/>
            <a:gdLst>
              <a:gd name="T0" fmla="*/ 0 w 53"/>
              <a:gd name="T1" fmla="*/ 0 h 52"/>
              <a:gd name="T2" fmla="*/ 2147483647 w 53"/>
              <a:gd name="T3" fmla="*/ 0 h 52"/>
              <a:gd name="T4" fmla="*/ 2147483647 w 53"/>
              <a:gd name="T5" fmla="*/ 2147483647 h 52"/>
              <a:gd name="T6" fmla="*/ 2147483647 w 53"/>
              <a:gd name="T7" fmla="*/ 2147483647 h 52"/>
              <a:gd name="T8" fmla="*/ 2147483647 w 53"/>
              <a:gd name="T9" fmla="*/ 2147483647 h 52"/>
              <a:gd name="T10" fmla="*/ 2147483647 w 53"/>
              <a:gd name="T11" fmla="*/ 2147483647 h 52"/>
              <a:gd name="T12" fmla="*/ 2147483647 w 53"/>
              <a:gd name="T13" fmla="*/ 2147483647 h 52"/>
              <a:gd name="T14" fmla="*/ 0 w 53"/>
              <a:gd name="T15" fmla="*/ 0 h 52"/>
              <a:gd name="T16" fmla="*/ 0 w 53"/>
              <a:gd name="T17" fmla="*/ 0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2"/>
              <a:gd name="T29" fmla="*/ 53 w 53"/>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2">
                <a:moveTo>
                  <a:pt x="0" y="0"/>
                </a:moveTo>
                <a:lnTo>
                  <a:pt x="25" y="0"/>
                </a:lnTo>
                <a:lnTo>
                  <a:pt x="42" y="10"/>
                </a:lnTo>
                <a:lnTo>
                  <a:pt x="53" y="31"/>
                </a:lnTo>
                <a:lnTo>
                  <a:pt x="42" y="52"/>
                </a:lnTo>
                <a:lnTo>
                  <a:pt x="19" y="52"/>
                </a:lnTo>
                <a:lnTo>
                  <a:pt x="4" y="31"/>
                </a:lnTo>
                <a:lnTo>
                  <a:pt x="0" y="0"/>
                </a:lnTo>
                <a:close/>
              </a:path>
            </a:pathLst>
          </a:custGeom>
          <a:solidFill>
            <a:srgbClr val="000000"/>
          </a:solidFill>
          <a:ln w="9525">
            <a:noFill/>
            <a:round/>
            <a:headEnd/>
            <a:tailEnd/>
          </a:ln>
        </p:spPr>
        <p:txBody>
          <a:bodyPr/>
          <a:lstStyle/>
          <a:p>
            <a:endParaRPr lang="en-US"/>
          </a:p>
        </p:txBody>
      </p:sp>
      <p:sp>
        <p:nvSpPr>
          <p:cNvPr id="7188" name="Freeform 20"/>
          <p:cNvSpPr>
            <a:spLocks/>
          </p:cNvSpPr>
          <p:nvPr/>
        </p:nvSpPr>
        <p:spPr bwMode="auto">
          <a:xfrm>
            <a:off x="6467475" y="4857750"/>
            <a:ext cx="22225" cy="28575"/>
          </a:xfrm>
          <a:custGeom>
            <a:avLst/>
            <a:gdLst>
              <a:gd name="T0" fmla="*/ 0 w 26"/>
              <a:gd name="T1" fmla="*/ 2147483647 h 36"/>
              <a:gd name="T2" fmla="*/ 2147483647 w 26"/>
              <a:gd name="T3" fmla="*/ 2147483647 h 36"/>
              <a:gd name="T4" fmla="*/ 2147483647 w 26"/>
              <a:gd name="T5" fmla="*/ 2147483647 h 36"/>
              <a:gd name="T6" fmla="*/ 2147483647 w 26"/>
              <a:gd name="T7" fmla="*/ 2147483647 h 36"/>
              <a:gd name="T8" fmla="*/ 0 w 26"/>
              <a:gd name="T9" fmla="*/ 0 h 36"/>
              <a:gd name="T10" fmla="*/ 0 w 26"/>
              <a:gd name="T11" fmla="*/ 2147483647 h 36"/>
              <a:gd name="T12" fmla="*/ 0 w 26"/>
              <a:gd name="T13" fmla="*/ 2147483647 h 36"/>
              <a:gd name="T14" fmla="*/ 0 60000 65536"/>
              <a:gd name="T15" fmla="*/ 0 60000 65536"/>
              <a:gd name="T16" fmla="*/ 0 60000 65536"/>
              <a:gd name="T17" fmla="*/ 0 60000 65536"/>
              <a:gd name="T18" fmla="*/ 0 60000 65536"/>
              <a:gd name="T19" fmla="*/ 0 60000 65536"/>
              <a:gd name="T20" fmla="*/ 0 60000 65536"/>
              <a:gd name="T21" fmla="*/ 0 w 26"/>
              <a:gd name="T22" fmla="*/ 0 h 36"/>
              <a:gd name="T23" fmla="*/ 26 w 26"/>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36">
                <a:moveTo>
                  <a:pt x="0" y="19"/>
                </a:moveTo>
                <a:lnTo>
                  <a:pt x="17" y="36"/>
                </a:lnTo>
                <a:lnTo>
                  <a:pt x="26" y="21"/>
                </a:lnTo>
                <a:lnTo>
                  <a:pt x="20" y="4"/>
                </a:lnTo>
                <a:lnTo>
                  <a:pt x="0" y="0"/>
                </a:lnTo>
                <a:lnTo>
                  <a:pt x="0" y="19"/>
                </a:lnTo>
                <a:close/>
              </a:path>
            </a:pathLst>
          </a:custGeom>
          <a:solidFill>
            <a:srgbClr val="000000"/>
          </a:solidFill>
          <a:ln w="9525">
            <a:noFill/>
            <a:round/>
            <a:headEnd/>
            <a:tailEnd/>
          </a:ln>
        </p:spPr>
        <p:txBody>
          <a:bodyPr/>
          <a:lstStyle/>
          <a:p>
            <a:endParaRPr lang="en-US"/>
          </a:p>
        </p:txBody>
      </p:sp>
      <p:sp>
        <p:nvSpPr>
          <p:cNvPr id="7189" name="Freeform 21"/>
          <p:cNvSpPr>
            <a:spLocks/>
          </p:cNvSpPr>
          <p:nvPr/>
        </p:nvSpPr>
        <p:spPr bwMode="auto">
          <a:xfrm>
            <a:off x="6659563" y="4953000"/>
            <a:ext cx="34925" cy="49213"/>
          </a:xfrm>
          <a:custGeom>
            <a:avLst/>
            <a:gdLst>
              <a:gd name="T0" fmla="*/ 2147483647 w 44"/>
              <a:gd name="T1" fmla="*/ 2147483647 h 63"/>
              <a:gd name="T2" fmla="*/ 2147483647 w 44"/>
              <a:gd name="T3" fmla="*/ 2147483647 h 63"/>
              <a:gd name="T4" fmla="*/ 0 w 44"/>
              <a:gd name="T5" fmla="*/ 2147483647 h 63"/>
              <a:gd name="T6" fmla="*/ 0 w 44"/>
              <a:gd name="T7" fmla="*/ 2147483647 h 63"/>
              <a:gd name="T8" fmla="*/ 2147483647 w 44"/>
              <a:gd name="T9" fmla="*/ 2147483647 h 63"/>
              <a:gd name="T10" fmla="*/ 2147483647 w 44"/>
              <a:gd name="T11" fmla="*/ 2147483647 h 63"/>
              <a:gd name="T12" fmla="*/ 2147483647 w 44"/>
              <a:gd name="T13" fmla="*/ 2147483647 h 63"/>
              <a:gd name="T14" fmla="*/ 2147483647 w 44"/>
              <a:gd name="T15" fmla="*/ 2147483647 h 63"/>
              <a:gd name="T16" fmla="*/ 2147483647 w 44"/>
              <a:gd name="T17" fmla="*/ 2147483647 h 63"/>
              <a:gd name="T18" fmla="*/ 2147483647 w 44"/>
              <a:gd name="T19" fmla="*/ 2147483647 h 63"/>
              <a:gd name="T20" fmla="*/ 2147483647 w 44"/>
              <a:gd name="T21" fmla="*/ 0 h 63"/>
              <a:gd name="T22" fmla="*/ 2147483647 w 44"/>
              <a:gd name="T23" fmla="*/ 2147483647 h 63"/>
              <a:gd name="T24" fmla="*/ 2147483647 w 44"/>
              <a:gd name="T25" fmla="*/ 2147483647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
              <a:gd name="T40" fmla="*/ 0 h 63"/>
              <a:gd name="T41" fmla="*/ 44 w 44"/>
              <a:gd name="T42" fmla="*/ 63 h 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 h="63">
                <a:moveTo>
                  <a:pt x="17" y="2"/>
                </a:moveTo>
                <a:lnTo>
                  <a:pt x="8" y="19"/>
                </a:lnTo>
                <a:lnTo>
                  <a:pt x="0" y="36"/>
                </a:lnTo>
                <a:lnTo>
                  <a:pt x="0" y="55"/>
                </a:lnTo>
                <a:lnTo>
                  <a:pt x="8" y="63"/>
                </a:lnTo>
                <a:lnTo>
                  <a:pt x="17" y="61"/>
                </a:lnTo>
                <a:lnTo>
                  <a:pt x="27" y="51"/>
                </a:lnTo>
                <a:lnTo>
                  <a:pt x="36" y="28"/>
                </a:lnTo>
                <a:lnTo>
                  <a:pt x="44" y="13"/>
                </a:lnTo>
                <a:lnTo>
                  <a:pt x="36" y="4"/>
                </a:lnTo>
                <a:lnTo>
                  <a:pt x="27" y="0"/>
                </a:lnTo>
                <a:lnTo>
                  <a:pt x="17" y="2"/>
                </a:lnTo>
                <a:close/>
              </a:path>
            </a:pathLst>
          </a:custGeom>
          <a:solidFill>
            <a:srgbClr val="000000"/>
          </a:solidFill>
          <a:ln w="9525">
            <a:noFill/>
            <a:round/>
            <a:headEnd/>
            <a:tailEnd/>
          </a:ln>
        </p:spPr>
        <p:txBody>
          <a:bodyPr/>
          <a:lstStyle/>
          <a:p>
            <a:endParaRPr lang="en-US"/>
          </a:p>
        </p:txBody>
      </p:sp>
      <p:sp>
        <p:nvSpPr>
          <p:cNvPr id="7190" name="Freeform 22"/>
          <p:cNvSpPr>
            <a:spLocks/>
          </p:cNvSpPr>
          <p:nvPr/>
        </p:nvSpPr>
        <p:spPr bwMode="auto">
          <a:xfrm>
            <a:off x="6713538" y="4933950"/>
            <a:ext cx="28575" cy="31750"/>
          </a:xfrm>
          <a:custGeom>
            <a:avLst/>
            <a:gdLst>
              <a:gd name="T0" fmla="*/ 0 w 36"/>
              <a:gd name="T1" fmla="*/ 2147483647 h 40"/>
              <a:gd name="T2" fmla="*/ 2147483647 w 36"/>
              <a:gd name="T3" fmla="*/ 2147483647 h 40"/>
              <a:gd name="T4" fmla="*/ 2147483647 w 36"/>
              <a:gd name="T5" fmla="*/ 0 h 40"/>
              <a:gd name="T6" fmla="*/ 2147483647 w 36"/>
              <a:gd name="T7" fmla="*/ 0 h 40"/>
              <a:gd name="T8" fmla="*/ 2147483647 w 36"/>
              <a:gd name="T9" fmla="*/ 2147483647 h 40"/>
              <a:gd name="T10" fmla="*/ 2147483647 w 36"/>
              <a:gd name="T11" fmla="*/ 2147483647 h 40"/>
              <a:gd name="T12" fmla="*/ 2147483647 w 36"/>
              <a:gd name="T13" fmla="*/ 2147483647 h 40"/>
              <a:gd name="T14" fmla="*/ 2147483647 w 36"/>
              <a:gd name="T15" fmla="*/ 2147483647 h 40"/>
              <a:gd name="T16" fmla="*/ 2147483647 w 36"/>
              <a:gd name="T17" fmla="*/ 2147483647 h 40"/>
              <a:gd name="T18" fmla="*/ 0 w 36"/>
              <a:gd name="T19" fmla="*/ 2147483647 h 40"/>
              <a:gd name="T20" fmla="*/ 0 w 36"/>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40"/>
              <a:gd name="T35" fmla="*/ 36 w 36"/>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40">
                <a:moveTo>
                  <a:pt x="0" y="31"/>
                </a:moveTo>
                <a:lnTo>
                  <a:pt x="6" y="15"/>
                </a:lnTo>
                <a:lnTo>
                  <a:pt x="16" y="0"/>
                </a:lnTo>
                <a:lnTo>
                  <a:pt x="27" y="0"/>
                </a:lnTo>
                <a:lnTo>
                  <a:pt x="36" y="8"/>
                </a:lnTo>
                <a:lnTo>
                  <a:pt x="33" y="23"/>
                </a:lnTo>
                <a:lnTo>
                  <a:pt x="23" y="36"/>
                </a:lnTo>
                <a:lnTo>
                  <a:pt x="14" y="40"/>
                </a:lnTo>
                <a:lnTo>
                  <a:pt x="4" y="38"/>
                </a:lnTo>
                <a:lnTo>
                  <a:pt x="0" y="31"/>
                </a:lnTo>
                <a:close/>
              </a:path>
            </a:pathLst>
          </a:custGeom>
          <a:solidFill>
            <a:srgbClr val="000000"/>
          </a:solidFill>
          <a:ln w="9525">
            <a:noFill/>
            <a:round/>
            <a:headEnd/>
            <a:tailEnd/>
          </a:ln>
        </p:spPr>
        <p:txBody>
          <a:bodyPr/>
          <a:lstStyle/>
          <a:p>
            <a:endParaRPr lang="en-US"/>
          </a:p>
        </p:txBody>
      </p:sp>
      <p:sp>
        <p:nvSpPr>
          <p:cNvPr id="7191" name="Freeform 23"/>
          <p:cNvSpPr>
            <a:spLocks/>
          </p:cNvSpPr>
          <p:nvPr/>
        </p:nvSpPr>
        <p:spPr bwMode="auto">
          <a:xfrm>
            <a:off x="6699250" y="5035550"/>
            <a:ext cx="34925" cy="66675"/>
          </a:xfrm>
          <a:custGeom>
            <a:avLst/>
            <a:gdLst>
              <a:gd name="T0" fmla="*/ 0 w 46"/>
              <a:gd name="T1" fmla="*/ 0 h 84"/>
              <a:gd name="T2" fmla="*/ 2147483647 w 46"/>
              <a:gd name="T3" fmla="*/ 2147483647 h 84"/>
              <a:gd name="T4" fmla="*/ 2147483647 w 46"/>
              <a:gd name="T5" fmla="*/ 2147483647 h 84"/>
              <a:gd name="T6" fmla="*/ 2147483647 w 46"/>
              <a:gd name="T7" fmla="*/ 2147483647 h 84"/>
              <a:gd name="T8" fmla="*/ 2147483647 w 46"/>
              <a:gd name="T9" fmla="*/ 2147483647 h 84"/>
              <a:gd name="T10" fmla="*/ 2147483647 w 46"/>
              <a:gd name="T11" fmla="*/ 2147483647 h 84"/>
              <a:gd name="T12" fmla="*/ 2147483647 w 46"/>
              <a:gd name="T13" fmla="*/ 2147483647 h 84"/>
              <a:gd name="T14" fmla="*/ 2147483647 w 46"/>
              <a:gd name="T15" fmla="*/ 2147483647 h 84"/>
              <a:gd name="T16" fmla="*/ 2147483647 w 46"/>
              <a:gd name="T17" fmla="*/ 2147483647 h 84"/>
              <a:gd name="T18" fmla="*/ 2147483647 w 46"/>
              <a:gd name="T19" fmla="*/ 2147483647 h 84"/>
              <a:gd name="T20" fmla="*/ 2147483647 w 46"/>
              <a:gd name="T21" fmla="*/ 2147483647 h 84"/>
              <a:gd name="T22" fmla="*/ 2147483647 w 46"/>
              <a:gd name="T23" fmla="*/ 2147483647 h 84"/>
              <a:gd name="T24" fmla="*/ 2147483647 w 46"/>
              <a:gd name="T25" fmla="*/ 2147483647 h 84"/>
              <a:gd name="T26" fmla="*/ 0 w 46"/>
              <a:gd name="T27" fmla="*/ 2147483647 h 84"/>
              <a:gd name="T28" fmla="*/ 0 w 46"/>
              <a:gd name="T29" fmla="*/ 0 h 84"/>
              <a:gd name="T30" fmla="*/ 0 w 46"/>
              <a:gd name="T31" fmla="*/ 0 h 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6"/>
              <a:gd name="T49" fmla="*/ 0 h 84"/>
              <a:gd name="T50" fmla="*/ 46 w 46"/>
              <a:gd name="T51" fmla="*/ 84 h 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6" h="84">
                <a:moveTo>
                  <a:pt x="0" y="0"/>
                </a:moveTo>
                <a:lnTo>
                  <a:pt x="14" y="2"/>
                </a:lnTo>
                <a:lnTo>
                  <a:pt x="25" y="8"/>
                </a:lnTo>
                <a:lnTo>
                  <a:pt x="36" y="25"/>
                </a:lnTo>
                <a:lnTo>
                  <a:pt x="44" y="44"/>
                </a:lnTo>
                <a:lnTo>
                  <a:pt x="46" y="65"/>
                </a:lnTo>
                <a:lnTo>
                  <a:pt x="40" y="78"/>
                </a:lnTo>
                <a:lnTo>
                  <a:pt x="25" y="84"/>
                </a:lnTo>
                <a:lnTo>
                  <a:pt x="12" y="75"/>
                </a:lnTo>
                <a:lnTo>
                  <a:pt x="10" y="58"/>
                </a:lnTo>
                <a:lnTo>
                  <a:pt x="2" y="42"/>
                </a:lnTo>
                <a:lnTo>
                  <a:pt x="8" y="35"/>
                </a:lnTo>
                <a:lnTo>
                  <a:pt x="8" y="23"/>
                </a:lnTo>
                <a:lnTo>
                  <a:pt x="0" y="14"/>
                </a:lnTo>
                <a:lnTo>
                  <a:pt x="0" y="0"/>
                </a:lnTo>
                <a:close/>
              </a:path>
            </a:pathLst>
          </a:custGeom>
          <a:solidFill>
            <a:srgbClr val="000000"/>
          </a:solidFill>
          <a:ln w="9525">
            <a:noFill/>
            <a:round/>
            <a:headEnd/>
            <a:tailEnd/>
          </a:ln>
        </p:spPr>
        <p:txBody>
          <a:bodyPr/>
          <a:lstStyle/>
          <a:p>
            <a:endParaRPr lang="en-US"/>
          </a:p>
        </p:txBody>
      </p:sp>
      <p:sp>
        <p:nvSpPr>
          <p:cNvPr id="7192" name="Freeform 24"/>
          <p:cNvSpPr>
            <a:spLocks/>
          </p:cNvSpPr>
          <p:nvPr/>
        </p:nvSpPr>
        <p:spPr bwMode="auto">
          <a:xfrm>
            <a:off x="6715125" y="4979988"/>
            <a:ext cx="139700" cy="166687"/>
          </a:xfrm>
          <a:custGeom>
            <a:avLst/>
            <a:gdLst>
              <a:gd name="T0" fmla="*/ 0 w 177"/>
              <a:gd name="T1" fmla="*/ 0 h 209"/>
              <a:gd name="T2" fmla="*/ 2147483647 w 177"/>
              <a:gd name="T3" fmla="*/ 2147483647 h 209"/>
              <a:gd name="T4" fmla="*/ 2147483647 w 177"/>
              <a:gd name="T5" fmla="*/ 2147483647 h 209"/>
              <a:gd name="T6" fmla="*/ 2147483647 w 177"/>
              <a:gd name="T7" fmla="*/ 2147483647 h 209"/>
              <a:gd name="T8" fmla="*/ 2147483647 w 177"/>
              <a:gd name="T9" fmla="*/ 2147483647 h 209"/>
              <a:gd name="T10" fmla="*/ 2147483647 w 177"/>
              <a:gd name="T11" fmla="*/ 2147483647 h 209"/>
              <a:gd name="T12" fmla="*/ 2147483647 w 177"/>
              <a:gd name="T13" fmla="*/ 2147483647 h 209"/>
              <a:gd name="T14" fmla="*/ 2147483647 w 177"/>
              <a:gd name="T15" fmla="*/ 2147483647 h 209"/>
              <a:gd name="T16" fmla="*/ 2147483647 w 177"/>
              <a:gd name="T17" fmla="*/ 2147483647 h 209"/>
              <a:gd name="T18" fmla="*/ 2147483647 w 177"/>
              <a:gd name="T19" fmla="*/ 2147483647 h 209"/>
              <a:gd name="T20" fmla="*/ 2147483647 w 177"/>
              <a:gd name="T21" fmla="*/ 2147483647 h 209"/>
              <a:gd name="T22" fmla="*/ 2147483647 w 177"/>
              <a:gd name="T23" fmla="*/ 2147483647 h 209"/>
              <a:gd name="T24" fmla="*/ 2147483647 w 177"/>
              <a:gd name="T25" fmla="*/ 2147483647 h 209"/>
              <a:gd name="T26" fmla="*/ 2147483647 w 177"/>
              <a:gd name="T27" fmla="*/ 2147483647 h 209"/>
              <a:gd name="T28" fmla="*/ 2147483647 w 177"/>
              <a:gd name="T29" fmla="*/ 2147483647 h 209"/>
              <a:gd name="T30" fmla="*/ 2147483647 w 177"/>
              <a:gd name="T31" fmla="*/ 2147483647 h 209"/>
              <a:gd name="T32" fmla="*/ 2147483647 w 177"/>
              <a:gd name="T33" fmla="*/ 2147483647 h 209"/>
              <a:gd name="T34" fmla="*/ 2147483647 w 177"/>
              <a:gd name="T35" fmla="*/ 2147483647 h 209"/>
              <a:gd name="T36" fmla="*/ 2147483647 w 177"/>
              <a:gd name="T37" fmla="*/ 2147483647 h 209"/>
              <a:gd name="T38" fmla="*/ 2147483647 w 177"/>
              <a:gd name="T39" fmla="*/ 2147483647 h 209"/>
              <a:gd name="T40" fmla="*/ 2147483647 w 177"/>
              <a:gd name="T41" fmla="*/ 2147483647 h 209"/>
              <a:gd name="T42" fmla="*/ 2147483647 w 177"/>
              <a:gd name="T43" fmla="*/ 2147483647 h 209"/>
              <a:gd name="T44" fmla="*/ 2147483647 w 177"/>
              <a:gd name="T45" fmla="*/ 2147483647 h 209"/>
              <a:gd name="T46" fmla="*/ 2147483647 w 177"/>
              <a:gd name="T47" fmla="*/ 2147483647 h 209"/>
              <a:gd name="T48" fmla="*/ 2147483647 w 177"/>
              <a:gd name="T49" fmla="*/ 2147483647 h 209"/>
              <a:gd name="T50" fmla="*/ 2147483647 w 177"/>
              <a:gd name="T51" fmla="*/ 2147483647 h 209"/>
              <a:gd name="T52" fmla="*/ 2147483647 w 177"/>
              <a:gd name="T53" fmla="*/ 2147483647 h 209"/>
              <a:gd name="T54" fmla="*/ 2147483647 w 177"/>
              <a:gd name="T55" fmla="*/ 2147483647 h 209"/>
              <a:gd name="T56" fmla="*/ 2147483647 w 177"/>
              <a:gd name="T57" fmla="*/ 2147483647 h 209"/>
              <a:gd name="T58" fmla="*/ 2147483647 w 177"/>
              <a:gd name="T59" fmla="*/ 2147483647 h 209"/>
              <a:gd name="T60" fmla="*/ 2147483647 w 177"/>
              <a:gd name="T61" fmla="*/ 2147483647 h 209"/>
              <a:gd name="T62" fmla="*/ 2147483647 w 177"/>
              <a:gd name="T63" fmla="*/ 2147483647 h 209"/>
              <a:gd name="T64" fmla="*/ 0 w 177"/>
              <a:gd name="T65" fmla="*/ 0 h 209"/>
              <a:gd name="T66" fmla="*/ 0 w 177"/>
              <a:gd name="T67" fmla="*/ 0 h 2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7"/>
              <a:gd name="T103" fmla="*/ 0 h 209"/>
              <a:gd name="T104" fmla="*/ 177 w 177"/>
              <a:gd name="T105" fmla="*/ 209 h 20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7" h="209">
                <a:moveTo>
                  <a:pt x="0" y="0"/>
                </a:moveTo>
                <a:lnTo>
                  <a:pt x="4" y="12"/>
                </a:lnTo>
                <a:lnTo>
                  <a:pt x="10" y="32"/>
                </a:lnTo>
                <a:lnTo>
                  <a:pt x="19" y="51"/>
                </a:lnTo>
                <a:lnTo>
                  <a:pt x="34" y="78"/>
                </a:lnTo>
                <a:lnTo>
                  <a:pt x="50" y="99"/>
                </a:lnTo>
                <a:lnTo>
                  <a:pt x="69" y="122"/>
                </a:lnTo>
                <a:lnTo>
                  <a:pt x="88" y="145"/>
                </a:lnTo>
                <a:lnTo>
                  <a:pt x="112" y="166"/>
                </a:lnTo>
                <a:lnTo>
                  <a:pt x="128" y="181"/>
                </a:lnTo>
                <a:lnTo>
                  <a:pt x="147" y="194"/>
                </a:lnTo>
                <a:lnTo>
                  <a:pt x="177" y="209"/>
                </a:lnTo>
                <a:lnTo>
                  <a:pt x="169" y="196"/>
                </a:lnTo>
                <a:lnTo>
                  <a:pt x="145" y="173"/>
                </a:lnTo>
                <a:lnTo>
                  <a:pt x="120" y="150"/>
                </a:lnTo>
                <a:lnTo>
                  <a:pt x="101" y="133"/>
                </a:lnTo>
                <a:lnTo>
                  <a:pt x="91" y="122"/>
                </a:lnTo>
                <a:lnTo>
                  <a:pt x="91" y="114"/>
                </a:lnTo>
                <a:lnTo>
                  <a:pt x="91" y="99"/>
                </a:lnTo>
                <a:lnTo>
                  <a:pt x="90" y="84"/>
                </a:lnTo>
                <a:lnTo>
                  <a:pt x="84" y="67"/>
                </a:lnTo>
                <a:lnTo>
                  <a:pt x="78" y="53"/>
                </a:lnTo>
                <a:lnTo>
                  <a:pt x="69" y="46"/>
                </a:lnTo>
                <a:lnTo>
                  <a:pt x="57" y="42"/>
                </a:lnTo>
                <a:lnTo>
                  <a:pt x="57" y="51"/>
                </a:lnTo>
                <a:lnTo>
                  <a:pt x="61" y="63"/>
                </a:lnTo>
                <a:lnTo>
                  <a:pt x="61" y="72"/>
                </a:lnTo>
                <a:lnTo>
                  <a:pt x="53" y="74"/>
                </a:lnTo>
                <a:lnTo>
                  <a:pt x="46" y="63"/>
                </a:lnTo>
                <a:lnTo>
                  <a:pt x="29" y="32"/>
                </a:lnTo>
                <a:lnTo>
                  <a:pt x="17" y="13"/>
                </a:lnTo>
                <a:lnTo>
                  <a:pt x="10" y="2"/>
                </a:lnTo>
                <a:lnTo>
                  <a:pt x="0" y="0"/>
                </a:lnTo>
                <a:close/>
              </a:path>
            </a:pathLst>
          </a:custGeom>
          <a:solidFill>
            <a:srgbClr val="000000"/>
          </a:solidFill>
          <a:ln w="9525">
            <a:noFill/>
            <a:round/>
            <a:headEnd/>
            <a:tailEnd/>
          </a:ln>
        </p:spPr>
        <p:txBody>
          <a:bodyPr/>
          <a:lstStyle/>
          <a:p>
            <a:endParaRPr lang="en-US"/>
          </a:p>
        </p:txBody>
      </p:sp>
      <p:sp>
        <p:nvSpPr>
          <p:cNvPr id="7193" name="Freeform 25"/>
          <p:cNvSpPr>
            <a:spLocks/>
          </p:cNvSpPr>
          <p:nvPr/>
        </p:nvSpPr>
        <p:spPr bwMode="auto">
          <a:xfrm>
            <a:off x="6613525" y="4706938"/>
            <a:ext cx="58738" cy="138112"/>
          </a:xfrm>
          <a:custGeom>
            <a:avLst/>
            <a:gdLst>
              <a:gd name="T0" fmla="*/ 2147483647 w 72"/>
              <a:gd name="T1" fmla="*/ 0 h 175"/>
              <a:gd name="T2" fmla="*/ 2147483647 w 72"/>
              <a:gd name="T3" fmla="*/ 2147483647 h 175"/>
              <a:gd name="T4" fmla="*/ 2147483647 w 72"/>
              <a:gd name="T5" fmla="*/ 2147483647 h 175"/>
              <a:gd name="T6" fmla="*/ 2147483647 w 72"/>
              <a:gd name="T7" fmla="*/ 2147483647 h 175"/>
              <a:gd name="T8" fmla="*/ 2147483647 w 72"/>
              <a:gd name="T9" fmla="*/ 2147483647 h 175"/>
              <a:gd name="T10" fmla="*/ 2147483647 w 72"/>
              <a:gd name="T11" fmla="*/ 2147483647 h 175"/>
              <a:gd name="T12" fmla="*/ 2147483647 w 72"/>
              <a:gd name="T13" fmla="*/ 2147483647 h 175"/>
              <a:gd name="T14" fmla="*/ 2147483647 w 72"/>
              <a:gd name="T15" fmla="*/ 2147483647 h 175"/>
              <a:gd name="T16" fmla="*/ 2147483647 w 72"/>
              <a:gd name="T17" fmla="*/ 2147483647 h 175"/>
              <a:gd name="T18" fmla="*/ 2147483647 w 72"/>
              <a:gd name="T19" fmla="*/ 2147483647 h 175"/>
              <a:gd name="T20" fmla="*/ 0 w 72"/>
              <a:gd name="T21" fmla="*/ 2147483647 h 175"/>
              <a:gd name="T22" fmla="*/ 0 w 72"/>
              <a:gd name="T23" fmla="*/ 2147483647 h 175"/>
              <a:gd name="T24" fmla="*/ 2147483647 w 72"/>
              <a:gd name="T25" fmla="*/ 2147483647 h 175"/>
              <a:gd name="T26" fmla="*/ 2147483647 w 72"/>
              <a:gd name="T27" fmla="*/ 2147483647 h 175"/>
              <a:gd name="T28" fmla="*/ 2147483647 w 72"/>
              <a:gd name="T29" fmla="*/ 2147483647 h 175"/>
              <a:gd name="T30" fmla="*/ 2147483647 w 72"/>
              <a:gd name="T31" fmla="*/ 2147483647 h 175"/>
              <a:gd name="T32" fmla="*/ 2147483647 w 72"/>
              <a:gd name="T33" fmla="*/ 2147483647 h 175"/>
              <a:gd name="T34" fmla="*/ 2147483647 w 72"/>
              <a:gd name="T35" fmla="*/ 2147483647 h 175"/>
              <a:gd name="T36" fmla="*/ 2147483647 w 72"/>
              <a:gd name="T37" fmla="*/ 2147483647 h 175"/>
              <a:gd name="T38" fmla="*/ 2147483647 w 72"/>
              <a:gd name="T39" fmla="*/ 2147483647 h 175"/>
              <a:gd name="T40" fmla="*/ 2147483647 w 72"/>
              <a:gd name="T41" fmla="*/ 2147483647 h 175"/>
              <a:gd name="T42" fmla="*/ 2147483647 w 72"/>
              <a:gd name="T43" fmla="*/ 0 h 175"/>
              <a:gd name="T44" fmla="*/ 2147483647 w 72"/>
              <a:gd name="T45" fmla="*/ 0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2"/>
              <a:gd name="T70" fmla="*/ 0 h 175"/>
              <a:gd name="T71" fmla="*/ 72 w 72"/>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2" h="175">
                <a:moveTo>
                  <a:pt x="57" y="0"/>
                </a:moveTo>
                <a:lnTo>
                  <a:pt x="53" y="13"/>
                </a:lnTo>
                <a:lnTo>
                  <a:pt x="55" y="34"/>
                </a:lnTo>
                <a:lnTo>
                  <a:pt x="53" y="57"/>
                </a:lnTo>
                <a:lnTo>
                  <a:pt x="51" y="80"/>
                </a:lnTo>
                <a:lnTo>
                  <a:pt x="47" y="99"/>
                </a:lnTo>
                <a:lnTo>
                  <a:pt x="40" y="116"/>
                </a:lnTo>
                <a:lnTo>
                  <a:pt x="28" y="139"/>
                </a:lnTo>
                <a:lnTo>
                  <a:pt x="21" y="154"/>
                </a:lnTo>
                <a:lnTo>
                  <a:pt x="11" y="165"/>
                </a:lnTo>
                <a:lnTo>
                  <a:pt x="0" y="165"/>
                </a:lnTo>
                <a:lnTo>
                  <a:pt x="0" y="175"/>
                </a:lnTo>
                <a:lnTo>
                  <a:pt x="9" y="175"/>
                </a:lnTo>
                <a:lnTo>
                  <a:pt x="30" y="165"/>
                </a:lnTo>
                <a:lnTo>
                  <a:pt x="49" y="139"/>
                </a:lnTo>
                <a:lnTo>
                  <a:pt x="61" y="118"/>
                </a:lnTo>
                <a:lnTo>
                  <a:pt x="68" y="99"/>
                </a:lnTo>
                <a:lnTo>
                  <a:pt x="72" y="74"/>
                </a:lnTo>
                <a:lnTo>
                  <a:pt x="72" y="48"/>
                </a:lnTo>
                <a:lnTo>
                  <a:pt x="70" y="25"/>
                </a:lnTo>
                <a:lnTo>
                  <a:pt x="65" y="12"/>
                </a:lnTo>
                <a:lnTo>
                  <a:pt x="57" y="0"/>
                </a:lnTo>
                <a:close/>
              </a:path>
            </a:pathLst>
          </a:custGeom>
          <a:solidFill>
            <a:srgbClr val="000000"/>
          </a:solidFill>
          <a:ln w="9525">
            <a:noFill/>
            <a:round/>
            <a:headEnd/>
            <a:tailEnd/>
          </a:ln>
        </p:spPr>
        <p:txBody>
          <a:bodyPr/>
          <a:lstStyle/>
          <a:p>
            <a:endParaRPr lang="en-US"/>
          </a:p>
        </p:txBody>
      </p:sp>
      <p:sp>
        <p:nvSpPr>
          <p:cNvPr id="7194" name="Freeform 26"/>
          <p:cNvSpPr>
            <a:spLocks/>
          </p:cNvSpPr>
          <p:nvPr/>
        </p:nvSpPr>
        <p:spPr bwMode="auto">
          <a:xfrm>
            <a:off x="6991350" y="4968875"/>
            <a:ext cx="15875" cy="15875"/>
          </a:xfrm>
          <a:custGeom>
            <a:avLst/>
            <a:gdLst>
              <a:gd name="T0" fmla="*/ 0 w 19"/>
              <a:gd name="T1" fmla="*/ 2147483647 h 19"/>
              <a:gd name="T2" fmla="*/ 2147483647 w 19"/>
              <a:gd name="T3" fmla="*/ 0 h 19"/>
              <a:gd name="T4" fmla="*/ 2147483647 w 19"/>
              <a:gd name="T5" fmla="*/ 2147483647 h 19"/>
              <a:gd name="T6" fmla="*/ 2147483647 w 19"/>
              <a:gd name="T7" fmla="*/ 2147483647 h 19"/>
              <a:gd name="T8" fmla="*/ 2147483647 w 19"/>
              <a:gd name="T9" fmla="*/ 2147483647 h 19"/>
              <a:gd name="T10" fmla="*/ 0 w 19"/>
              <a:gd name="T11" fmla="*/ 2147483647 h 19"/>
              <a:gd name="T12" fmla="*/ 0 w 19"/>
              <a:gd name="T13" fmla="*/ 2147483647 h 19"/>
              <a:gd name="T14" fmla="*/ 0 60000 65536"/>
              <a:gd name="T15" fmla="*/ 0 60000 65536"/>
              <a:gd name="T16" fmla="*/ 0 60000 65536"/>
              <a:gd name="T17" fmla="*/ 0 60000 65536"/>
              <a:gd name="T18" fmla="*/ 0 60000 65536"/>
              <a:gd name="T19" fmla="*/ 0 60000 65536"/>
              <a:gd name="T20" fmla="*/ 0 60000 65536"/>
              <a:gd name="T21" fmla="*/ 0 w 19"/>
              <a:gd name="T22" fmla="*/ 0 h 19"/>
              <a:gd name="T23" fmla="*/ 19 w 19"/>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9">
                <a:moveTo>
                  <a:pt x="0" y="11"/>
                </a:moveTo>
                <a:lnTo>
                  <a:pt x="6" y="0"/>
                </a:lnTo>
                <a:lnTo>
                  <a:pt x="19" y="4"/>
                </a:lnTo>
                <a:lnTo>
                  <a:pt x="19" y="15"/>
                </a:lnTo>
                <a:lnTo>
                  <a:pt x="10" y="19"/>
                </a:lnTo>
                <a:lnTo>
                  <a:pt x="0" y="11"/>
                </a:lnTo>
                <a:close/>
              </a:path>
            </a:pathLst>
          </a:custGeom>
          <a:solidFill>
            <a:srgbClr val="000000"/>
          </a:solidFill>
          <a:ln w="9525">
            <a:noFill/>
            <a:round/>
            <a:headEnd/>
            <a:tailEnd/>
          </a:ln>
        </p:spPr>
        <p:txBody>
          <a:bodyPr/>
          <a:lstStyle/>
          <a:p>
            <a:endParaRPr lang="en-US"/>
          </a:p>
        </p:txBody>
      </p:sp>
      <p:sp>
        <p:nvSpPr>
          <p:cNvPr id="7195" name="Freeform 27"/>
          <p:cNvSpPr>
            <a:spLocks/>
          </p:cNvSpPr>
          <p:nvPr/>
        </p:nvSpPr>
        <p:spPr bwMode="auto">
          <a:xfrm>
            <a:off x="7021513" y="4951413"/>
            <a:ext cx="15875" cy="15875"/>
          </a:xfrm>
          <a:custGeom>
            <a:avLst/>
            <a:gdLst>
              <a:gd name="T0" fmla="*/ 0 w 21"/>
              <a:gd name="T1" fmla="*/ 2147483647 h 19"/>
              <a:gd name="T2" fmla="*/ 2147483647 w 21"/>
              <a:gd name="T3" fmla="*/ 2147483647 h 19"/>
              <a:gd name="T4" fmla="*/ 2147483647 w 21"/>
              <a:gd name="T5" fmla="*/ 2147483647 h 19"/>
              <a:gd name="T6" fmla="*/ 2147483647 w 21"/>
              <a:gd name="T7" fmla="*/ 2147483647 h 19"/>
              <a:gd name="T8" fmla="*/ 2147483647 w 21"/>
              <a:gd name="T9" fmla="*/ 0 h 19"/>
              <a:gd name="T10" fmla="*/ 0 w 21"/>
              <a:gd name="T11" fmla="*/ 2147483647 h 19"/>
              <a:gd name="T12" fmla="*/ 0 w 21"/>
              <a:gd name="T13" fmla="*/ 2147483647 h 19"/>
              <a:gd name="T14" fmla="*/ 0 60000 65536"/>
              <a:gd name="T15" fmla="*/ 0 60000 65536"/>
              <a:gd name="T16" fmla="*/ 0 60000 65536"/>
              <a:gd name="T17" fmla="*/ 0 60000 65536"/>
              <a:gd name="T18" fmla="*/ 0 60000 65536"/>
              <a:gd name="T19" fmla="*/ 0 60000 65536"/>
              <a:gd name="T20" fmla="*/ 0 60000 65536"/>
              <a:gd name="T21" fmla="*/ 0 w 21"/>
              <a:gd name="T22" fmla="*/ 0 h 19"/>
              <a:gd name="T23" fmla="*/ 21 w 21"/>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9">
                <a:moveTo>
                  <a:pt x="0" y="15"/>
                </a:moveTo>
                <a:lnTo>
                  <a:pt x="13" y="19"/>
                </a:lnTo>
                <a:lnTo>
                  <a:pt x="21" y="15"/>
                </a:lnTo>
                <a:lnTo>
                  <a:pt x="17" y="6"/>
                </a:lnTo>
                <a:lnTo>
                  <a:pt x="4" y="0"/>
                </a:lnTo>
                <a:lnTo>
                  <a:pt x="0" y="15"/>
                </a:lnTo>
                <a:close/>
              </a:path>
            </a:pathLst>
          </a:custGeom>
          <a:solidFill>
            <a:srgbClr val="000000"/>
          </a:solidFill>
          <a:ln w="9525">
            <a:noFill/>
            <a:round/>
            <a:headEnd/>
            <a:tailEnd/>
          </a:ln>
        </p:spPr>
        <p:txBody>
          <a:bodyPr/>
          <a:lstStyle/>
          <a:p>
            <a:endParaRPr lang="en-US"/>
          </a:p>
        </p:txBody>
      </p:sp>
      <p:sp>
        <p:nvSpPr>
          <p:cNvPr id="7196" name="Freeform 28"/>
          <p:cNvSpPr>
            <a:spLocks/>
          </p:cNvSpPr>
          <p:nvPr/>
        </p:nvSpPr>
        <p:spPr bwMode="auto">
          <a:xfrm>
            <a:off x="6611938" y="4699000"/>
            <a:ext cx="100012" cy="171450"/>
          </a:xfrm>
          <a:custGeom>
            <a:avLst/>
            <a:gdLst>
              <a:gd name="T0" fmla="*/ 2147483647 w 125"/>
              <a:gd name="T1" fmla="*/ 2147483647 h 214"/>
              <a:gd name="T2" fmla="*/ 2147483647 w 125"/>
              <a:gd name="T3" fmla="*/ 2147483647 h 214"/>
              <a:gd name="T4" fmla="*/ 2147483647 w 125"/>
              <a:gd name="T5" fmla="*/ 2147483647 h 214"/>
              <a:gd name="T6" fmla="*/ 2147483647 w 125"/>
              <a:gd name="T7" fmla="*/ 2147483647 h 214"/>
              <a:gd name="T8" fmla="*/ 2147483647 w 125"/>
              <a:gd name="T9" fmla="*/ 2147483647 h 214"/>
              <a:gd name="T10" fmla="*/ 2147483647 w 125"/>
              <a:gd name="T11" fmla="*/ 2147483647 h 214"/>
              <a:gd name="T12" fmla="*/ 2147483647 w 125"/>
              <a:gd name="T13" fmla="*/ 2147483647 h 214"/>
              <a:gd name="T14" fmla="*/ 2147483647 w 125"/>
              <a:gd name="T15" fmla="*/ 2147483647 h 214"/>
              <a:gd name="T16" fmla="*/ 2147483647 w 125"/>
              <a:gd name="T17" fmla="*/ 2147483647 h 214"/>
              <a:gd name="T18" fmla="*/ 2147483647 w 125"/>
              <a:gd name="T19" fmla="*/ 2147483647 h 214"/>
              <a:gd name="T20" fmla="*/ 2147483647 w 125"/>
              <a:gd name="T21" fmla="*/ 2147483647 h 214"/>
              <a:gd name="T22" fmla="*/ 2147483647 w 125"/>
              <a:gd name="T23" fmla="*/ 2147483647 h 214"/>
              <a:gd name="T24" fmla="*/ 0 w 125"/>
              <a:gd name="T25" fmla="*/ 2147483647 h 214"/>
              <a:gd name="T26" fmla="*/ 2147483647 w 125"/>
              <a:gd name="T27" fmla="*/ 2147483647 h 214"/>
              <a:gd name="T28" fmla="*/ 2147483647 w 125"/>
              <a:gd name="T29" fmla="*/ 2147483647 h 214"/>
              <a:gd name="T30" fmla="*/ 2147483647 w 125"/>
              <a:gd name="T31" fmla="*/ 2147483647 h 214"/>
              <a:gd name="T32" fmla="*/ 2147483647 w 125"/>
              <a:gd name="T33" fmla="*/ 2147483647 h 214"/>
              <a:gd name="T34" fmla="*/ 2147483647 w 125"/>
              <a:gd name="T35" fmla="*/ 2147483647 h 214"/>
              <a:gd name="T36" fmla="*/ 2147483647 w 125"/>
              <a:gd name="T37" fmla="*/ 2147483647 h 214"/>
              <a:gd name="T38" fmla="*/ 2147483647 w 125"/>
              <a:gd name="T39" fmla="*/ 2147483647 h 214"/>
              <a:gd name="T40" fmla="*/ 2147483647 w 125"/>
              <a:gd name="T41" fmla="*/ 2147483647 h 214"/>
              <a:gd name="T42" fmla="*/ 2147483647 w 125"/>
              <a:gd name="T43" fmla="*/ 2147483647 h 214"/>
              <a:gd name="T44" fmla="*/ 2147483647 w 125"/>
              <a:gd name="T45" fmla="*/ 2147483647 h 214"/>
              <a:gd name="T46" fmla="*/ 2147483647 w 125"/>
              <a:gd name="T47" fmla="*/ 2147483647 h 214"/>
              <a:gd name="T48" fmla="*/ 2147483647 w 125"/>
              <a:gd name="T49" fmla="*/ 2147483647 h 214"/>
              <a:gd name="T50" fmla="*/ 2147483647 w 125"/>
              <a:gd name="T51" fmla="*/ 2147483647 h 214"/>
              <a:gd name="T52" fmla="*/ 2147483647 w 125"/>
              <a:gd name="T53" fmla="*/ 2147483647 h 214"/>
              <a:gd name="T54" fmla="*/ 2147483647 w 125"/>
              <a:gd name="T55" fmla="*/ 2147483647 h 214"/>
              <a:gd name="T56" fmla="*/ 2147483647 w 125"/>
              <a:gd name="T57" fmla="*/ 2147483647 h 214"/>
              <a:gd name="T58" fmla="*/ 2147483647 w 125"/>
              <a:gd name="T59" fmla="*/ 2147483647 h 214"/>
              <a:gd name="T60" fmla="*/ 2147483647 w 125"/>
              <a:gd name="T61" fmla="*/ 2147483647 h 214"/>
              <a:gd name="T62" fmla="*/ 2147483647 w 125"/>
              <a:gd name="T63" fmla="*/ 2147483647 h 214"/>
              <a:gd name="T64" fmla="*/ 2147483647 w 125"/>
              <a:gd name="T65" fmla="*/ 2147483647 h 214"/>
              <a:gd name="T66" fmla="*/ 2147483647 w 125"/>
              <a:gd name="T67" fmla="*/ 2147483647 h 214"/>
              <a:gd name="T68" fmla="*/ 2147483647 w 125"/>
              <a:gd name="T69" fmla="*/ 0 h 214"/>
              <a:gd name="T70" fmla="*/ 2147483647 w 125"/>
              <a:gd name="T71" fmla="*/ 2147483647 h 214"/>
              <a:gd name="T72" fmla="*/ 2147483647 w 125"/>
              <a:gd name="T73" fmla="*/ 2147483647 h 214"/>
              <a:gd name="T74" fmla="*/ 2147483647 w 125"/>
              <a:gd name="T75" fmla="*/ 2147483647 h 214"/>
              <a:gd name="T76" fmla="*/ 2147483647 w 125"/>
              <a:gd name="T77" fmla="*/ 2147483647 h 214"/>
              <a:gd name="T78" fmla="*/ 2147483647 w 125"/>
              <a:gd name="T79" fmla="*/ 2147483647 h 214"/>
              <a:gd name="T80" fmla="*/ 2147483647 w 125"/>
              <a:gd name="T81" fmla="*/ 2147483647 h 214"/>
              <a:gd name="T82" fmla="*/ 2147483647 w 125"/>
              <a:gd name="T83" fmla="*/ 2147483647 h 214"/>
              <a:gd name="T84" fmla="*/ 2147483647 w 125"/>
              <a:gd name="T85" fmla="*/ 2147483647 h 214"/>
              <a:gd name="T86" fmla="*/ 2147483647 w 125"/>
              <a:gd name="T87" fmla="*/ 2147483647 h 21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5"/>
              <a:gd name="T133" fmla="*/ 0 h 214"/>
              <a:gd name="T134" fmla="*/ 125 w 125"/>
              <a:gd name="T135" fmla="*/ 214 h 21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5" h="214">
                <a:moveTo>
                  <a:pt x="95" y="15"/>
                </a:moveTo>
                <a:lnTo>
                  <a:pt x="87" y="30"/>
                </a:lnTo>
                <a:lnTo>
                  <a:pt x="87" y="47"/>
                </a:lnTo>
                <a:lnTo>
                  <a:pt x="84" y="70"/>
                </a:lnTo>
                <a:lnTo>
                  <a:pt x="82" y="93"/>
                </a:lnTo>
                <a:lnTo>
                  <a:pt x="74" y="108"/>
                </a:lnTo>
                <a:lnTo>
                  <a:pt x="68" y="123"/>
                </a:lnTo>
                <a:lnTo>
                  <a:pt x="61" y="138"/>
                </a:lnTo>
                <a:lnTo>
                  <a:pt x="44" y="157"/>
                </a:lnTo>
                <a:lnTo>
                  <a:pt x="25" y="173"/>
                </a:lnTo>
                <a:lnTo>
                  <a:pt x="15" y="186"/>
                </a:lnTo>
                <a:lnTo>
                  <a:pt x="6" y="184"/>
                </a:lnTo>
                <a:lnTo>
                  <a:pt x="0" y="192"/>
                </a:lnTo>
                <a:lnTo>
                  <a:pt x="4" y="199"/>
                </a:lnTo>
                <a:lnTo>
                  <a:pt x="13" y="207"/>
                </a:lnTo>
                <a:lnTo>
                  <a:pt x="25" y="207"/>
                </a:lnTo>
                <a:lnTo>
                  <a:pt x="36" y="213"/>
                </a:lnTo>
                <a:lnTo>
                  <a:pt x="51" y="214"/>
                </a:lnTo>
                <a:lnTo>
                  <a:pt x="74" y="214"/>
                </a:lnTo>
                <a:lnTo>
                  <a:pt x="87" y="209"/>
                </a:lnTo>
                <a:lnTo>
                  <a:pt x="99" y="207"/>
                </a:lnTo>
                <a:lnTo>
                  <a:pt x="105" y="201"/>
                </a:lnTo>
                <a:lnTo>
                  <a:pt x="118" y="201"/>
                </a:lnTo>
                <a:lnTo>
                  <a:pt x="125" y="184"/>
                </a:lnTo>
                <a:lnTo>
                  <a:pt x="114" y="167"/>
                </a:lnTo>
                <a:lnTo>
                  <a:pt x="108" y="161"/>
                </a:lnTo>
                <a:lnTo>
                  <a:pt x="108" y="154"/>
                </a:lnTo>
                <a:lnTo>
                  <a:pt x="91" y="148"/>
                </a:lnTo>
                <a:lnTo>
                  <a:pt x="105" y="133"/>
                </a:lnTo>
                <a:lnTo>
                  <a:pt x="116" y="112"/>
                </a:lnTo>
                <a:lnTo>
                  <a:pt x="124" y="89"/>
                </a:lnTo>
                <a:lnTo>
                  <a:pt x="125" y="72"/>
                </a:lnTo>
                <a:lnTo>
                  <a:pt x="125" y="47"/>
                </a:lnTo>
                <a:lnTo>
                  <a:pt x="120" y="21"/>
                </a:lnTo>
                <a:lnTo>
                  <a:pt x="114" y="0"/>
                </a:lnTo>
                <a:lnTo>
                  <a:pt x="110" y="22"/>
                </a:lnTo>
                <a:lnTo>
                  <a:pt x="110" y="43"/>
                </a:lnTo>
                <a:lnTo>
                  <a:pt x="110" y="60"/>
                </a:lnTo>
                <a:lnTo>
                  <a:pt x="106" y="76"/>
                </a:lnTo>
                <a:lnTo>
                  <a:pt x="103" y="85"/>
                </a:lnTo>
                <a:lnTo>
                  <a:pt x="103" y="60"/>
                </a:lnTo>
                <a:lnTo>
                  <a:pt x="101" y="30"/>
                </a:lnTo>
                <a:lnTo>
                  <a:pt x="95" y="15"/>
                </a:lnTo>
                <a:close/>
              </a:path>
            </a:pathLst>
          </a:custGeom>
          <a:solidFill>
            <a:srgbClr val="000000"/>
          </a:solidFill>
          <a:ln w="9525">
            <a:noFill/>
            <a:round/>
            <a:headEnd/>
            <a:tailEnd/>
          </a:ln>
        </p:spPr>
        <p:txBody>
          <a:bodyPr/>
          <a:lstStyle/>
          <a:p>
            <a:endParaRPr lang="en-US"/>
          </a:p>
        </p:txBody>
      </p:sp>
      <p:sp>
        <p:nvSpPr>
          <p:cNvPr id="7197" name="Freeform 29"/>
          <p:cNvSpPr>
            <a:spLocks/>
          </p:cNvSpPr>
          <p:nvPr/>
        </p:nvSpPr>
        <p:spPr bwMode="auto">
          <a:xfrm>
            <a:off x="6548438" y="4678363"/>
            <a:ext cx="131762" cy="217487"/>
          </a:xfrm>
          <a:custGeom>
            <a:avLst/>
            <a:gdLst>
              <a:gd name="T0" fmla="*/ 2147483647 w 168"/>
              <a:gd name="T1" fmla="*/ 2147483647 h 274"/>
              <a:gd name="T2" fmla="*/ 2147483647 w 168"/>
              <a:gd name="T3" fmla="*/ 2147483647 h 274"/>
              <a:gd name="T4" fmla="*/ 2147483647 w 168"/>
              <a:gd name="T5" fmla="*/ 2147483647 h 274"/>
              <a:gd name="T6" fmla="*/ 2147483647 w 168"/>
              <a:gd name="T7" fmla="*/ 2147483647 h 274"/>
              <a:gd name="T8" fmla="*/ 2147483647 w 168"/>
              <a:gd name="T9" fmla="*/ 2147483647 h 274"/>
              <a:gd name="T10" fmla="*/ 2147483647 w 168"/>
              <a:gd name="T11" fmla="*/ 2147483647 h 274"/>
              <a:gd name="T12" fmla="*/ 2147483647 w 168"/>
              <a:gd name="T13" fmla="*/ 2147483647 h 274"/>
              <a:gd name="T14" fmla="*/ 2147483647 w 168"/>
              <a:gd name="T15" fmla="*/ 2147483647 h 274"/>
              <a:gd name="T16" fmla="*/ 2147483647 w 168"/>
              <a:gd name="T17" fmla="*/ 2147483647 h 274"/>
              <a:gd name="T18" fmla="*/ 2147483647 w 168"/>
              <a:gd name="T19" fmla="*/ 2147483647 h 274"/>
              <a:gd name="T20" fmla="*/ 2147483647 w 168"/>
              <a:gd name="T21" fmla="*/ 2147483647 h 274"/>
              <a:gd name="T22" fmla="*/ 2147483647 w 168"/>
              <a:gd name="T23" fmla="*/ 2147483647 h 274"/>
              <a:gd name="T24" fmla="*/ 2147483647 w 168"/>
              <a:gd name="T25" fmla="*/ 2147483647 h 274"/>
              <a:gd name="T26" fmla="*/ 2147483647 w 168"/>
              <a:gd name="T27" fmla="*/ 2147483647 h 274"/>
              <a:gd name="T28" fmla="*/ 0 w 168"/>
              <a:gd name="T29" fmla="*/ 2147483647 h 274"/>
              <a:gd name="T30" fmla="*/ 2147483647 w 168"/>
              <a:gd name="T31" fmla="*/ 2147483647 h 274"/>
              <a:gd name="T32" fmla="*/ 2147483647 w 168"/>
              <a:gd name="T33" fmla="*/ 2147483647 h 274"/>
              <a:gd name="T34" fmla="*/ 2147483647 w 168"/>
              <a:gd name="T35" fmla="*/ 2147483647 h 274"/>
              <a:gd name="T36" fmla="*/ 2147483647 w 168"/>
              <a:gd name="T37" fmla="*/ 2147483647 h 274"/>
              <a:gd name="T38" fmla="*/ 2147483647 w 168"/>
              <a:gd name="T39" fmla="*/ 2147483647 h 274"/>
              <a:gd name="T40" fmla="*/ 2147483647 w 168"/>
              <a:gd name="T41" fmla="*/ 2147483647 h 274"/>
              <a:gd name="T42" fmla="*/ 2147483647 w 168"/>
              <a:gd name="T43" fmla="*/ 2147483647 h 274"/>
              <a:gd name="T44" fmla="*/ 2147483647 w 168"/>
              <a:gd name="T45" fmla="*/ 2147483647 h 274"/>
              <a:gd name="T46" fmla="*/ 2147483647 w 168"/>
              <a:gd name="T47" fmla="*/ 2147483647 h 274"/>
              <a:gd name="T48" fmla="*/ 2147483647 w 168"/>
              <a:gd name="T49" fmla="*/ 2147483647 h 274"/>
              <a:gd name="T50" fmla="*/ 2147483647 w 168"/>
              <a:gd name="T51" fmla="*/ 0 h 274"/>
              <a:gd name="T52" fmla="*/ 2147483647 w 168"/>
              <a:gd name="T53" fmla="*/ 2147483647 h 274"/>
              <a:gd name="T54" fmla="*/ 2147483647 w 168"/>
              <a:gd name="T55" fmla="*/ 2147483647 h 274"/>
              <a:gd name="T56" fmla="*/ 2147483647 w 168"/>
              <a:gd name="T57" fmla="*/ 2147483647 h 274"/>
              <a:gd name="T58" fmla="*/ 2147483647 w 168"/>
              <a:gd name="T59" fmla="*/ 2147483647 h 274"/>
              <a:gd name="T60" fmla="*/ 2147483647 w 168"/>
              <a:gd name="T61" fmla="*/ 2147483647 h 2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8"/>
              <a:gd name="T94" fmla="*/ 0 h 274"/>
              <a:gd name="T95" fmla="*/ 168 w 168"/>
              <a:gd name="T96" fmla="*/ 274 h 2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8" h="274">
                <a:moveTo>
                  <a:pt x="152" y="11"/>
                </a:moveTo>
                <a:lnTo>
                  <a:pt x="139" y="19"/>
                </a:lnTo>
                <a:lnTo>
                  <a:pt x="126" y="30"/>
                </a:lnTo>
                <a:lnTo>
                  <a:pt x="103" y="49"/>
                </a:lnTo>
                <a:lnTo>
                  <a:pt x="90" y="72"/>
                </a:lnTo>
                <a:lnTo>
                  <a:pt x="72" y="97"/>
                </a:lnTo>
                <a:lnTo>
                  <a:pt x="57" y="122"/>
                </a:lnTo>
                <a:lnTo>
                  <a:pt x="44" y="152"/>
                </a:lnTo>
                <a:lnTo>
                  <a:pt x="36" y="175"/>
                </a:lnTo>
                <a:lnTo>
                  <a:pt x="31" y="198"/>
                </a:lnTo>
                <a:lnTo>
                  <a:pt x="23" y="222"/>
                </a:lnTo>
                <a:lnTo>
                  <a:pt x="19" y="247"/>
                </a:lnTo>
                <a:lnTo>
                  <a:pt x="17" y="262"/>
                </a:lnTo>
                <a:lnTo>
                  <a:pt x="6" y="274"/>
                </a:lnTo>
                <a:lnTo>
                  <a:pt x="0" y="268"/>
                </a:lnTo>
                <a:lnTo>
                  <a:pt x="2" y="234"/>
                </a:lnTo>
                <a:lnTo>
                  <a:pt x="6" y="200"/>
                </a:lnTo>
                <a:lnTo>
                  <a:pt x="17" y="163"/>
                </a:lnTo>
                <a:lnTo>
                  <a:pt x="31" y="133"/>
                </a:lnTo>
                <a:lnTo>
                  <a:pt x="46" y="105"/>
                </a:lnTo>
                <a:lnTo>
                  <a:pt x="61" y="74"/>
                </a:lnTo>
                <a:lnTo>
                  <a:pt x="78" y="48"/>
                </a:lnTo>
                <a:lnTo>
                  <a:pt x="103" y="23"/>
                </a:lnTo>
                <a:lnTo>
                  <a:pt x="120" y="10"/>
                </a:lnTo>
                <a:lnTo>
                  <a:pt x="137" y="2"/>
                </a:lnTo>
                <a:lnTo>
                  <a:pt x="152" y="0"/>
                </a:lnTo>
                <a:lnTo>
                  <a:pt x="166" y="2"/>
                </a:lnTo>
                <a:lnTo>
                  <a:pt x="168" y="11"/>
                </a:lnTo>
                <a:lnTo>
                  <a:pt x="160" y="15"/>
                </a:lnTo>
                <a:lnTo>
                  <a:pt x="152" y="11"/>
                </a:lnTo>
                <a:close/>
              </a:path>
            </a:pathLst>
          </a:custGeom>
          <a:solidFill>
            <a:srgbClr val="000000"/>
          </a:solidFill>
          <a:ln w="9525">
            <a:noFill/>
            <a:round/>
            <a:headEnd/>
            <a:tailEnd/>
          </a:ln>
        </p:spPr>
        <p:txBody>
          <a:bodyPr/>
          <a:lstStyle/>
          <a:p>
            <a:endParaRPr lang="en-US"/>
          </a:p>
        </p:txBody>
      </p:sp>
      <p:sp>
        <p:nvSpPr>
          <p:cNvPr id="7198" name="Freeform 30"/>
          <p:cNvSpPr>
            <a:spLocks/>
          </p:cNvSpPr>
          <p:nvPr/>
        </p:nvSpPr>
        <p:spPr bwMode="auto">
          <a:xfrm>
            <a:off x="7104063" y="4845050"/>
            <a:ext cx="15875" cy="36513"/>
          </a:xfrm>
          <a:custGeom>
            <a:avLst/>
            <a:gdLst>
              <a:gd name="T0" fmla="*/ 0 w 19"/>
              <a:gd name="T1" fmla="*/ 2147483647 h 48"/>
              <a:gd name="T2" fmla="*/ 0 w 19"/>
              <a:gd name="T3" fmla="*/ 2147483647 h 48"/>
              <a:gd name="T4" fmla="*/ 2147483647 w 19"/>
              <a:gd name="T5" fmla="*/ 2147483647 h 48"/>
              <a:gd name="T6" fmla="*/ 2147483647 w 19"/>
              <a:gd name="T7" fmla="*/ 2147483647 h 48"/>
              <a:gd name="T8" fmla="*/ 2147483647 w 19"/>
              <a:gd name="T9" fmla="*/ 2147483647 h 48"/>
              <a:gd name="T10" fmla="*/ 2147483647 w 19"/>
              <a:gd name="T11" fmla="*/ 2147483647 h 48"/>
              <a:gd name="T12" fmla="*/ 2147483647 w 19"/>
              <a:gd name="T13" fmla="*/ 0 h 48"/>
              <a:gd name="T14" fmla="*/ 0 w 19"/>
              <a:gd name="T15" fmla="*/ 2147483647 h 48"/>
              <a:gd name="T16" fmla="*/ 0 w 19"/>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48"/>
              <a:gd name="T29" fmla="*/ 19 w 19"/>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48">
                <a:moveTo>
                  <a:pt x="0" y="11"/>
                </a:moveTo>
                <a:lnTo>
                  <a:pt x="0" y="31"/>
                </a:lnTo>
                <a:lnTo>
                  <a:pt x="3" y="48"/>
                </a:lnTo>
                <a:lnTo>
                  <a:pt x="11" y="32"/>
                </a:lnTo>
                <a:lnTo>
                  <a:pt x="19" y="23"/>
                </a:lnTo>
                <a:lnTo>
                  <a:pt x="17" y="2"/>
                </a:lnTo>
                <a:lnTo>
                  <a:pt x="7" y="0"/>
                </a:lnTo>
                <a:lnTo>
                  <a:pt x="0" y="11"/>
                </a:lnTo>
                <a:close/>
              </a:path>
            </a:pathLst>
          </a:custGeom>
          <a:solidFill>
            <a:srgbClr val="000000"/>
          </a:solidFill>
          <a:ln w="9525">
            <a:noFill/>
            <a:round/>
            <a:headEnd/>
            <a:tailEnd/>
          </a:ln>
        </p:spPr>
        <p:txBody>
          <a:bodyPr/>
          <a:lstStyle/>
          <a:p>
            <a:endParaRPr lang="en-US"/>
          </a:p>
        </p:txBody>
      </p:sp>
      <p:sp>
        <p:nvSpPr>
          <p:cNvPr id="7199" name="Freeform 31"/>
          <p:cNvSpPr>
            <a:spLocks/>
          </p:cNvSpPr>
          <p:nvPr/>
        </p:nvSpPr>
        <p:spPr bwMode="auto">
          <a:xfrm>
            <a:off x="6596063" y="4857750"/>
            <a:ext cx="17462" cy="44450"/>
          </a:xfrm>
          <a:custGeom>
            <a:avLst/>
            <a:gdLst>
              <a:gd name="T0" fmla="*/ 2147483647 w 23"/>
              <a:gd name="T1" fmla="*/ 2147483647 h 55"/>
              <a:gd name="T2" fmla="*/ 2147483647 w 23"/>
              <a:gd name="T3" fmla="*/ 2147483647 h 55"/>
              <a:gd name="T4" fmla="*/ 2147483647 w 23"/>
              <a:gd name="T5" fmla="*/ 2147483647 h 55"/>
              <a:gd name="T6" fmla="*/ 2147483647 w 23"/>
              <a:gd name="T7" fmla="*/ 2147483647 h 55"/>
              <a:gd name="T8" fmla="*/ 2147483647 w 23"/>
              <a:gd name="T9" fmla="*/ 2147483647 h 55"/>
              <a:gd name="T10" fmla="*/ 0 w 23"/>
              <a:gd name="T11" fmla="*/ 2147483647 h 55"/>
              <a:gd name="T12" fmla="*/ 2147483647 w 23"/>
              <a:gd name="T13" fmla="*/ 2147483647 h 55"/>
              <a:gd name="T14" fmla="*/ 2147483647 w 23"/>
              <a:gd name="T15" fmla="*/ 2147483647 h 55"/>
              <a:gd name="T16" fmla="*/ 2147483647 w 23"/>
              <a:gd name="T17" fmla="*/ 2147483647 h 55"/>
              <a:gd name="T18" fmla="*/ 2147483647 w 23"/>
              <a:gd name="T19" fmla="*/ 0 h 55"/>
              <a:gd name="T20" fmla="*/ 2147483647 w 23"/>
              <a:gd name="T21" fmla="*/ 2147483647 h 55"/>
              <a:gd name="T22" fmla="*/ 2147483647 w 23"/>
              <a:gd name="T23" fmla="*/ 2147483647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55"/>
              <a:gd name="T38" fmla="*/ 23 w 23"/>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55">
                <a:moveTo>
                  <a:pt x="23" y="6"/>
                </a:moveTo>
                <a:lnTo>
                  <a:pt x="23" y="21"/>
                </a:lnTo>
                <a:lnTo>
                  <a:pt x="19" y="38"/>
                </a:lnTo>
                <a:lnTo>
                  <a:pt x="17" y="55"/>
                </a:lnTo>
                <a:lnTo>
                  <a:pt x="8" y="55"/>
                </a:lnTo>
                <a:lnTo>
                  <a:pt x="0" y="50"/>
                </a:lnTo>
                <a:lnTo>
                  <a:pt x="2" y="34"/>
                </a:lnTo>
                <a:lnTo>
                  <a:pt x="6" y="17"/>
                </a:lnTo>
                <a:lnTo>
                  <a:pt x="10" y="8"/>
                </a:lnTo>
                <a:lnTo>
                  <a:pt x="15" y="0"/>
                </a:lnTo>
                <a:lnTo>
                  <a:pt x="23" y="6"/>
                </a:lnTo>
                <a:close/>
              </a:path>
            </a:pathLst>
          </a:custGeom>
          <a:solidFill>
            <a:srgbClr val="000000"/>
          </a:solidFill>
          <a:ln w="9525">
            <a:noFill/>
            <a:round/>
            <a:headEnd/>
            <a:tailEnd/>
          </a:ln>
        </p:spPr>
        <p:txBody>
          <a:bodyPr/>
          <a:lstStyle/>
          <a:p>
            <a:endParaRPr lang="en-US"/>
          </a:p>
        </p:txBody>
      </p:sp>
      <p:sp>
        <p:nvSpPr>
          <p:cNvPr id="7200" name="Freeform 32"/>
          <p:cNvSpPr>
            <a:spLocks/>
          </p:cNvSpPr>
          <p:nvPr/>
        </p:nvSpPr>
        <p:spPr bwMode="auto">
          <a:xfrm>
            <a:off x="6542088" y="4886325"/>
            <a:ext cx="76200" cy="107950"/>
          </a:xfrm>
          <a:custGeom>
            <a:avLst/>
            <a:gdLst>
              <a:gd name="T0" fmla="*/ 2147483647 w 97"/>
              <a:gd name="T1" fmla="*/ 2147483647 h 135"/>
              <a:gd name="T2" fmla="*/ 2147483647 w 97"/>
              <a:gd name="T3" fmla="*/ 2147483647 h 135"/>
              <a:gd name="T4" fmla="*/ 2147483647 w 97"/>
              <a:gd name="T5" fmla="*/ 2147483647 h 135"/>
              <a:gd name="T6" fmla="*/ 2147483647 w 97"/>
              <a:gd name="T7" fmla="*/ 2147483647 h 135"/>
              <a:gd name="T8" fmla="*/ 2147483647 w 97"/>
              <a:gd name="T9" fmla="*/ 2147483647 h 135"/>
              <a:gd name="T10" fmla="*/ 2147483647 w 97"/>
              <a:gd name="T11" fmla="*/ 2147483647 h 135"/>
              <a:gd name="T12" fmla="*/ 2147483647 w 97"/>
              <a:gd name="T13" fmla="*/ 2147483647 h 135"/>
              <a:gd name="T14" fmla="*/ 2147483647 w 97"/>
              <a:gd name="T15" fmla="*/ 2147483647 h 135"/>
              <a:gd name="T16" fmla="*/ 2147483647 w 97"/>
              <a:gd name="T17" fmla="*/ 2147483647 h 135"/>
              <a:gd name="T18" fmla="*/ 0 w 97"/>
              <a:gd name="T19" fmla="*/ 2147483647 h 135"/>
              <a:gd name="T20" fmla="*/ 2147483647 w 97"/>
              <a:gd name="T21" fmla="*/ 2147483647 h 135"/>
              <a:gd name="T22" fmla="*/ 2147483647 w 97"/>
              <a:gd name="T23" fmla="*/ 2147483647 h 135"/>
              <a:gd name="T24" fmla="*/ 2147483647 w 97"/>
              <a:gd name="T25" fmla="*/ 2147483647 h 135"/>
              <a:gd name="T26" fmla="*/ 2147483647 w 97"/>
              <a:gd name="T27" fmla="*/ 2147483647 h 135"/>
              <a:gd name="T28" fmla="*/ 2147483647 w 97"/>
              <a:gd name="T29" fmla="*/ 2147483647 h 135"/>
              <a:gd name="T30" fmla="*/ 2147483647 w 97"/>
              <a:gd name="T31" fmla="*/ 2147483647 h 135"/>
              <a:gd name="T32" fmla="*/ 2147483647 w 97"/>
              <a:gd name="T33" fmla="*/ 2147483647 h 135"/>
              <a:gd name="T34" fmla="*/ 2147483647 w 97"/>
              <a:gd name="T35" fmla="*/ 2147483647 h 135"/>
              <a:gd name="T36" fmla="*/ 2147483647 w 97"/>
              <a:gd name="T37" fmla="*/ 2147483647 h 135"/>
              <a:gd name="T38" fmla="*/ 2147483647 w 97"/>
              <a:gd name="T39" fmla="*/ 2147483647 h 135"/>
              <a:gd name="T40" fmla="*/ 2147483647 w 97"/>
              <a:gd name="T41" fmla="*/ 2147483647 h 135"/>
              <a:gd name="T42" fmla="*/ 2147483647 w 97"/>
              <a:gd name="T43" fmla="*/ 2147483647 h 135"/>
              <a:gd name="T44" fmla="*/ 2147483647 w 97"/>
              <a:gd name="T45" fmla="*/ 2147483647 h 135"/>
              <a:gd name="T46" fmla="*/ 2147483647 w 97"/>
              <a:gd name="T47" fmla="*/ 2147483647 h 135"/>
              <a:gd name="T48" fmla="*/ 2147483647 w 97"/>
              <a:gd name="T49" fmla="*/ 2147483647 h 135"/>
              <a:gd name="T50" fmla="*/ 2147483647 w 97"/>
              <a:gd name="T51" fmla="*/ 2147483647 h 135"/>
              <a:gd name="T52" fmla="*/ 2147483647 w 97"/>
              <a:gd name="T53" fmla="*/ 2147483647 h 135"/>
              <a:gd name="T54" fmla="*/ 2147483647 w 97"/>
              <a:gd name="T55" fmla="*/ 2147483647 h 135"/>
              <a:gd name="T56" fmla="*/ 2147483647 w 97"/>
              <a:gd name="T57" fmla="*/ 2147483647 h 135"/>
              <a:gd name="T58" fmla="*/ 2147483647 w 97"/>
              <a:gd name="T59" fmla="*/ 2147483647 h 135"/>
              <a:gd name="T60" fmla="*/ 2147483647 w 97"/>
              <a:gd name="T61" fmla="*/ 2147483647 h 135"/>
              <a:gd name="T62" fmla="*/ 2147483647 w 97"/>
              <a:gd name="T63" fmla="*/ 0 h 135"/>
              <a:gd name="T64" fmla="*/ 2147483647 w 97"/>
              <a:gd name="T65" fmla="*/ 2147483647 h 135"/>
              <a:gd name="T66" fmla="*/ 2147483647 w 97"/>
              <a:gd name="T67" fmla="*/ 2147483647 h 1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7"/>
              <a:gd name="T103" fmla="*/ 0 h 135"/>
              <a:gd name="T104" fmla="*/ 97 w 97"/>
              <a:gd name="T105" fmla="*/ 135 h 13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7" h="135">
                <a:moveTo>
                  <a:pt x="9" y="8"/>
                </a:moveTo>
                <a:lnTo>
                  <a:pt x="11" y="16"/>
                </a:lnTo>
                <a:lnTo>
                  <a:pt x="26" y="23"/>
                </a:lnTo>
                <a:lnTo>
                  <a:pt x="38" y="35"/>
                </a:lnTo>
                <a:lnTo>
                  <a:pt x="45" y="40"/>
                </a:lnTo>
                <a:lnTo>
                  <a:pt x="41" y="52"/>
                </a:lnTo>
                <a:lnTo>
                  <a:pt x="26" y="67"/>
                </a:lnTo>
                <a:lnTo>
                  <a:pt x="15" y="84"/>
                </a:lnTo>
                <a:lnTo>
                  <a:pt x="5" y="101"/>
                </a:lnTo>
                <a:lnTo>
                  <a:pt x="0" y="112"/>
                </a:lnTo>
                <a:lnTo>
                  <a:pt x="17" y="97"/>
                </a:lnTo>
                <a:lnTo>
                  <a:pt x="32" y="92"/>
                </a:lnTo>
                <a:lnTo>
                  <a:pt x="17" y="118"/>
                </a:lnTo>
                <a:lnTo>
                  <a:pt x="41" y="135"/>
                </a:lnTo>
                <a:lnTo>
                  <a:pt x="55" y="128"/>
                </a:lnTo>
                <a:lnTo>
                  <a:pt x="64" y="120"/>
                </a:lnTo>
                <a:lnTo>
                  <a:pt x="68" y="112"/>
                </a:lnTo>
                <a:lnTo>
                  <a:pt x="74" y="112"/>
                </a:lnTo>
                <a:lnTo>
                  <a:pt x="78" y="103"/>
                </a:lnTo>
                <a:lnTo>
                  <a:pt x="85" y="105"/>
                </a:lnTo>
                <a:lnTo>
                  <a:pt x="93" y="101"/>
                </a:lnTo>
                <a:lnTo>
                  <a:pt x="97" y="95"/>
                </a:lnTo>
                <a:lnTo>
                  <a:pt x="91" y="90"/>
                </a:lnTo>
                <a:lnTo>
                  <a:pt x="91" y="76"/>
                </a:lnTo>
                <a:lnTo>
                  <a:pt x="91" y="57"/>
                </a:lnTo>
                <a:lnTo>
                  <a:pt x="83" y="44"/>
                </a:lnTo>
                <a:lnTo>
                  <a:pt x="78" y="33"/>
                </a:lnTo>
                <a:lnTo>
                  <a:pt x="72" y="31"/>
                </a:lnTo>
                <a:lnTo>
                  <a:pt x="62" y="27"/>
                </a:lnTo>
                <a:lnTo>
                  <a:pt x="49" y="21"/>
                </a:lnTo>
                <a:lnTo>
                  <a:pt x="32" y="8"/>
                </a:lnTo>
                <a:lnTo>
                  <a:pt x="15" y="0"/>
                </a:lnTo>
                <a:lnTo>
                  <a:pt x="9" y="8"/>
                </a:lnTo>
                <a:close/>
              </a:path>
            </a:pathLst>
          </a:custGeom>
          <a:solidFill>
            <a:srgbClr val="000000"/>
          </a:solidFill>
          <a:ln w="9525">
            <a:noFill/>
            <a:round/>
            <a:headEnd/>
            <a:tailEnd/>
          </a:ln>
        </p:spPr>
        <p:txBody>
          <a:bodyPr/>
          <a:lstStyle/>
          <a:p>
            <a:endParaRPr lang="en-US"/>
          </a:p>
        </p:txBody>
      </p:sp>
      <p:sp>
        <p:nvSpPr>
          <p:cNvPr id="7201" name="Freeform 33"/>
          <p:cNvSpPr>
            <a:spLocks/>
          </p:cNvSpPr>
          <p:nvPr/>
        </p:nvSpPr>
        <p:spPr bwMode="auto">
          <a:xfrm>
            <a:off x="6731000" y="5159375"/>
            <a:ext cx="125413" cy="68263"/>
          </a:xfrm>
          <a:custGeom>
            <a:avLst/>
            <a:gdLst>
              <a:gd name="T0" fmla="*/ 2147483647 w 160"/>
              <a:gd name="T1" fmla="*/ 2147483647 h 86"/>
              <a:gd name="T2" fmla="*/ 2147483647 w 160"/>
              <a:gd name="T3" fmla="*/ 2147483647 h 86"/>
              <a:gd name="T4" fmla="*/ 2147483647 w 160"/>
              <a:gd name="T5" fmla="*/ 2147483647 h 86"/>
              <a:gd name="T6" fmla="*/ 2147483647 w 160"/>
              <a:gd name="T7" fmla="*/ 2147483647 h 86"/>
              <a:gd name="T8" fmla="*/ 2147483647 w 160"/>
              <a:gd name="T9" fmla="*/ 2147483647 h 86"/>
              <a:gd name="T10" fmla="*/ 2147483647 w 160"/>
              <a:gd name="T11" fmla="*/ 2147483647 h 86"/>
              <a:gd name="T12" fmla="*/ 2147483647 w 160"/>
              <a:gd name="T13" fmla="*/ 2147483647 h 86"/>
              <a:gd name="T14" fmla="*/ 2147483647 w 160"/>
              <a:gd name="T15" fmla="*/ 2147483647 h 86"/>
              <a:gd name="T16" fmla="*/ 2147483647 w 160"/>
              <a:gd name="T17" fmla="*/ 2147483647 h 86"/>
              <a:gd name="T18" fmla="*/ 2147483647 w 160"/>
              <a:gd name="T19" fmla="*/ 0 h 86"/>
              <a:gd name="T20" fmla="*/ 2147483647 w 160"/>
              <a:gd name="T21" fmla="*/ 2147483647 h 86"/>
              <a:gd name="T22" fmla="*/ 2147483647 w 160"/>
              <a:gd name="T23" fmla="*/ 2147483647 h 86"/>
              <a:gd name="T24" fmla="*/ 2147483647 w 160"/>
              <a:gd name="T25" fmla="*/ 2147483647 h 86"/>
              <a:gd name="T26" fmla="*/ 2147483647 w 160"/>
              <a:gd name="T27" fmla="*/ 2147483647 h 86"/>
              <a:gd name="T28" fmla="*/ 2147483647 w 160"/>
              <a:gd name="T29" fmla="*/ 2147483647 h 86"/>
              <a:gd name="T30" fmla="*/ 2147483647 w 160"/>
              <a:gd name="T31" fmla="*/ 2147483647 h 86"/>
              <a:gd name="T32" fmla="*/ 2147483647 w 160"/>
              <a:gd name="T33" fmla="*/ 2147483647 h 86"/>
              <a:gd name="T34" fmla="*/ 2147483647 w 160"/>
              <a:gd name="T35" fmla="*/ 2147483647 h 86"/>
              <a:gd name="T36" fmla="*/ 2147483647 w 160"/>
              <a:gd name="T37" fmla="*/ 2147483647 h 86"/>
              <a:gd name="T38" fmla="*/ 2147483647 w 160"/>
              <a:gd name="T39" fmla="*/ 2147483647 h 86"/>
              <a:gd name="T40" fmla="*/ 2147483647 w 160"/>
              <a:gd name="T41" fmla="*/ 2147483647 h 86"/>
              <a:gd name="T42" fmla="*/ 2147483647 w 160"/>
              <a:gd name="T43" fmla="*/ 2147483647 h 86"/>
              <a:gd name="T44" fmla="*/ 2147483647 w 160"/>
              <a:gd name="T45" fmla="*/ 2147483647 h 86"/>
              <a:gd name="T46" fmla="*/ 2147483647 w 160"/>
              <a:gd name="T47" fmla="*/ 2147483647 h 86"/>
              <a:gd name="T48" fmla="*/ 2147483647 w 160"/>
              <a:gd name="T49" fmla="*/ 2147483647 h 86"/>
              <a:gd name="T50" fmla="*/ 2147483647 w 160"/>
              <a:gd name="T51" fmla="*/ 2147483647 h 86"/>
              <a:gd name="T52" fmla="*/ 0 w 160"/>
              <a:gd name="T53" fmla="*/ 2147483647 h 86"/>
              <a:gd name="T54" fmla="*/ 2147483647 w 160"/>
              <a:gd name="T55" fmla="*/ 2147483647 h 86"/>
              <a:gd name="T56" fmla="*/ 2147483647 w 160"/>
              <a:gd name="T57" fmla="*/ 2147483647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0"/>
              <a:gd name="T88" fmla="*/ 0 h 86"/>
              <a:gd name="T89" fmla="*/ 160 w 160"/>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0" h="86">
                <a:moveTo>
                  <a:pt x="6" y="8"/>
                </a:moveTo>
                <a:lnTo>
                  <a:pt x="14" y="6"/>
                </a:lnTo>
                <a:lnTo>
                  <a:pt x="25" y="14"/>
                </a:lnTo>
                <a:lnTo>
                  <a:pt x="38" y="21"/>
                </a:lnTo>
                <a:lnTo>
                  <a:pt x="57" y="25"/>
                </a:lnTo>
                <a:lnTo>
                  <a:pt x="80" y="21"/>
                </a:lnTo>
                <a:lnTo>
                  <a:pt x="103" y="14"/>
                </a:lnTo>
                <a:lnTo>
                  <a:pt x="128" y="6"/>
                </a:lnTo>
                <a:lnTo>
                  <a:pt x="145" y="2"/>
                </a:lnTo>
                <a:lnTo>
                  <a:pt x="156" y="0"/>
                </a:lnTo>
                <a:lnTo>
                  <a:pt x="160" y="6"/>
                </a:lnTo>
                <a:lnTo>
                  <a:pt x="154" y="14"/>
                </a:lnTo>
                <a:lnTo>
                  <a:pt x="137" y="23"/>
                </a:lnTo>
                <a:lnTo>
                  <a:pt x="120" y="33"/>
                </a:lnTo>
                <a:lnTo>
                  <a:pt x="105" y="38"/>
                </a:lnTo>
                <a:lnTo>
                  <a:pt x="95" y="42"/>
                </a:lnTo>
                <a:lnTo>
                  <a:pt x="101" y="50"/>
                </a:lnTo>
                <a:lnTo>
                  <a:pt x="95" y="65"/>
                </a:lnTo>
                <a:lnTo>
                  <a:pt x="86" y="74"/>
                </a:lnTo>
                <a:lnTo>
                  <a:pt x="74" y="86"/>
                </a:lnTo>
                <a:lnTo>
                  <a:pt x="57" y="86"/>
                </a:lnTo>
                <a:lnTo>
                  <a:pt x="44" y="73"/>
                </a:lnTo>
                <a:lnTo>
                  <a:pt x="34" y="63"/>
                </a:lnTo>
                <a:lnTo>
                  <a:pt x="29" y="50"/>
                </a:lnTo>
                <a:lnTo>
                  <a:pt x="14" y="40"/>
                </a:lnTo>
                <a:lnTo>
                  <a:pt x="4" y="27"/>
                </a:lnTo>
                <a:lnTo>
                  <a:pt x="0" y="16"/>
                </a:lnTo>
                <a:lnTo>
                  <a:pt x="6" y="8"/>
                </a:lnTo>
                <a:close/>
              </a:path>
            </a:pathLst>
          </a:custGeom>
          <a:solidFill>
            <a:srgbClr val="000000"/>
          </a:solidFill>
          <a:ln w="9525">
            <a:noFill/>
            <a:round/>
            <a:headEnd/>
            <a:tailEnd/>
          </a:ln>
        </p:spPr>
        <p:txBody>
          <a:bodyPr/>
          <a:lstStyle/>
          <a:p>
            <a:endParaRPr lang="en-US"/>
          </a:p>
        </p:txBody>
      </p:sp>
      <p:sp>
        <p:nvSpPr>
          <p:cNvPr id="7202" name="Freeform 34"/>
          <p:cNvSpPr>
            <a:spLocks/>
          </p:cNvSpPr>
          <p:nvPr/>
        </p:nvSpPr>
        <p:spPr bwMode="auto">
          <a:xfrm>
            <a:off x="6618288" y="5162550"/>
            <a:ext cx="38100" cy="36513"/>
          </a:xfrm>
          <a:custGeom>
            <a:avLst/>
            <a:gdLst>
              <a:gd name="T0" fmla="*/ 2147483647 w 47"/>
              <a:gd name="T1" fmla="*/ 2147483647 h 46"/>
              <a:gd name="T2" fmla="*/ 2147483647 w 47"/>
              <a:gd name="T3" fmla="*/ 2147483647 h 46"/>
              <a:gd name="T4" fmla="*/ 2147483647 w 47"/>
              <a:gd name="T5" fmla="*/ 2147483647 h 46"/>
              <a:gd name="T6" fmla="*/ 2147483647 w 47"/>
              <a:gd name="T7" fmla="*/ 2147483647 h 46"/>
              <a:gd name="T8" fmla="*/ 0 w 47"/>
              <a:gd name="T9" fmla="*/ 2147483647 h 46"/>
              <a:gd name="T10" fmla="*/ 2147483647 w 47"/>
              <a:gd name="T11" fmla="*/ 0 h 46"/>
              <a:gd name="T12" fmla="*/ 2147483647 w 47"/>
              <a:gd name="T13" fmla="*/ 2147483647 h 46"/>
              <a:gd name="T14" fmla="*/ 2147483647 w 47"/>
              <a:gd name="T15" fmla="*/ 2147483647 h 46"/>
              <a:gd name="T16" fmla="*/ 2147483647 w 47"/>
              <a:gd name="T17" fmla="*/ 2147483647 h 46"/>
              <a:gd name="T18" fmla="*/ 2147483647 w 47"/>
              <a:gd name="T19" fmla="*/ 2147483647 h 46"/>
              <a:gd name="T20" fmla="*/ 2147483647 w 47"/>
              <a:gd name="T21" fmla="*/ 2147483647 h 46"/>
              <a:gd name="T22" fmla="*/ 2147483647 w 47"/>
              <a:gd name="T23" fmla="*/ 2147483647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46"/>
              <a:gd name="T38" fmla="*/ 47 w 47"/>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46">
                <a:moveTo>
                  <a:pt x="38" y="46"/>
                </a:moveTo>
                <a:lnTo>
                  <a:pt x="30" y="32"/>
                </a:lnTo>
                <a:lnTo>
                  <a:pt x="17" y="21"/>
                </a:lnTo>
                <a:lnTo>
                  <a:pt x="7" y="13"/>
                </a:lnTo>
                <a:lnTo>
                  <a:pt x="0" y="6"/>
                </a:lnTo>
                <a:lnTo>
                  <a:pt x="7" y="0"/>
                </a:lnTo>
                <a:lnTo>
                  <a:pt x="21" y="4"/>
                </a:lnTo>
                <a:lnTo>
                  <a:pt x="34" y="12"/>
                </a:lnTo>
                <a:lnTo>
                  <a:pt x="43" y="23"/>
                </a:lnTo>
                <a:lnTo>
                  <a:pt x="47" y="32"/>
                </a:lnTo>
                <a:lnTo>
                  <a:pt x="38" y="46"/>
                </a:lnTo>
                <a:close/>
              </a:path>
            </a:pathLst>
          </a:custGeom>
          <a:solidFill>
            <a:srgbClr val="000000"/>
          </a:solidFill>
          <a:ln w="9525">
            <a:noFill/>
            <a:round/>
            <a:headEnd/>
            <a:tailEnd/>
          </a:ln>
        </p:spPr>
        <p:txBody>
          <a:bodyPr/>
          <a:lstStyle/>
          <a:p>
            <a:endParaRPr lang="en-US"/>
          </a:p>
        </p:txBody>
      </p:sp>
      <p:sp>
        <p:nvSpPr>
          <p:cNvPr id="7203" name="Freeform 35"/>
          <p:cNvSpPr>
            <a:spLocks/>
          </p:cNvSpPr>
          <p:nvPr/>
        </p:nvSpPr>
        <p:spPr bwMode="auto">
          <a:xfrm>
            <a:off x="6540500" y="4973638"/>
            <a:ext cx="115888" cy="211137"/>
          </a:xfrm>
          <a:custGeom>
            <a:avLst/>
            <a:gdLst>
              <a:gd name="T0" fmla="*/ 2147483647 w 146"/>
              <a:gd name="T1" fmla="*/ 2147483647 h 266"/>
              <a:gd name="T2" fmla="*/ 2147483647 w 146"/>
              <a:gd name="T3" fmla="*/ 2147483647 h 266"/>
              <a:gd name="T4" fmla="*/ 2147483647 w 146"/>
              <a:gd name="T5" fmla="*/ 2147483647 h 266"/>
              <a:gd name="T6" fmla="*/ 2147483647 w 146"/>
              <a:gd name="T7" fmla="*/ 2147483647 h 266"/>
              <a:gd name="T8" fmla="*/ 2147483647 w 146"/>
              <a:gd name="T9" fmla="*/ 2147483647 h 266"/>
              <a:gd name="T10" fmla="*/ 2147483647 w 146"/>
              <a:gd name="T11" fmla="*/ 2147483647 h 266"/>
              <a:gd name="T12" fmla="*/ 2147483647 w 146"/>
              <a:gd name="T13" fmla="*/ 2147483647 h 266"/>
              <a:gd name="T14" fmla="*/ 2147483647 w 146"/>
              <a:gd name="T15" fmla="*/ 2147483647 h 266"/>
              <a:gd name="T16" fmla="*/ 2147483647 w 146"/>
              <a:gd name="T17" fmla="*/ 2147483647 h 266"/>
              <a:gd name="T18" fmla="*/ 2147483647 w 146"/>
              <a:gd name="T19" fmla="*/ 2147483647 h 266"/>
              <a:gd name="T20" fmla="*/ 2147483647 w 146"/>
              <a:gd name="T21" fmla="*/ 2147483647 h 266"/>
              <a:gd name="T22" fmla="*/ 2147483647 w 146"/>
              <a:gd name="T23" fmla="*/ 2147483647 h 266"/>
              <a:gd name="T24" fmla="*/ 2147483647 w 146"/>
              <a:gd name="T25" fmla="*/ 2147483647 h 266"/>
              <a:gd name="T26" fmla="*/ 2147483647 w 146"/>
              <a:gd name="T27" fmla="*/ 2147483647 h 266"/>
              <a:gd name="T28" fmla="*/ 0 w 146"/>
              <a:gd name="T29" fmla="*/ 2147483647 h 266"/>
              <a:gd name="T30" fmla="*/ 2147483647 w 146"/>
              <a:gd name="T31" fmla="*/ 0 h 266"/>
              <a:gd name="T32" fmla="*/ 2147483647 w 146"/>
              <a:gd name="T33" fmla="*/ 2147483647 h 266"/>
              <a:gd name="T34" fmla="*/ 2147483647 w 146"/>
              <a:gd name="T35" fmla="*/ 2147483647 h 266"/>
              <a:gd name="T36" fmla="*/ 2147483647 w 146"/>
              <a:gd name="T37" fmla="*/ 2147483647 h 266"/>
              <a:gd name="T38" fmla="*/ 2147483647 w 146"/>
              <a:gd name="T39" fmla="*/ 2147483647 h 266"/>
              <a:gd name="T40" fmla="*/ 2147483647 w 146"/>
              <a:gd name="T41" fmla="*/ 2147483647 h 266"/>
              <a:gd name="T42" fmla="*/ 2147483647 w 146"/>
              <a:gd name="T43" fmla="*/ 2147483647 h 266"/>
              <a:gd name="T44" fmla="*/ 2147483647 w 146"/>
              <a:gd name="T45" fmla="*/ 2147483647 h 266"/>
              <a:gd name="T46" fmla="*/ 2147483647 w 146"/>
              <a:gd name="T47" fmla="*/ 2147483647 h 266"/>
              <a:gd name="T48" fmla="*/ 2147483647 w 146"/>
              <a:gd name="T49" fmla="*/ 2147483647 h 266"/>
              <a:gd name="T50" fmla="*/ 2147483647 w 146"/>
              <a:gd name="T51" fmla="*/ 2147483647 h 266"/>
              <a:gd name="T52" fmla="*/ 2147483647 w 146"/>
              <a:gd name="T53" fmla="*/ 2147483647 h 266"/>
              <a:gd name="T54" fmla="*/ 2147483647 w 146"/>
              <a:gd name="T55" fmla="*/ 2147483647 h 266"/>
              <a:gd name="T56" fmla="*/ 2147483647 w 146"/>
              <a:gd name="T57" fmla="*/ 2147483647 h 266"/>
              <a:gd name="T58" fmla="*/ 2147483647 w 146"/>
              <a:gd name="T59" fmla="*/ 2147483647 h 266"/>
              <a:gd name="T60" fmla="*/ 2147483647 w 146"/>
              <a:gd name="T61" fmla="*/ 2147483647 h 266"/>
              <a:gd name="T62" fmla="*/ 2147483647 w 146"/>
              <a:gd name="T63" fmla="*/ 2147483647 h 266"/>
              <a:gd name="T64" fmla="*/ 2147483647 w 146"/>
              <a:gd name="T65" fmla="*/ 2147483647 h 266"/>
              <a:gd name="T66" fmla="*/ 2147483647 w 146"/>
              <a:gd name="T67" fmla="*/ 2147483647 h 266"/>
              <a:gd name="T68" fmla="*/ 2147483647 w 146"/>
              <a:gd name="T69" fmla="*/ 2147483647 h 266"/>
              <a:gd name="T70" fmla="*/ 2147483647 w 146"/>
              <a:gd name="T71" fmla="*/ 2147483647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6"/>
              <a:gd name="T109" fmla="*/ 0 h 266"/>
              <a:gd name="T110" fmla="*/ 146 w 146"/>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6" h="266">
                <a:moveTo>
                  <a:pt x="125" y="254"/>
                </a:moveTo>
                <a:lnTo>
                  <a:pt x="121" y="224"/>
                </a:lnTo>
                <a:lnTo>
                  <a:pt x="121" y="188"/>
                </a:lnTo>
                <a:lnTo>
                  <a:pt x="118" y="157"/>
                </a:lnTo>
                <a:lnTo>
                  <a:pt x="112" y="135"/>
                </a:lnTo>
                <a:lnTo>
                  <a:pt x="104" y="121"/>
                </a:lnTo>
                <a:lnTo>
                  <a:pt x="89" y="106"/>
                </a:lnTo>
                <a:lnTo>
                  <a:pt x="70" y="96"/>
                </a:lnTo>
                <a:lnTo>
                  <a:pt x="47" y="81"/>
                </a:lnTo>
                <a:lnTo>
                  <a:pt x="32" y="72"/>
                </a:lnTo>
                <a:lnTo>
                  <a:pt x="23" y="66"/>
                </a:lnTo>
                <a:lnTo>
                  <a:pt x="23" y="24"/>
                </a:lnTo>
                <a:lnTo>
                  <a:pt x="11" y="17"/>
                </a:lnTo>
                <a:lnTo>
                  <a:pt x="4" y="11"/>
                </a:lnTo>
                <a:lnTo>
                  <a:pt x="0" y="1"/>
                </a:lnTo>
                <a:lnTo>
                  <a:pt x="26" y="0"/>
                </a:lnTo>
                <a:lnTo>
                  <a:pt x="51" y="20"/>
                </a:lnTo>
                <a:lnTo>
                  <a:pt x="62" y="24"/>
                </a:lnTo>
                <a:lnTo>
                  <a:pt x="68" y="20"/>
                </a:lnTo>
                <a:lnTo>
                  <a:pt x="74" y="17"/>
                </a:lnTo>
                <a:lnTo>
                  <a:pt x="72" y="9"/>
                </a:lnTo>
                <a:lnTo>
                  <a:pt x="97" y="9"/>
                </a:lnTo>
                <a:lnTo>
                  <a:pt x="110" y="17"/>
                </a:lnTo>
                <a:lnTo>
                  <a:pt x="112" y="32"/>
                </a:lnTo>
                <a:lnTo>
                  <a:pt x="121" y="62"/>
                </a:lnTo>
                <a:lnTo>
                  <a:pt x="131" y="95"/>
                </a:lnTo>
                <a:lnTo>
                  <a:pt x="139" y="119"/>
                </a:lnTo>
                <a:lnTo>
                  <a:pt x="139" y="135"/>
                </a:lnTo>
                <a:lnTo>
                  <a:pt x="140" y="154"/>
                </a:lnTo>
                <a:lnTo>
                  <a:pt x="144" y="174"/>
                </a:lnTo>
                <a:lnTo>
                  <a:pt x="146" y="201"/>
                </a:lnTo>
                <a:lnTo>
                  <a:pt x="144" y="224"/>
                </a:lnTo>
                <a:lnTo>
                  <a:pt x="137" y="237"/>
                </a:lnTo>
                <a:lnTo>
                  <a:pt x="137" y="266"/>
                </a:lnTo>
                <a:lnTo>
                  <a:pt x="125" y="254"/>
                </a:lnTo>
                <a:close/>
              </a:path>
            </a:pathLst>
          </a:custGeom>
          <a:solidFill>
            <a:srgbClr val="000000"/>
          </a:solidFill>
          <a:ln w="9525">
            <a:noFill/>
            <a:round/>
            <a:headEnd/>
            <a:tailEnd/>
          </a:ln>
        </p:spPr>
        <p:txBody>
          <a:bodyPr/>
          <a:lstStyle/>
          <a:p>
            <a:endParaRPr lang="en-US"/>
          </a:p>
        </p:txBody>
      </p:sp>
      <p:sp>
        <p:nvSpPr>
          <p:cNvPr id="7204" name="Freeform 36"/>
          <p:cNvSpPr>
            <a:spLocks/>
          </p:cNvSpPr>
          <p:nvPr/>
        </p:nvSpPr>
        <p:spPr bwMode="auto">
          <a:xfrm>
            <a:off x="6618288" y="5265738"/>
            <a:ext cx="42862" cy="60325"/>
          </a:xfrm>
          <a:custGeom>
            <a:avLst/>
            <a:gdLst>
              <a:gd name="T0" fmla="*/ 2147483647 w 53"/>
              <a:gd name="T1" fmla="*/ 0 h 76"/>
              <a:gd name="T2" fmla="*/ 2147483647 w 53"/>
              <a:gd name="T3" fmla="*/ 2147483647 h 76"/>
              <a:gd name="T4" fmla="*/ 2147483647 w 53"/>
              <a:gd name="T5" fmla="*/ 2147483647 h 76"/>
              <a:gd name="T6" fmla="*/ 2147483647 w 53"/>
              <a:gd name="T7" fmla="*/ 2147483647 h 76"/>
              <a:gd name="T8" fmla="*/ 0 w 53"/>
              <a:gd name="T9" fmla="*/ 2147483647 h 76"/>
              <a:gd name="T10" fmla="*/ 0 w 53"/>
              <a:gd name="T11" fmla="*/ 2147483647 h 76"/>
              <a:gd name="T12" fmla="*/ 2147483647 w 53"/>
              <a:gd name="T13" fmla="*/ 2147483647 h 76"/>
              <a:gd name="T14" fmla="*/ 2147483647 w 53"/>
              <a:gd name="T15" fmla="*/ 2147483647 h 76"/>
              <a:gd name="T16" fmla="*/ 2147483647 w 53"/>
              <a:gd name="T17" fmla="*/ 2147483647 h 76"/>
              <a:gd name="T18" fmla="*/ 2147483647 w 53"/>
              <a:gd name="T19" fmla="*/ 2147483647 h 76"/>
              <a:gd name="T20" fmla="*/ 2147483647 w 53"/>
              <a:gd name="T21" fmla="*/ 2147483647 h 76"/>
              <a:gd name="T22" fmla="*/ 2147483647 w 53"/>
              <a:gd name="T23" fmla="*/ 2147483647 h 76"/>
              <a:gd name="T24" fmla="*/ 2147483647 w 53"/>
              <a:gd name="T25" fmla="*/ 2147483647 h 76"/>
              <a:gd name="T26" fmla="*/ 2147483647 w 53"/>
              <a:gd name="T27" fmla="*/ 2147483647 h 76"/>
              <a:gd name="T28" fmla="*/ 2147483647 w 53"/>
              <a:gd name="T29" fmla="*/ 2147483647 h 76"/>
              <a:gd name="T30" fmla="*/ 2147483647 w 53"/>
              <a:gd name="T31" fmla="*/ 2147483647 h 76"/>
              <a:gd name="T32" fmla="*/ 2147483647 w 53"/>
              <a:gd name="T33" fmla="*/ 2147483647 h 76"/>
              <a:gd name="T34" fmla="*/ 2147483647 w 53"/>
              <a:gd name="T35" fmla="*/ 0 h 76"/>
              <a:gd name="T36" fmla="*/ 2147483647 w 53"/>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76"/>
              <a:gd name="T59" fmla="*/ 53 w 53"/>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76">
                <a:moveTo>
                  <a:pt x="19" y="0"/>
                </a:moveTo>
                <a:lnTo>
                  <a:pt x="19" y="17"/>
                </a:lnTo>
                <a:lnTo>
                  <a:pt x="15" y="29"/>
                </a:lnTo>
                <a:lnTo>
                  <a:pt x="7" y="37"/>
                </a:lnTo>
                <a:lnTo>
                  <a:pt x="0" y="44"/>
                </a:lnTo>
                <a:lnTo>
                  <a:pt x="0" y="52"/>
                </a:lnTo>
                <a:lnTo>
                  <a:pt x="9" y="61"/>
                </a:lnTo>
                <a:lnTo>
                  <a:pt x="22" y="71"/>
                </a:lnTo>
                <a:lnTo>
                  <a:pt x="32" y="76"/>
                </a:lnTo>
                <a:lnTo>
                  <a:pt x="40" y="73"/>
                </a:lnTo>
                <a:lnTo>
                  <a:pt x="53" y="71"/>
                </a:lnTo>
                <a:lnTo>
                  <a:pt x="43" y="37"/>
                </a:lnTo>
                <a:lnTo>
                  <a:pt x="36" y="50"/>
                </a:lnTo>
                <a:lnTo>
                  <a:pt x="28" y="54"/>
                </a:lnTo>
                <a:lnTo>
                  <a:pt x="17" y="46"/>
                </a:lnTo>
                <a:lnTo>
                  <a:pt x="30" y="33"/>
                </a:lnTo>
                <a:lnTo>
                  <a:pt x="38" y="12"/>
                </a:lnTo>
                <a:lnTo>
                  <a:pt x="19" y="0"/>
                </a:lnTo>
                <a:close/>
              </a:path>
            </a:pathLst>
          </a:custGeom>
          <a:solidFill>
            <a:srgbClr val="000000"/>
          </a:solidFill>
          <a:ln w="9525">
            <a:noFill/>
            <a:round/>
            <a:headEnd/>
            <a:tailEnd/>
          </a:ln>
        </p:spPr>
        <p:txBody>
          <a:bodyPr/>
          <a:lstStyle/>
          <a:p>
            <a:endParaRPr lang="en-US"/>
          </a:p>
        </p:txBody>
      </p:sp>
      <p:sp>
        <p:nvSpPr>
          <p:cNvPr id="7205" name="Freeform 37"/>
          <p:cNvSpPr>
            <a:spLocks/>
          </p:cNvSpPr>
          <p:nvPr/>
        </p:nvSpPr>
        <p:spPr bwMode="auto">
          <a:xfrm>
            <a:off x="6705600" y="5240338"/>
            <a:ext cx="139700" cy="88900"/>
          </a:xfrm>
          <a:custGeom>
            <a:avLst/>
            <a:gdLst>
              <a:gd name="T0" fmla="*/ 0 w 175"/>
              <a:gd name="T1" fmla="*/ 2147483647 h 110"/>
              <a:gd name="T2" fmla="*/ 2147483647 w 175"/>
              <a:gd name="T3" fmla="*/ 2147483647 h 110"/>
              <a:gd name="T4" fmla="*/ 2147483647 w 175"/>
              <a:gd name="T5" fmla="*/ 2147483647 h 110"/>
              <a:gd name="T6" fmla="*/ 2147483647 w 175"/>
              <a:gd name="T7" fmla="*/ 2147483647 h 110"/>
              <a:gd name="T8" fmla="*/ 2147483647 w 175"/>
              <a:gd name="T9" fmla="*/ 2147483647 h 110"/>
              <a:gd name="T10" fmla="*/ 2147483647 w 175"/>
              <a:gd name="T11" fmla="*/ 2147483647 h 110"/>
              <a:gd name="T12" fmla="*/ 2147483647 w 175"/>
              <a:gd name="T13" fmla="*/ 2147483647 h 110"/>
              <a:gd name="T14" fmla="*/ 2147483647 w 175"/>
              <a:gd name="T15" fmla="*/ 2147483647 h 110"/>
              <a:gd name="T16" fmla="*/ 2147483647 w 175"/>
              <a:gd name="T17" fmla="*/ 2147483647 h 110"/>
              <a:gd name="T18" fmla="*/ 2147483647 w 175"/>
              <a:gd name="T19" fmla="*/ 2147483647 h 110"/>
              <a:gd name="T20" fmla="*/ 2147483647 w 175"/>
              <a:gd name="T21" fmla="*/ 0 h 110"/>
              <a:gd name="T22" fmla="*/ 2147483647 w 175"/>
              <a:gd name="T23" fmla="*/ 0 h 110"/>
              <a:gd name="T24" fmla="*/ 2147483647 w 175"/>
              <a:gd name="T25" fmla="*/ 2147483647 h 110"/>
              <a:gd name="T26" fmla="*/ 2147483647 w 175"/>
              <a:gd name="T27" fmla="*/ 2147483647 h 110"/>
              <a:gd name="T28" fmla="*/ 2147483647 w 175"/>
              <a:gd name="T29" fmla="*/ 2147483647 h 110"/>
              <a:gd name="T30" fmla="*/ 2147483647 w 175"/>
              <a:gd name="T31" fmla="*/ 2147483647 h 110"/>
              <a:gd name="T32" fmla="*/ 2147483647 w 175"/>
              <a:gd name="T33" fmla="*/ 2147483647 h 110"/>
              <a:gd name="T34" fmla="*/ 2147483647 w 175"/>
              <a:gd name="T35" fmla="*/ 2147483647 h 110"/>
              <a:gd name="T36" fmla="*/ 2147483647 w 175"/>
              <a:gd name="T37" fmla="*/ 2147483647 h 110"/>
              <a:gd name="T38" fmla="*/ 2147483647 w 175"/>
              <a:gd name="T39" fmla="*/ 2147483647 h 110"/>
              <a:gd name="T40" fmla="*/ 2147483647 w 175"/>
              <a:gd name="T41" fmla="*/ 2147483647 h 110"/>
              <a:gd name="T42" fmla="*/ 2147483647 w 175"/>
              <a:gd name="T43" fmla="*/ 2147483647 h 110"/>
              <a:gd name="T44" fmla="*/ 2147483647 w 175"/>
              <a:gd name="T45" fmla="*/ 2147483647 h 110"/>
              <a:gd name="T46" fmla="*/ 2147483647 w 175"/>
              <a:gd name="T47" fmla="*/ 2147483647 h 110"/>
              <a:gd name="T48" fmla="*/ 2147483647 w 175"/>
              <a:gd name="T49" fmla="*/ 2147483647 h 110"/>
              <a:gd name="T50" fmla="*/ 2147483647 w 175"/>
              <a:gd name="T51" fmla="*/ 2147483647 h 110"/>
              <a:gd name="T52" fmla="*/ 2147483647 w 175"/>
              <a:gd name="T53" fmla="*/ 2147483647 h 110"/>
              <a:gd name="T54" fmla="*/ 2147483647 w 175"/>
              <a:gd name="T55" fmla="*/ 2147483647 h 110"/>
              <a:gd name="T56" fmla="*/ 2147483647 w 175"/>
              <a:gd name="T57" fmla="*/ 2147483647 h 110"/>
              <a:gd name="T58" fmla="*/ 0 w 175"/>
              <a:gd name="T59" fmla="*/ 2147483647 h 110"/>
              <a:gd name="T60" fmla="*/ 0 w 175"/>
              <a:gd name="T61" fmla="*/ 2147483647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10"/>
              <a:gd name="T95" fmla="*/ 175 w 175"/>
              <a:gd name="T96" fmla="*/ 110 h 1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10">
                <a:moveTo>
                  <a:pt x="0" y="95"/>
                </a:moveTo>
                <a:lnTo>
                  <a:pt x="7" y="91"/>
                </a:lnTo>
                <a:lnTo>
                  <a:pt x="15" y="93"/>
                </a:lnTo>
                <a:lnTo>
                  <a:pt x="36" y="72"/>
                </a:lnTo>
                <a:lnTo>
                  <a:pt x="59" y="57"/>
                </a:lnTo>
                <a:lnTo>
                  <a:pt x="76" y="42"/>
                </a:lnTo>
                <a:lnTo>
                  <a:pt x="95" y="25"/>
                </a:lnTo>
                <a:lnTo>
                  <a:pt x="114" y="11"/>
                </a:lnTo>
                <a:lnTo>
                  <a:pt x="131" y="8"/>
                </a:lnTo>
                <a:lnTo>
                  <a:pt x="142" y="6"/>
                </a:lnTo>
                <a:lnTo>
                  <a:pt x="154" y="0"/>
                </a:lnTo>
                <a:lnTo>
                  <a:pt x="165" y="0"/>
                </a:lnTo>
                <a:lnTo>
                  <a:pt x="175" y="9"/>
                </a:lnTo>
                <a:lnTo>
                  <a:pt x="175" y="21"/>
                </a:lnTo>
                <a:lnTo>
                  <a:pt x="167" y="28"/>
                </a:lnTo>
                <a:lnTo>
                  <a:pt x="158" y="38"/>
                </a:lnTo>
                <a:lnTo>
                  <a:pt x="154" y="47"/>
                </a:lnTo>
                <a:lnTo>
                  <a:pt x="152" y="65"/>
                </a:lnTo>
                <a:lnTo>
                  <a:pt x="144" y="74"/>
                </a:lnTo>
                <a:lnTo>
                  <a:pt x="133" y="72"/>
                </a:lnTo>
                <a:lnTo>
                  <a:pt x="125" y="67"/>
                </a:lnTo>
                <a:lnTo>
                  <a:pt x="123" y="42"/>
                </a:lnTo>
                <a:lnTo>
                  <a:pt x="116" y="42"/>
                </a:lnTo>
                <a:lnTo>
                  <a:pt x="99" y="55"/>
                </a:lnTo>
                <a:lnTo>
                  <a:pt x="76" y="72"/>
                </a:lnTo>
                <a:lnTo>
                  <a:pt x="53" y="86"/>
                </a:lnTo>
                <a:lnTo>
                  <a:pt x="28" y="103"/>
                </a:lnTo>
                <a:lnTo>
                  <a:pt x="15" y="110"/>
                </a:lnTo>
                <a:lnTo>
                  <a:pt x="6" y="103"/>
                </a:lnTo>
                <a:lnTo>
                  <a:pt x="0" y="95"/>
                </a:lnTo>
                <a:close/>
              </a:path>
            </a:pathLst>
          </a:custGeom>
          <a:solidFill>
            <a:srgbClr val="000000"/>
          </a:solidFill>
          <a:ln w="9525">
            <a:noFill/>
            <a:round/>
            <a:headEnd/>
            <a:tailEnd/>
          </a:ln>
        </p:spPr>
        <p:txBody>
          <a:bodyPr/>
          <a:lstStyle/>
          <a:p>
            <a:endParaRPr lang="en-US"/>
          </a:p>
        </p:txBody>
      </p:sp>
      <p:sp>
        <p:nvSpPr>
          <p:cNvPr id="7206" name="Freeform 38"/>
          <p:cNvSpPr>
            <a:spLocks/>
          </p:cNvSpPr>
          <p:nvPr/>
        </p:nvSpPr>
        <p:spPr bwMode="auto">
          <a:xfrm>
            <a:off x="6742113" y="5313363"/>
            <a:ext cx="90487" cy="49212"/>
          </a:xfrm>
          <a:custGeom>
            <a:avLst/>
            <a:gdLst>
              <a:gd name="T0" fmla="*/ 2147483647 w 114"/>
              <a:gd name="T1" fmla="*/ 2147483647 h 61"/>
              <a:gd name="T2" fmla="*/ 2147483647 w 114"/>
              <a:gd name="T3" fmla="*/ 2147483647 h 61"/>
              <a:gd name="T4" fmla="*/ 2147483647 w 114"/>
              <a:gd name="T5" fmla="*/ 2147483647 h 61"/>
              <a:gd name="T6" fmla="*/ 2147483647 w 114"/>
              <a:gd name="T7" fmla="*/ 2147483647 h 61"/>
              <a:gd name="T8" fmla="*/ 2147483647 w 114"/>
              <a:gd name="T9" fmla="*/ 2147483647 h 61"/>
              <a:gd name="T10" fmla="*/ 2147483647 w 114"/>
              <a:gd name="T11" fmla="*/ 2147483647 h 61"/>
              <a:gd name="T12" fmla="*/ 2147483647 w 114"/>
              <a:gd name="T13" fmla="*/ 2147483647 h 61"/>
              <a:gd name="T14" fmla="*/ 2147483647 w 114"/>
              <a:gd name="T15" fmla="*/ 2147483647 h 61"/>
              <a:gd name="T16" fmla="*/ 2147483647 w 114"/>
              <a:gd name="T17" fmla="*/ 2147483647 h 61"/>
              <a:gd name="T18" fmla="*/ 2147483647 w 114"/>
              <a:gd name="T19" fmla="*/ 2147483647 h 61"/>
              <a:gd name="T20" fmla="*/ 2147483647 w 114"/>
              <a:gd name="T21" fmla="*/ 2147483647 h 61"/>
              <a:gd name="T22" fmla="*/ 2147483647 w 114"/>
              <a:gd name="T23" fmla="*/ 2147483647 h 61"/>
              <a:gd name="T24" fmla="*/ 2147483647 w 114"/>
              <a:gd name="T25" fmla="*/ 0 h 61"/>
              <a:gd name="T26" fmla="*/ 2147483647 w 114"/>
              <a:gd name="T27" fmla="*/ 2147483647 h 61"/>
              <a:gd name="T28" fmla="*/ 2147483647 w 114"/>
              <a:gd name="T29" fmla="*/ 2147483647 h 61"/>
              <a:gd name="T30" fmla="*/ 2147483647 w 114"/>
              <a:gd name="T31" fmla="*/ 2147483647 h 61"/>
              <a:gd name="T32" fmla="*/ 2147483647 w 114"/>
              <a:gd name="T33" fmla="*/ 2147483647 h 61"/>
              <a:gd name="T34" fmla="*/ 2147483647 w 114"/>
              <a:gd name="T35" fmla="*/ 2147483647 h 61"/>
              <a:gd name="T36" fmla="*/ 0 w 114"/>
              <a:gd name="T37" fmla="*/ 2147483647 h 61"/>
              <a:gd name="T38" fmla="*/ 0 w 114"/>
              <a:gd name="T39" fmla="*/ 2147483647 h 61"/>
              <a:gd name="T40" fmla="*/ 2147483647 w 114"/>
              <a:gd name="T41" fmla="*/ 2147483647 h 61"/>
              <a:gd name="T42" fmla="*/ 2147483647 w 114"/>
              <a:gd name="T43" fmla="*/ 2147483647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4"/>
              <a:gd name="T67" fmla="*/ 0 h 61"/>
              <a:gd name="T68" fmla="*/ 114 w 114"/>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4" h="61">
                <a:moveTo>
                  <a:pt x="6" y="33"/>
                </a:moveTo>
                <a:lnTo>
                  <a:pt x="27" y="40"/>
                </a:lnTo>
                <a:lnTo>
                  <a:pt x="46" y="50"/>
                </a:lnTo>
                <a:lnTo>
                  <a:pt x="57" y="55"/>
                </a:lnTo>
                <a:lnTo>
                  <a:pt x="69" y="59"/>
                </a:lnTo>
                <a:lnTo>
                  <a:pt x="80" y="61"/>
                </a:lnTo>
                <a:lnTo>
                  <a:pt x="90" y="52"/>
                </a:lnTo>
                <a:lnTo>
                  <a:pt x="101" y="50"/>
                </a:lnTo>
                <a:lnTo>
                  <a:pt x="109" y="36"/>
                </a:lnTo>
                <a:lnTo>
                  <a:pt x="114" y="21"/>
                </a:lnTo>
                <a:lnTo>
                  <a:pt x="114" y="10"/>
                </a:lnTo>
                <a:lnTo>
                  <a:pt x="103" y="2"/>
                </a:lnTo>
                <a:lnTo>
                  <a:pt x="94" y="0"/>
                </a:lnTo>
                <a:lnTo>
                  <a:pt x="82" y="10"/>
                </a:lnTo>
                <a:lnTo>
                  <a:pt x="69" y="12"/>
                </a:lnTo>
                <a:lnTo>
                  <a:pt x="46" y="12"/>
                </a:lnTo>
                <a:lnTo>
                  <a:pt x="29" y="10"/>
                </a:lnTo>
                <a:lnTo>
                  <a:pt x="8" y="8"/>
                </a:lnTo>
                <a:lnTo>
                  <a:pt x="0" y="10"/>
                </a:lnTo>
                <a:lnTo>
                  <a:pt x="0" y="19"/>
                </a:lnTo>
                <a:lnTo>
                  <a:pt x="6" y="33"/>
                </a:lnTo>
                <a:close/>
              </a:path>
            </a:pathLst>
          </a:custGeom>
          <a:solidFill>
            <a:srgbClr val="000000"/>
          </a:solidFill>
          <a:ln w="9525">
            <a:noFill/>
            <a:round/>
            <a:headEnd/>
            <a:tailEnd/>
          </a:ln>
        </p:spPr>
        <p:txBody>
          <a:bodyPr/>
          <a:lstStyle/>
          <a:p>
            <a:endParaRPr lang="en-US"/>
          </a:p>
        </p:txBody>
      </p:sp>
      <p:sp>
        <p:nvSpPr>
          <p:cNvPr id="7207" name="Freeform 39"/>
          <p:cNvSpPr>
            <a:spLocks/>
          </p:cNvSpPr>
          <p:nvPr/>
        </p:nvSpPr>
        <p:spPr bwMode="auto">
          <a:xfrm>
            <a:off x="6594475" y="5137150"/>
            <a:ext cx="52388" cy="139700"/>
          </a:xfrm>
          <a:custGeom>
            <a:avLst/>
            <a:gdLst>
              <a:gd name="T0" fmla="*/ 2147483647 w 67"/>
              <a:gd name="T1" fmla="*/ 2147483647 h 177"/>
              <a:gd name="T2" fmla="*/ 2147483647 w 67"/>
              <a:gd name="T3" fmla="*/ 0 h 177"/>
              <a:gd name="T4" fmla="*/ 2147483647 w 67"/>
              <a:gd name="T5" fmla="*/ 0 h 177"/>
              <a:gd name="T6" fmla="*/ 2147483647 w 67"/>
              <a:gd name="T7" fmla="*/ 2147483647 h 177"/>
              <a:gd name="T8" fmla="*/ 2147483647 w 67"/>
              <a:gd name="T9" fmla="*/ 2147483647 h 177"/>
              <a:gd name="T10" fmla="*/ 2147483647 w 67"/>
              <a:gd name="T11" fmla="*/ 2147483647 h 177"/>
              <a:gd name="T12" fmla="*/ 0 w 67"/>
              <a:gd name="T13" fmla="*/ 2147483647 h 177"/>
              <a:gd name="T14" fmla="*/ 0 w 67"/>
              <a:gd name="T15" fmla="*/ 2147483647 h 177"/>
              <a:gd name="T16" fmla="*/ 2147483647 w 67"/>
              <a:gd name="T17" fmla="*/ 2147483647 h 177"/>
              <a:gd name="T18" fmla="*/ 2147483647 w 67"/>
              <a:gd name="T19" fmla="*/ 2147483647 h 177"/>
              <a:gd name="T20" fmla="*/ 2147483647 w 67"/>
              <a:gd name="T21" fmla="*/ 2147483647 h 177"/>
              <a:gd name="T22" fmla="*/ 2147483647 w 67"/>
              <a:gd name="T23" fmla="*/ 2147483647 h 177"/>
              <a:gd name="T24" fmla="*/ 2147483647 w 67"/>
              <a:gd name="T25" fmla="*/ 2147483647 h 177"/>
              <a:gd name="T26" fmla="*/ 2147483647 w 67"/>
              <a:gd name="T27" fmla="*/ 2147483647 h 177"/>
              <a:gd name="T28" fmla="*/ 2147483647 w 67"/>
              <a:gd name="T29" fmla="*/ 2147483647 h 177"/>
              <a:gd name="T30" fmla="*/ 2147483647 w 67"/>
              <a:gd name="T31" fmla="*/ 2147483647 h 177"/>
              <a:gd name="T32" fmla="*/ 2147483647 w 67"/>
              <a:gd name="T33" fmla="*/ 2147483647 h 177"/>
              <a:gd name="T34" fmla="*/ 2147483647 w 67"/>
              <a:gd name="T35" fmla="*/ 2147483647 h 177"/>
              <a:gd name="T36" fmla="*/ 2147483647 w 67"/>
              <a:gd name="T37" fmla="*/ 2147483647 h 177"/>
              <a:gd name="T38" fmla="*/ 2147483647 w 67"/>
              <a:gd name="T39" fmla="*/ 2147483647 h 177"/>
              <a:gd name="T40" fmla="*/ 2147483647 w 67"/>
              <a:gd name="T41" fmla="*/ 2147483647 h 177"/>
              <a:gd name="T42" fmla="*/ 2147483647 w 67"/>
              <a:gd name="T43" fmla="*/ 2147483647 h 177"/>
              <a:gd name="T44" fmla="*/ 2147483647 w 67"/>
              <a:gd name="T45" fmla="*/ 2147483647 h 177"/>
              <a:gd name="T46" fmla="*/ 2147483647 w 67"/>
              <a:gd name="T47" fmla="*/ 2147483647 h 177"/>
              <a:gd name="T48" fmla="*/ 2147483647 w 67"/>
              <a:gd name="T49" fmla="*/ 2147483647 h 177"/>
              <a:gd name="T50" fmla="*/ 2147483647 w 67"/>
              <a:gd name="T51" fmla="*/ 2147483647 h 177"/>
              <a:gd name="T52" fmla="*/ 2147483647 w 67"/>
              <a:gd name="T53" fmla="*/ 2147483647 h 177"/>
              <a:gd name="T54" fmla="*/ 2147483647 w 67"/>
              <a:gd name="T55" fmla="*/ 2147483647 h 177"/>
              <a:gd name="T56" fmla="*/ 2147483647 w 67"/>
              <a:gd name="T57" fmla="*/ 2147483647 h 177"/>
              <a:gd name="T58" fmla="*/ 2147483647 w 67"/>
              <a:gd name="T59" fmla="*/ 2147483647 h 177"/>
              <a:gd name="T60" fmla="*/ 2147483647 w 67"/>
              <a:gd name="T61" fmla="*/ 2147483647 h 17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7"/>
              <a:gd name="T94" fmla="*/ 0 h 177"/>
              <a:gd name="T95" fmla="*/ 67 w 67"/>
              <a:gd name="T96" fmla="*/ 177 h 17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7" h="177">
                <a:moveTo>
                  <a:pt x="61" y="4"/>
                </a:moveTo>
                <a:lnTo>
                  <a:pt x="46" y="0"/>
                </a:lnTo>
                <a:lnTo>
                  <a:pt x="31" y="0"/>
                </a:lnTo>
                <a:lnTo>
                  <a:pt x="17" y="2"/>
                </a:lnTo>
                <a:lnTo>
                  <a:pt x="6" y="6"/>
                </a:lnTo>
                <a:lnTo>
                  <a:pt x="2" y="13"/>
                </a:lnTo>
                <a:lnTo>
                  <a:pt x="0" y="26"/>
                </a:lnTo>
                <a:lnTo>
                  <a:pt x="0" y="49"/>
                </a:lnTo>
                <a:lnTo>
                  <a:pt x="2" y="66"/>
                </a:lnTo>
                <a:lnTo>
                  <a:pt x="8" y="83"/>
                </a:lnTo>
                <a:lnTo>
                  <a:pt x="17" y="101"/>
                </a:lnTo>
                <a:lnTo>
                  <a:pt x="25" y="120"/>
                </a:lnTo>
                <a:lnTo>
                  <a:pt x="38" y="135"/>
                </a:lnTo>
                <a:lnTo>
                  <a:pt x="50" y="148"/>
                </a:lnTo>
                <a:lnTo>
                  <a:pt x="57" y="159"/>
                </a:lnTo>
                <a:lnTo>
                  <a:pt x="61" y="177"/>
                </a:lnTo>
                <a:lnTo>
                  <a:pt x="67" y="167"/>
                </a:lnTo>
                <a:lnTo>
                  <a:pt x="67" y="150"/>
                </a:lnTo>
                <a:lnTo>
                  <a:pt x="61" y="133"/>
                </a:lnTo>
                <a:lnTo>
                  <a:pt x="53" y="112"/>
                </a:lnTo>
                <a:lnTo>
                  <a:pt x="38" y="89"/>
                </a:lnTo>
                <a:lnTo>
                  <a:pt x="31" y="70"/>
                </a:lnTo>
                <a:lnTo>
                  <a:pt x="27" y="59"/>
                </a:lnTo>
                <a:lnTo>
                  <a:pt x="25" y="47"/>
                </a:lnTo>
                <a:lnTo>
                  <a:pt x="23" y="32"/>
                </a:lnTo>
                <a:lnTo>
                  <a:pt x="25" y="21"/>
                </a:lnTo>
                <a:lnTo>
                  <a:pt x="34" y="17"/>
                </a:lnTo>
                <a:lnTo>
                  <a:pt x="46" y="17"/>
                </a:lnTo>
                <a:lnTo>
                  <a:pt x="61" y="26"/>
                </a:lnTo>
                <a:lnTo>
                  <a:pt x="61" y="4"/>
                </a:lnTo>
                <a:close/>
              </a:path>
            </a:pathLst>
          </a:custGeom>
          <a:solidFill>
            <a:srgbClr val="000000"/>
          </a:solidFill>
          <a:ln w="9525">
            <a:noFill/>
            <a:round/>
            <a:headEnd/>
            <a:tailEnd/>
          </a:ln>
        </p:spPr>
        <p:txBody>
          <a:bodyPr/>
          <a:lstStyle/>
          <a:p>
            <a:endParaRPr lang="en-US"/>
          </a:p>
        </p:txBody>
      </p:sp>
      <p:sp>
        <p:nvSpPr>
          <p:cNvPr id="7208" name="Freeform 40"/>
          <p:cNvSpPr>
            <a:spLocks/>
          </p:cNvSpPr>
          <p:nvPr/>
        </p:nvSpPr>
        <p:spPr bwMode="auto">
          <a:xfrm>
            <a:off x="6643688" y="4835525"/>
            <a:ext cx="423862" cy="701675"/>
          </a:xfrm>
          <a:custGeom>
            <a:avLst/>
            <a:gdLst>
              <a:gd name="T0" fmla="*/ 2147483647 w 534"/>
              <a:gd name="T1" fmla="*/ 2147483647 h 884"/>
              <a:gd name="T2" fmla="*/ 2147483647 w 534"/>
              <a:gd name="T3" fmla="*/ 2147483647 h 884"/>
              <a:gd name="T4" fmla="*/ 2147483647 w 534"/>
              <a:gd name="T5" fmla="*/ 2147483647 h 884"/>
              <a:gd name="T6" fmla="*/ 2147483647 w 534"/>
              <a:gd name="T7" fmla="*/ 2147483647 h 884"/>
              <a:gd name="T8" fmla="*/ 2147483647 w 534"/>
              <a:gd name="T9" fmla="*/ 2147483647 h 884"/>
              <a:gd name="T10" fmla="*/ 2147483647 w 534"/>
              <a:gd name="T11" fmla="*/ 2147483647 h 884"/>
              <a:gd name="T12" fmla="*/ 2147483647 w 534"/>
              <a:gd name="T13" fmla="*/ 2147483647 h 884"/>
              <a:gd name="T14" fmla="*/ 2147483647 w 534"/>
              <a:gd name="T15" fmla="*/ 2147483647 h 884"/>
              <a:gd name="T16" fmla="*/ 2147483647 w 534"/>
              <a:gd name="T17" fmla="*/ 2147483647 h 884"/>
              <a:gd name="T18" fmla="*/ 2147483647 w 534"/>
              <a:gd name="T19" fmla="*/ 2147483647 h 884"/>
              <a:gd name="T20" fmla="*/ 2147483647 w 534"/>
              <a:gd name="T21" fmla="*/ 2147483647 h 884"/>
              <a:gd name="T22" fmla="*/ 2147483647 w 534"/>
              <a:gd name="T23" fmla="*/ 2147483647 h 884"/>
              <a:gd name="T24" fmla="*/ 2147483647 w 534"/>
              <a:gd name="T25" fmla="*/ 2147483647 h 884"/>
              <a:gd name="T26" fmla="*/ 2147483647 w 534"/>
              <a:gd name="T27" fmla="*/ 2147483647 h 884"/>
              <a:gd name="T28" fmla="*/ 2147483647 w 534"/>
              <a:gd name="T29" fmla="*/ 2147483647 h 884"/>
              <a:gd name="T30" fmla="*/ 2147483647 w 534"/>
              <a:gd name="T31" fmla="*/ 2147483647 h 884"/>
              <a:gd name="T32" fmla="*/ 2147483647 w 534"/>
              <a:gd name="T33" fmla="*/ 2147483647 h 884"/>
              <a:gd name="T34" fmla="*/ 2147483647 w 534"/>
              <a:gd name="T35" fmla="*/ 2147483647 h 884"/>
              <a:gd name="T36" fmla="*/ 2147483647 w 534"/>
              <a:gd name="T37" fmla="*/ 2147483647 h 884"/>
              <a:gd name="T38" fmla="*/ 2147483647 w 534"/>
              <a:gd name="T39" fmla="*/ 2147483647 h 884"/>
              <a:gd name="T40" fmla="*/ 2147483647 w 534"/>
              <a:gd name="T41" fmla="*/ 2147483647 h 884"/>
              <a:gd name="T42" fmla="*/ 2147483647 w 534"/>
              <a:gd name="T43" fmla="*/ 2147483647 h 884"/>
              <a:gd name="T44" fmla="*/ 2147483647 w 534"/>
              <a:gd name="T45" fmla="*/ 2147483647 h 884"/>
              <a:gd name="T46" fmla="*/ 2147483647 w 534"/>
              <a:gd name="T47" fmla="*/ 2147483647 h 884"/>
              <a:gd name="T48" fmla="*/ 2147483647 w 534"/>
              <a:gd name="T49" fmla="*/ 2147483647 h 884"/>
              <a:gd name="T50" fmla="*/ 2147483647 w 534"/>
              <a:gd name="T51" fmla="*/ 2147483647 h 884"/>
              <a:gd name="T52" fmla="*/ 2147483647 w 534"/>
              <a:gd name="T53" fmla="*/ 2147483647 h 884"/>
              <a:gd name="T54" fmla="*/ 2147483647 w 534"/>
              <a:gd name="T55" fmla="*/ 2147483647 h 884"/>
              <a:gd name="T56" fmla="*/ 2147483647 w 534"/>
              <a:gd name="T57" fmla="*/ 2147483647 h 884"/>
              <a:gd name="T58" fmla="*/ 2147483647 w 534"/>
              <a:gd name="T59" fmla="*/ 2147483647 h 884"/>
              <a:gd name="T60" fmla="*/ 2147483647 w 534"/>
              <a:gd name="T61" fmla="*/ 2147483647 h 884"/>
              <a:gd name="T62" fmla="*/ 2147483647 w 534"/>
              <a:gd name="T63" fmla="*/ 2147483647 h 884"/>
              <a:gd name="T64" fmla="*/ 2147483647 w 534"/>
              <a:gd name="T65" fmla="*/ 2147483647 h 884"/>
              <a:gd name="T66" fmla="*/ 2147483647 w 534"/>
              <a:gd name="T67" fmla="*/ 2147483647 h 884"/>
              <a:gd name="T68" fmla="*/ 2147483647 w 534"/>
              <a:gd name="T69" fmla="*/ 2147483647 h 884"/>
              <a:gd name="T70" fmla="*/ 2147483647 w 534"/>
              <a:gd name="T71" fmla="*/ 2147483647 h 884"/>
              <a:gd name="T72" fmla="*/ 2147483647 w 534"/>
              <a:gd name="T73" fmla="*/ 2147483647 h 884"/>
              <a:gd name="T74" fmla="*/ 2147483647 w 534"/>
              <a:gd name="T75" fmla="*/ 2147483647 h 884"/>
              <a:gd name="T76" fmla="*/ 2147483647 w 534"/>
              <a:gd name="T77" fmla="*/ 2147483647 h 884"/>
              <a:gd name="T78" fmla="*/ 2147483647 w 534"/>
              <a:gd name="T79" fmla="*/ 2147483647 h 884"/>
              <a:gd name="T80" fmla="*/ 2147483647 w 534"/>
              <a:gd name="T81" fmla="*/ 2147483647 h 884"/>
              <a:gd name="T82" fmla="*/ 2147483647 w 534"/>
              <a:gd name="T83" fmla="*/ 2147483647 h 884"/>
              <a:gd name="T84" fmla="*/ 2147483647 w 534"/>
              <a:gd name="T85" fmla="*/ 2147483647 h 884"/>
              <a:gd name="T86" fmla="*/ 2147483647 w 534"/>
              <a:gd name="T87" fmla="*/ 2147483647 h 884"/>
              <a:gd name="T88" fmla="*/ 2147483647 w 534"/>
              <a:gd name="T89" fmla="*/ 2147483647 h 884"/>
              <a:gd name="T90" fmla="*/ 2147483647 w 534"/>
              <a:gd name="T91" fmla="*/ 2147483647 h 884"/>
              <a:gd name="T92" fmla="*/ 2147483647 w 534"/>
              <a:gd name="T93" fmla="*/ 2147483647 h 884"/>
              <a:gd name="T94" fmla="*/ 2147483647 w 534"/>
              <a:gd name="T95" fmla="*/ 2147483647 h 884"/>
              <a:gd name="T96" fmla="*/ 2147483647 w 534"/>
              <a:gd name="T97" fmla="*/ 2147483647 h 884"/>
              <a:gd name="T98" fmla="*/ 2147483647 w 534"/>
              <a:gd name="T99" fmla="*/ 2147483647 h 884"/>
              <a:gd name="T100" fmla="*/ 2147483647 w 534"/>
              <a:gd name="T101" fmla="*/ 2147483647 h 8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4"/>
              <a:gd name="T154" fmla="*/ 0 h 884"/>
              <a:gd name="T155" fmla="*/ 534 w 534"/>
              <a:gd name="T156" fmla="*/ 884 h 8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4" h="884">
                <a:moveTo>
                  <a:pt x="13" y="524"/>
                </a:moveTo>
                <a:lnTo>
                  <a:pt x="19" y="541"/>
                </a:lnTo>
                <a:lnTo>
                  <a:pt x="23" y="557"/>
                </a:lnTo>
                <a:lnTo>
                  <a:pt x="25" y="578"/>
                </a:lnTo>
                <a:lnTo>
                  <a:pt x="30" y="598"/>
                </a:lnTo>
                <a:lnTo>
                  <a:pt x="38" y="627"/>
                </a:lnTo>
                <a:lnTo>
                  <a:pt x="44" y="650"/>
                </a:lnTo>
                <a:lnTo>
                  <a:pt x="51" y="674"/>
                </a:lnTo>
                <a:lnTo>
                  <a:pt x="67" y="699"/>
                </a:lnTo>
                <a:lnTo>
                  <a:pt x="82" y="726"/>
                </a:lnTo>
                <a:lnTo>
                  <a:pt x="101" y="749"/>
                </a:lnTo>
                <a:lnTo>
                  <a:pt x="124" y="771"/>
                </a:lnTo>
                <a:lnTo>
                  <a:pt x="144" y="787"/>
                </a:lnTo>
                <a:lnTo>
                  <a:pt x="163" y="802"/>
                </a:lnTo>
                <a:lnTo>
                  <a:pt x="181" y="813"/>
                </a:lnTo>
                <a:lnTo>
                  <a:pt x="190" y="815"/>
                </a:lnTo>
                <a:lnTo>
                  <a:pt x="198" y="811"/>
                </a:lnTo>
                <a:lnTo>
                  <a:pt x="203" y="804"/>
                </a:lnTo>
                <a:lnTo>
                  <a:pt x="211" y="788"/>
                </a:lnTo>
                <a:lnTo>
                  <a:pt x="220" y="760"/>
                </a:lnTo>
                <a:lnTo>
                  <a:pt x="234" y="726"/>
                </a:lnTo>
                <a:lnTo>
                  <a:pt x="247" y="693"/>
                </a:lnTo>
                <a:lnTo>
                  <a:pt x="260" y="659"/>
                </a:lnTo>
                <a:lnTo>
                  <a:pt x="277" y="621"/>
                </a:lnTo>
                <a:lnTo>
                  <a:pt x="289" y="585"/>
                </a:lnTo>
                <a:lnTo>
                  <a:pt x="296" y="555"/>
                </a:lnTo>
                <a:lnTo>
                  <a:pt x="302" y="520"/>
                </a:lnTo>
                <a:lnTo>
                  <a:pt x="306" y="482"/>
                </a:lnTo>
                <a:lnTo>
                  <a:pt x="306" y="456"/>
                </a:lnTo>
                <a:lnTo>
                  <a:pt x="306" y="433"/>
                </a:lnTo>
                <a:lnTo>
                  <a:pt x="298" y="408"/>
                </a:lnTo>
                <a:lnTo>
                  <a:pt x="289" y="380"/>
                </a:lnTo>
                <a:lnTo>
                  <a:pt x="272" y="348"/>
                </a:lnTo>
                <a:lnTo>
                  <a:pt x="253" y="317"/>
                </a:lnTo>
                <a:lnTo>
                  <a:pt x="230" y="281"/>
                </a:lnTo>
                <a:lnTo>
                  <a:pt x="211" y="256"/>
                </a:lnTo>
                <a:lnTo>
                  <a:pt x="196" y="232"/>
                </a:lnTo>
                <a:lnTo>
                  <a:pt x="181" y="199"/>
                </a:lnTo>
                <a:lnTo>
                  <a:pt x="167" y="176"/>
                </a:lnTo>
                <a:lnTo>
                  <a:pt x="154" y="150"/>
                </a:lnTo>
                <a:lnTo>
                  <a:pt x="143" y="125"/>
                </a:lnTo>
                <a:lnTo>
                  <a:pt x="124" y="97"/>
                </a:lnTo>
                <a:lnTo>
                  <a:pt x="110" y="74"/>
                </a:lnTo>
                <a:lnTo>
                  <a:pt x="97" y="59"/>
                </a:lnTo>
                <a:lnTo>
                  <a:pt x="86" y="43"/>
                </a:lnTo>
                <a:lnTo>
                  <a:pt x="65" y="26"/>
                </a:lnTo>
                <a:lnTo>
                  <a:pt x="80" y="0"/>
                </a:lnTo>
                <a:lnTo>
                  <a:pt x="99" y="21"/>
                </a:lnTo>
                <a:lnTo>
                  <a:pt x="118" y="21"/>
                </a:lnTo>
                <a:lnTo>
                  <a:pt x="139" y="19"/>
                </a:lnTo>
                <a:lnTo>
                  <a:pt x="148" y="21"/>
                </a:lnTo>
                <a:lnTo>
                  <a:pt x="156" y="26"/>
                </a:lnTo>
                <a:lnTo>
                  <a:pt x="160" y="36"/>
                </a:lnTo>
                <a:lnTo>
                  <a:pt x="156" y="62"/>
                </a:lnTo>
                <a:lnTo>
                  <a:pt x="156" y="100"/>
                </a:lnTo>
                <a:lnTo>
                  <a:pt x="160" y="118"/>
                </a:lnTo>
                <a:lnTo>
                  <a:pt x="167" y="131"/>
                </a:lnTo>
                <a:lnTo>
                  <a:pt x="179" y="157"/>
                </a:lnTo>
                <a:lnTo>
                  <a:pt x="198" y="194"/>
                </a:lnTo>
                <a:lnTo>
                  <a:pt x="219" y="232"/>
                </a:lnTo>
                <a:lnTo>
                  <a:pt x="241" y="268"/>
                </a:lnTo>
                <a:lnTo>
                  <a:pt x="257" y="290"/>
                </a:lnTo>
                <a:lnTo>
                  <a:pt x="262" y="304"/>
                </a:lnTo>
                <a:lnTo>
                  <a:pt x="287" y="300"/>
                </a:lnTo>
                <a:lnTo>
                  <a:pt x="304" y="304"/>
                </a:lnTo>
                <a:lnTo>
                  <a:pt x="314" y="310"/>
                </a:lnTo>
                <a:lnTo>
                  <a:pt x="314" y="319"/>
                </a:lnTo>
                <a:lnTo>
                  <a:pt x="317" y="340"/>
                </a:lnTo>
                <a:lnTo>
                  <a:pt x="319" y="363"/>
                </a:lnTo>
                <a:lnTo>
                  <a:pt x="315" y="374"/>
                </a:lnTo>
                <a:lnTo>
                  <a:pt x="310" y="384"/>
                </a:lnTo>
                <a:lnTo>
                  <a:pt x="315" y="397"/>
                </a:lnTo>
                <a:lnTo>
                  <a:pt x="321" y="414"/>
                </a:lnTo>
                <a:lnTo>
                  <a:pt x="327" y="429"/>
                </a:lnTo>
                <a:lnTo>
                  <a:pt x="331" y="458"/>
                </a:lnTo>
                <a:lnTo>
                  <a:pt x="327" y="486"/>
                </a:lnTo>
                <a:lnTo>
                  <a:pt x="325" y="511"/>
                </a:lnTo>
                <a:lnTo>
                  <a:pt x="321" y="534"/>
                </a:lnTo>
                <a:lnTo>
                  <a:pt x="315" y="562"/>
                </a:lnTo>
                <a:lnTo>
                  <a:pt x="312" y="583"/>
                </a:lnTo>
                <a:lnTo>
                  <a:pt x="302" y="614"/>
                </a:lnTo>
                <a:lnTo>
                  <a:pt x="291" y="644"/>
                </a:lnTo>
                <a:lnTo>
                  <a:pt x="277" y="682"/>
                </a:lnTo>
                <a:lnTo>
                  <a:pt x="264" y="716"/>
                </a:lnTo>
                <a:lnTo>
                  <a:pt x="260" y="733"/>
                </a:lnTo>
                <a:lnTo>
                  <a:pt x="270" y="728"/>
                </a:lnTo>
                <a:lnTo>
                  <a:pt x="276" y="720"/>
                </a:lnTo>
                <a:lnTo>
                  <a:pt x="291" y="712"/>
                </a:lnTo>
                <a:lnTo>
                  <a:pt x="314" y="703"/>
                </a:lnTo>
                <a:lnTo>
                  <a:pt x="331" y="695"/>
                </a:lnTo>
                <a:lnTo>
                  <a:pt x="350" y="688"/>
                </a:lnTo>
                <a:lnTo>
                  <a:pt x="367" y="678"/>
                </a:lnTo>
                <a:lnTo>
                  <a:pt x="376" y="665"/>
                </a:lnTo>
                <a:lnTo>
                  <a:pt x="384" y="654"/>
                </a:lnTo>
                <a:lnTo>
                  <a:pt x="392" y="652"/>
                </a:lnTo>
                <a:lnTo>
                  <a:pt x="401" y="657"/>
                </a:lnTo>
                <a:lnTo>
                  <a:pt x="416" y="665"/>
                </a:lnTo>
                <a:lnTo>
                  <a:pt x="426" y="673"/>
                </a:lnTo>
                <a:lnTo>
                  <a:pt x="433" y="669"/>
                </a:lnTo>
                <a:lnTo>
                  <a:pt x="447" y="684"/>
                </a:lnTo>
                <a:lnTo>
                  <a:pt x="458" y="697"/>
                </a:lnTo>
                <a:lnTo>
                  <a:pt x="454" y="709"/>
                </a:lnTo>
                <a:lnTo>
                  <a:pt x="456" y="724"/>
                </a:lnTo>
                <a:lnTo>
                  <a:pt x="471" y="739"/>
                </a:lnTo>
                <a:lnTo>
                  <a:pt x="481" y="756"/>
                </a:lnTo>
                <a:lnTo>
                  <a:pt x="494" y="779"/>
                </a:lnTo>
                <a:lnTo>
                  <a:pt x="492" y="758"/>
                </a:lnTo>
                <a:lnTo>
                  <a:pt x="498" y="747"/>
                </a:lnTo>
                <a:lnTo>
                  <a:pt x="511" y="743"/>
                </a:lnTo>
                <a:lnTo>
                  <a:pt x="521" y="779"/>
                </a:lnTo>
                <a:lnTo>
                  <a:pt x="534" y="796"/>
                </a:lnTo>
                <a:lnTo>
                  <a:pt x="534" y="819"/>
                </a:lnTo>
                <a:lnTo>
                  <a:pt x="534" y="838"/>
                </a:lnTo>
                <a:lnTo>
                  <a:pt x="528" y="865"/>
                </a:lnTo>
                <a:lnTo>
                  <a:pt x="519" y="884"/>
                </a:lnTo>
                <a:lnTo>
                  <a:pt x="509" y="865"/>
                </a:lnTo>
                <a:lnTo>
                  <a:pt x="507" y="844"/>
                </a:lnTo>
                <a:lnTo>
                  <a:pt x="502" y="826"/>
                </a:lnTo>
                <a:lnTo>
                  <a:pt x="487" y="804"/>
                </a:lnTo>
                <a:lnTo>
                  <a:pt x="469" y="781"/>
                </a:lnTo>
                <a:lnTo>
                  <a:pt x="452" y="756"/>
                </a:lnTo>
                <a:lnTo>
                  <a:pt x="433" y="733"/>
                </a:lnTo>
                <a:lnTo>
                  <a:pt x="424" y="718"/>
                </a:lnTo>
                <a:lnTo>
                  <a:pt x="424" y="709"/>
                </a:lnTo>
                <a:lnTo>
                  <a:pt x="416" y="699"/>
                </a:lnTo>
                <a:lnTo>
                  <a:pt x="403" y="693"/>
                </a:lnTo>
                <a:lnTo>
                  <a:pt x="384" y="701"/>
                </a:lnTo>
                <a:lnTo>
                  <a:pt x="363" y="712"/>
                </a:lnTo>
                <a:lnTo>
                  <a:pt x="342" y="722"/>
                </a:lnTo>
                <a:lnTo>
                  <a:pt x="323" y="739"/>
                </a:lnTo>
                <a:lnTo>
                  <a:pt x="308" y="758"/>
                </a:lnTo>
                <a:lnTo>
                  <a:pt x="293" y="781"/>
                </a:lnTo>
                <a:lnTo>
                  <a:pt x="277" y="809"/>
                </a:lnTo>
                <a:lnTo>
                  <a:pt x="264" y="828"/>
                </a:lnTo>
                <a:lnTo>
                  <a:pt x="243" y="842"/>
                </a:lnTo>
                <a:lnTo>
                  <a:pt x="224" y="849"/>
                </a:lnTo>
                <a:lnTo>
                  <a:pt x="198" y="844"/>
                </a:lnTo>
                <a:lnTo>
                  <a:pt x="175" y="838"/>
                </a:lnTo>
                <a:lnTo>
                  <a:pt x="150" y="823"/>
                </a:lnTo>
                <a:lnTo>
                  <a:pt x="122" y="800"/>
                </a:lnTo>
                <a:lnTo>
                  <a:pt x="91" y="779"/>
                </a:lnTo>
                <a:lnTo>
                  <a:pt x="74" y="758"/>
                </a:lnTo>
                <a:lnTo>
                  <a:pt x="57" y="733"/>
                </a:lnTo>
                <a:lnTo>
                  <a:pt x="42" y="707"/>
                </a:lnTo>
                <a:lnTo>
                  <a:pt x="29" y="674"/>
                </a:lnTo>
                <a:lnTo>
                  <a:pt x="21" y="642"/>
                </a:lnTo>
                <a:lnTo>
                  <a:pt x="13" y="608"/>
                </a:lnTo>
                <a:lnTo>
                  <a:pt x="8" y="585"/>
                </a:lnTo>
                <a:lnTo>
                  <a:pt x="0" y="564"/>
                </a:lnTo>
                <a:lnTo>
                  <a:pt x="4" y="551"/>
                </a:lnTo>
                <a:lnTo>
                  <a:pt x="8" y="539"/>
                </a:lnTo>
                <a:lnTo>
                  <a:pt x="13" y="524"/>
                </a:lnTo>
                <a:close/>
              </a:path>
            </a:pathLst>
          </a:custGeom>
          <a:solidFill>
            <a:srgbClr val="000000"/>
          </a:solidFill>
          <a:ln w="9525">
            <a:noFill/>
            <a:round/>
            <a:headEnd/>
            <a:tailEnd/>
          </a:ln>
        </p:spPr>
        <p:txBody>
          <a:bodyPr/>
          <a:lstStyle/>
          <a:p>
            <a:endParaRPr lang="en-US"/>
          </a:p>
        </p:txBody>
      </p:sp>
      <p:sp>
        <p:nvSpPr>
          <p:cNvPr id="7209" name="Freeform 41"/>
          <p:cNvSpPr>
            <a:spLocks/>
          </p:cNvSpPr>
          <p:nvPr/>
        </p:nvSpPr>
        <p:spPr bwMode="auto">
          <a:xfrm>
            <a:off x="6551613" y="5591175"/>
            <a:ext cx="106362" cy="85725"/>
          </a:xfrm>
          <a:custGeom>
            <a:avLst/>
            <a:gdLst>
              <a:gd name="T0" fmla="*/ 2147483647 w 135"/>
              <a:gd name="T1" fmla="*/ 0 h 108"/>
              <a:gd name="T2" fmla="*/ 2147483647 w 135"/>
              <a:gd name="T3" fmla="*/ 2147483647 h 108"/>
              <a:gd name="T4" fmla="*/ 2147483647 w 135"/>
              <a:gd name="T5" fmla="*/ 2147483647 h 108"/>
              <a:gd name="T6" fmla="*/ 2147483647 w 135"/>
              <a:gd name="T7" fmla="*/ 2147483647 h 108"/>
              <a:gd name="T8" fmla="*/ 2147483647 w 135"/>
              <a:gd name="T9" fmla="*/ 2147483647 h 108"/>
              <a:gd name="T10" fmla="*/ 2147483647 w 135"/>
              <a:gd name="T11" fmla="*/ 2147483647 h 108"/>
              <a:gd name="T12" fmla="*/ 2147483647 w 135"/>
              <a:gd name="T13" fmla="*/ 2147483647 h 108"/>
              <a:gd name="T14" fmla="*/ 2147483647 w 135"/>
              <a:gd name="T15" fmla="*/ 2147483647 h 108"/>
              <a:gd name="T16" fmla="*/ 2147483647 w 135"/>
              <a:gd name="T17" fmla="*/ 2147483647 h 108"/>
              <a:gd name="T18" fmla="*/ 2147483647 w 135"/>
              <a:gd name="T19" fmla="*/ 2147483647 h 108"/>
              <a:gd name="T20" fmla="*/ 2147483647 w 135"/>
              <a:gd name="T21" fmla="*/ 2147483647 h 108"/>
              <a:gd name="T22" fmla="*/ 2147483647 w 135"/>
              <a:gd name="T23" fmla="*/ 2147483647 h 108"/>
              <a:gd name="T24" fmla="*/ 2147483647 w 135"/>
              <a:gd name="T25" fmla="*/ 2147483647 h 108"/>
              <a:gd name="T26" fmla="*/ 2147483647 w 135"/>
              <a:gd name="T27" fmla="*/ 2147483647 h 108"/>
              <a:gd name="T28" fmla="*/ 2147483647 w 135"/>
              <a:gd name="T29" fmla="*/ 2147483647 h 108"/>
              <a:gd name="T30" fmla="*/ 2147483647 w 135"/>
              <a:gd name="T31" fmla="*/ 2147483647 h 108"/>
              <a:gd name="T32" fmla="*/ 0 w 135"/>
              <a:gd name="T33" fmla="*/ 2147483647 h 108"/>
              <a:gd name="T34" fmla="*/ 2147483647 w 135"/>
              <a:gd name="T35" fmla="*/ 2147483647 h 108"/>
              <a:gd name="T36" fmla="*/ 2147483647 w 135"/>
              <a:gd name="T37" fmla="*/ 0 h 108"/>
              <a:gd name="T38" fmla="*/ 2147483647 w 135"/>
              <a:gd name="T39" fmla="*/ 0 h 1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5"/>
              <a:gd name="T61" fmla="*/ 0 h 108"/>
              <a:gd name="T62" fmla="*/ 135 w 135"/>
              <a:gd name="T63" fmla="*/ 108 h 1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5" h="108">
                <a:moveTo>
                  <a:pt x="15" y="0"/>
                </a:moveTo>
                <a:lnTo>
                  <a:pt x="29" y="6"/>
                </a:lnTo>
                <a:lnTo>
                  <a:pt x="49" y="17"/>
                </a:lnTo>
                <a:lnTo>
                  <a:pt x="65" y="27"/>
                </a:lnTo>
                <a:lnTo>
                  <a:pt x="74" y="32"/>
                </a:lnTo>
                <a:lnTo>
                  <a:pt x="86" y="44"/>
                </a:lnTo>
                <a:lnTo>
                  <a:pt x="103" y="61"/>
                </a:lnTo>
                <a:lnTo>
                  <a:pt x="120" y="78"/>
                </a:lnTo>
                <a:lnTo>
                  <a:pt x="127" y="87"/>
                </a:lnTo>
                <a:lnTo>
                  <a:pt x="135" y="108"/>
                </a:lnTo>
                <a:lnTo>
                  <a:pt x="120" y="93"/>
                </a:lnTo>
                <a:lnTo>
                  <a:pt x="93" y="72"/>
                </a:lnTo>
                <a:lnTo>
                  <a:pt x="70" y="51"/>
                </a:lnTo>
                <a:lnTo>
                  <a:pt x="49" y="34"/>
                </a:lnTo>
                <a:lnTo>
                  <a:pt x="30" y="23"/>
                </a:lnTo>
                <a:lnTo>
                  <a:pt x="11" y="17"/>
                </a:lnTo>
                <a:lnTo>
                  <a:pt x="0" y="9"/>
                </a:lnTo>
                <a:lnTo>
                  <a:pt x="6" y="4"/>
                </a:lnTo>
                <a:lnTo>
                  <a:pt x="15" y="0"/>
                </a:lnTo>
                <a:close/>
              </a:path>
            </a:pathLst>
          </a:custGeom>
          <a:solidFill>
            <a:srgbClr val="000000"/>
          </a:solidFill>
          <a:ln w="9525">
            <a:noFill/>
            <a:round/>
            <a:headEnd/>
            <a:tailEnd/>
          </a:ln>
        </p:spPr>
        <p:txBody>
          <a:bodyPr/>
          <a:lstStyle/>
          <a:p>
            <a:endParaRPr lang="en-US"/>
          </a:p>
        </p:txBody>
      </p:sp>
      <p:sp>
        <p:nvSpPr>
          <p:cNvPr id="7210" name="Freeform 42"/>
          <p:cNvSpPr>
            <a:spLocks/>
          </p:cNvSpPr>
          <p:nvPr/>
        </p:nvSpPr>
        <p:spPr bwMode="auto">
          <a:xfrm>
            <a:off x="6527800" y="5503863"/>
            <a:ext cx="185738" cy="155575"/>
          </a:xfrm>
          <a:custGeom>
            <a:avLst/>
            <a:gdLst>
              <a:gd name="T0" fmla="*/ 2147483647 w 233"/>
              <a:gd name="T1" fmla="*/ 2147483647 h 195"/>
              <a:gd name="T2" fmla="*/ 2147483647 w 233"/>
              <a:gd name="T3" fmla="*/ 2147483647 h 195"/>
              <a:gd name="T4" fmla="*/ 2147483647 w 233"/>
              <a:gd name="T5" fmla="*/ 2147483647 h 195"/>
              <a:gd name="T6" fmla="*/ 2147483647 w 233"/>
              <a:gd name="T7" fmla="*/ 2147483647 h 195"/>
              <a:gd name="T8" fmla="*/ 2147483647 w 233"/>
              <a:gd name="T9" fmla="*/ 2147483647 h 195"/>
              <a:gd name="T10" fmla="*/ 2147483647 w 233"/>
              <a:gd name="T11" fmla="*/ 2147483647 h 195"/>
              <a:gd name="T12" fmla="*/ 2147483647 w 233"/>
              <a:gd name="T13" fmla="*/ 2147483647 h 195"/>
              <a:gd name="T14" fmla="*/ 2147483647 w 233"/>
              <a:gd name="T15" fmla="*/ 2147483647 h 195"/>
              <a:gd name="T16" fmla="*/ 2147483647 w 233"/>
              <a:gd name="T17" fmla="*/ 2147483647 h 195"/>
              <a:gd name="T18" fmla="*/ 2147483647 w 233"/>
              <a:gd name="T19" fmla="*/ 2147483647 h 195"/>
              <a:gd name="T20" fmla="*/ 2147483647 w 233"/>
              <a:gd name="T21" fmla="*/ 2147483647 h 195"/>
              <a:gd name="T22" fmla="*/ 2147483647 w 233"/>
              <a:gd name="T23" fmla="*/ 2147483647 h 195"/>
              <a:gd name="T24" fmla="*/ 2147483647 w 233"/>
              <a:gd name="T25" fmla="*/ 2147483647 h 195"/>
              <a:gd name="T26" fmla="*/ 2147483647 w 233"/>
              <a:gd name="T27" fmla="*/ 2147483647 h 195"/>
              <a:gd name="T28" fmla="*/ 2147483647 w 233"/>
              <a:gd name="T29" fmla="*/ 2147483647 h 195"/>
              <a:gd name="T30" fmla="*/ 2147483647 w 233"/>
              <a:gd name="T31" fmla="*/ 2147483647 h 195"/>
              <a:gd name="T32" fmla="*/ 2147483647 w 233"/>
              <a:gd name="T33" fmla="*/ 2147483647 h 195"/>
              <a:gd name="T34" fmla="*/ 2147483647 w 233"/>
              <a:gd name="T35" fmla="*/ 2147483647 h 195"/>
              <a:gd name="T36" fmla="*/ 2147483647 w 233"/>
              <a:gd name="T37" fmla="*/ 2147483647 h 195"/>
              <a:gd name="T38" fmla="*/ 2147483647 w 233"/>
              <a:gd name="T39" fmla="*/ 0 h 195"/>
              <a:gd name="T40" fmla="*/ 2147483647 w 233"/>
              <a:gd name="T41" fmla="*/ 2147483647 h 195"/>
              <a:gd name="T42" fmla="*/ 2147483647 w 233"/>
              <a:gd name="T43" fmla="*/ 2147483647 h 195"/>
              <a:gd name="T44" fmla="*/ 0 w 233"/>
              <a:gd name="T45" fmla="*/ 2147483647 h 195"/>
              <a:gd name="T46" fmla="*/ 2147483647 w 233"/>
              <a:gd name="T47" fmla="*/ 2147483647 h 195"/>
              <a:gd name="T48" fmla="*/ 2147483647 w 233"/>
              <a:gd name="T49" fmla="*/ 2147483647 h 195"/>
              <a:gd name="T50" fmla="*/ 2147483647 w 233"/>
              <a:gd name="T51" fmla="*/ 2147483647 h 195"/>
              <a:gd name="T52" fmla="*/ 2147483647 w 233"/>
              <a:gd name="T53" fmla="*/ 2147483647 h 19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3"/>
              <a:gd name="T82" fmla="*/ 0 h 195"/>
              <a:gd name="T83" fmla="*/ 233 w 233"/>
              <a:gd name="T84" fmla="*/ 195 h 19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3" h="195">
                <a:moveTo>
                  <a:pt x="24" y="24"/>
                </a:moveTo>
                <a:lnTo>
                  <a:pt x="55" y="45"/>
                </a:lnTo>
                <a:lnTo>
                  <a:pt x="91" y="70"/>
                </a:lnTo>
                <a:lnTo>
                  <a:pt x="119" y="91"/>
                </a:lnTo>
                <a:lnTo>
                  <a:pt x="154" y="121"/>
                </a:lnTo>
                <a:lnTo>
                  <a:pt x="195" y="159"/>
                </a:lnTo>
                <a:lnTo>
                  <a:pt x="212" y="173"/>
                </a:lnTo>
                <a:lnTo>
                  <a:pt x="233" y="195"/>
                </a:lnTo>
                <a:lnTo>
                  <a:pt x="228" y="180"/>
                </a:lnTo>
                <a:lnTo>
                  <a:pt x="209" y="152"/>
                </a:lnTo>
                <a:lnTo>
                  <a:pt x="190" y="129"/>
                </a:lnTo>
                <a:lnTo>
                  <a:pt x="169" y="106"/>
                </a:lnTo>
                <a:lnTo>
                  <a:pt x="146" y="80"/>
                </a:lnTo>
                <a:lnTo>
                  <a:pt x="121" y="62"/>
                </a:lnTo>
                <a:lnTo>
                  <a:pt x="98" y="45"/>
                </a:lnTo>
                <a:lnTo>
                  <a:pt x="77" y="30"/>
                </a:lnTo>
                <a:lnTo>
                  <a:pt x="58" y="17"/>
                </a:lnTo>
                <a:lnTo>
                  <a:pt x="41" y="9"/>
                </a:lnTo>
                <a:lnTo>
                  <a:pt x="22" y="9"/>
                </a:lnTo>
                <a:lnTo>
                  <a:pt x="17" y="0"/>
                </a:lnTo>
                <a:lnTo>
                  <a:pt x="5" y="2"/>
                </a:lnTo>
                <a:lnTo>
                  <a:pt x="1" y="11"/>
                </a:lnTo>
                <a:lnTo>
                  <a:pt x="0" y="24"/>
                </a:lnTo>
                <a:lnTo>
                  <a:pt x="9" y="30"/>
                </a:lnTo>
                <a:lnTo>
                  <a:pt x="11" y="24"/>
                </a:lnTo>
                <a:lnTo>
                  <a:pt x="24" y="24"/>
                </a:lnTo>
                <a:close/>
              </a:path>
            </a:pathLst>
          </a:custGeom>
          <a:solidFill>
            <a:srgbClr val="000000"/>
          </a:solidFill>
          <a:ln w="9525">
            <a:noFill/>
            <a:round/>
            <a:headEnd/>
            <a:tailEnd/>
          </a:ln>
        </p:spPr>
        <p:txBody>
          <a:bodyPr/>
          <a:lstStyle/>
          <a:p>
            <a:endParaRPr lang="en-US"/>
          </a:p>
        </p:txBody>
      </p:sp>
      <p:sp>
        <p:nvSpPr>
          <p:cNvPr id="7211" name="Freeform 43"/>
          <p:cNvSpPr>
            <a:spLocks/>
          </p:cNvSpPr>
          <p:nvPr/>
        </p:nvSpPr>
        <p:spPr bwMode="auto">
          <a:xfrm>
            <a:off x="6488113" y="5438775"/>
            <a:ext cx="242887" cy="260350"/>
          </a:xfrm>
          <a:custGeom>
            <a:avLst/>
            <a:gdLst>
              <a:gd name="T0" fmla="*/ 2147483647 w 306"/>
              <a:gd name="T1" fmla="*/ 2147483647 h 329"/>
              <a:gd name="T2" fmla="*/ 2147483647 w 306"/>
              <a:gd name="T3" fmla="*/ 2147483647 h 329"/>
              <a:gd name="T4" fmla="*/ 2147483647 w 306"/>
              <a:gd name="T5" fmla="*/ 2147483647 h 329"/>
              <a:gd name="T6" fmla="*/ 2147483647 w 306"/>
              <a:gd name="T7" fmla="*/ 2147483647 h 329"/>
              <a:gd name="T8" fmla="*/ 2147483647 w 306"/>
              <a:gd name="T9" fmla="*/ 2147483647 h 329"/>
              <a:gd name="T10" fmla="*/ 2147483647 w 306"/>
              <a:gd name="T11" fmla="*/ 2147483647 h 329"/>
              <a:gd name="T12" fmla="*/ 2147483647 w 306"/>
              <a:gd name="T13" fmla="*/ 2147483647 h 329"/>
              <a:gd name="T14" fmla="*/ 0 w 306"/>
              <a:gd name="T15" fmla="*/ 2147483647 h 329"/>
              <a:gd name="T16" fmla="*/ 2147483647 w 306"/>
              <a:gd name="T17" fmla="*/ 2147483647 h 329"/>
              <a:gd name="T18" fmla="*/ 2147483647 w 306"/>
              <a:gd name="T19" fmla="*/ 2147483647 h 329"/>
              <a:gd name="T20" fmla="*/ 2147483647 w 306"/>
              <a:gd name="T21" fmla="*/ 2147483647 h 329"/>
              <a:gd name="T22" fmla="*/ 2147483647 w 306"/>
              <a:gd name="T23" fmla="*/ 2147483647 h 329"/>
              <a:gd name="T24" fmla="*/ 2147483647 w 306"/>
              <a:gd name="T25" fmla="*/ 2147483647 h 329"/>
              <a:gd name="T26" fmla="*/ 2147483647 w 306"/>
              <a:gd name="T27" fmla="*/ 2147483647 h 329"/>
              <a:gd name="T28" fmla="*/ 2147483647 w 306"/>
              <a:gd name="T29" fmla="*/ 2147483647 h 329"/>
              <a:gd name="T30" fmla="*/ 2147483647 w 306"/>
              <a:gd name="T31" fmla="*/ 2147483647 h 329"/>
              <a:gd name="T32" fmla="*/ 2147483647 w 306"/>
              <a:gd name="T33" fmla="*/ 2147483647 h 329"/>
              <a:gd name="T34" fmla="*/ 2147483647 w 306"/>
              <a:gd name="T35" fmla="*/ 2147483647 h 329"/>
              <a:gd name="T36" fmla="*/ 2147483647 w 306"/>
              <a:gd name="T37" fmla="*/ 2147483647 h 329"/>
              <a:gd name="T38" fmla="*/ 2147483647 w 306"/>
              <a:gd name="T39" fmla="*/ 2147483647 h 329"/>
              <a:gd name="T40" fmla="*/ 2147483647 w 306"/>
              <a:gd name="T41" fmla="*/ 2147483647 h 329"/>
              <a:gd name="T42" fmla="*/ 2147483647 w 306"/>
              <a:gd name="T43" fmla="*/ 2147483647 h 329"/>
              <a:gd name="T44" fmla="*/ 2147483647 w 306"/>
              <a:gd name="T45" fmla="*/ 2147483647 h 329"/>
              <a:gd name="T46" fmla="*/ 2147483647 w 306"/>
              <a:gd name="T47" fmla="*/ 2147483647 h 329"/>
              <a:gd name="T48" fmla="*/ 2147483647 w 306"/>
              <a:gd name="T49" fmla="*/ 2147483647 h 329"/>
              <a:gd name="T50" fmla="*/ 2147483647 w 306"/>
              <a:gd name="T51" fmla="*/ 2147483647 h 329"/>
              <a:gd name="T52" fmla="*/ 2147483647 w 306"/>
              <a:gd name="T53" fmla="*/ 2147483647 h 329"/>
              <a:gd name="T54" fmla="*/ 2147483647 w 306"/>
              <a:gd name="T55" fmla="*/ 2147483647 h 329"/>
              <a:gd name="T56" fmla="*/ 2147483647 w 306"/>
              <a:gd name="T57" fmla="*/ 2147483647 h 329"/>
              <a:gd name="T58" fmla="*/ 2147483647 w 306"/>
              <a:gd name="T59" fmla="*/ 2147483647 h 329"/>
              <a:gd name="T60" fmla="*/ 2147483647 w 306"/>
              <a:gd name="T61" fmla="*/ 2147483647 h 329"/>
              <a:gd name="T62" fmla="*/ 2147483647 w 306"/>
              <a:gd name="T63" fmla="*/ 2147483647 h 329"/>
              <a:gd name="T64" fmla="*/ 2147483647 w 306"/>
              <a:gd name="T65" fmla="*/ 2147483647 h 329"/>
              <a:gd name="T66" fmla="*/ 2147483647 w 306"/>
              <a:gd name="T67" fmla="*/ 0 h 3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6"/>
              <a:gd name="T103" fmla="*/ 0 h 329"/>
              <a:gd name="T104" fmla="*/ 306 w 306"/>
              <a:gd name="T105" fmla="*/ 329 h 32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6" h="329">
                <a:moveTo>
                  <a:pt x="285" y="0"/>
                </a:moveTo>
                <a:lnTo>
                  <a:pt x="261" y="9"/>
                </a:lnTo>
                <a:lnTo>
                  <a:pt x="232" y="19"/>
                </a:lnTo>
                <a:lnTo>
                  <a:pt x="209" y="25"/>
                </a:lnTo>
                <a:lnTo>
                  <a:pt x="185" y="30"/>
                </a:lnTo>
                <a:lnTo>
                  <a:pt x="160" y="32"/>
                </a:lnTo>
                <a:lnTo>
                  <a:pt x="128" y="30"/>
                </a:lnTo>
                <a:lnTo>
                  <a:pt x="97" y="25"/>
                </a:lnTo>
                <a:lnTo>
                  <a:pt x="61" y="19"/>
                </a:lnTo>
                <a:lnTo>
                  <a:pt x="40" y="19"/>
                </a:lnTo>
                <a:lnTo>
                  <a:pt x="31" y="21"/>
                </a:lnTo>
                <a:lnTo>
                  <a:pt x="23" y="38"/>
                </a:lnTo>
                <a:lnTo>
                  <a:pt x="17" y="55"/>
                </a:lnTo>
                <a:lnTo>
                  <a:pt x="12" y="70"/>
                </a:lnTo>
                <a:lnTo>
                  <a:pt x="2" y="89"/>
                </a:lnTo>
                <a:lnTo>
                  <a:pt x="0" y="101"/>
                </a:lnTo>
                <a:lnTo>
                  <a:pt x="6" y="116"/>
                </a:lnTo>
                <a:lnTo>
                  <a:pt x="15" y="131"/>
                </a:lnTo>
                <a:lnTo>
                  <a:pt x="21" y="141"/>
                </a:lnTo>
                <a:lnTo>
                  <a:pt x="31" y="146"/>
                </a:lnTo>
                <a:lnTo>
                  <a:pt x="31" y="156"/>
                </a:lnTo>
                <a:lnTo>
                  <a:pt x="21" y="169"/>
                </a:lnTo>
                <a:lnTo>
                  <a:pt x="21" y="181"/>
                </a:lnTo>
                <a:lnTo>
                  <a:pt x="29" y="194"/>
                </a:lnTo>
                <a:lnTo>
                  <a:pt x="38" y="201"/>
                </a:lnTo>
                <a:lnTo>
                  <a:pt x="40" y="211"/>
                </a:lnTo>
                <a:lnTo>
                  <a:pt x="34" y="232"/>
                </a:lnTo>
                <a:lnTo>
                  <a:pt x="31" y="249"/>
                </a:lnTo>
                <a:lnTo>
                  <a:pt x="29" y="262"/>
                </a:lnTo>
                <a:lnTo>
                  <a:pt x="31" y="277"/>
                </a:lnTo>
                <a:lnTo>
                  <a:pt x="40" y="293"/>
                </a:lnTo>
                <a:lnTo>
                  <a:pt x="50" y="314"/>
                </a:lnTo>
                <a:lnTo>
                  <a:pt x="57" y="325"/>
                </a:lnTo>
                <a:lnTo>
                  <a:pt x="67" y="329"/>
                </a:lnTo>
                <a:lnTo>
                  <a:pt x="71" y="319"/>
                </a:lnTo>
                <a:lnTo>
                  <a:pt x="72" y="308"/>
                </a:lnTo>
                <a:lnTo>
                  <a:pt x="67" y="291"/>
                </a:lnTo>
                <a:lnTo>
                  <a:pt x="61" y="276"/>
                </a:lnTo>
                <a:lnTo>
                  <a:pt x="59" y="255"/>
                </a:lnTo>
                <a:lnTo>
                  <a:pt x="63" y="234"/>
                </a:lnTo>
                <a:lnTo>
                  <a:pt x="71" y="224"/>
                </a:lnTo>
                <a:lnTo>
                  <a:pt x="78" y="211"/>
                </a:lnTo>
                <a:lnTo>
                  <a:pt x="74" y="196"/>
                </a:lnTo>
                <a:lnTo>
                  <a:pt x="63" y="188"/>
                </a:lnTo>
                <a:lnTo>
                  <a:pt x="53" y="179"/>
                </a:lnTo>
                <a:lnTo>
                  <a:pt x="57" y="162"/>
                </a:lnTo>
                <a:lnTo>
                  <a:pt x="61" y="148"/>
                </a:lnTo>
                <a:lnTo>
                  <a:pt x="57" y="137"/>
                </a:lnTo>
                <a:lnTo>
                  <a:pt x="44" y="131"/>
                </a:lnTo>
                <a:lnTo>
                  <a:pt x="34" y="129"/>
                </a:lnTo>
                <a:lnTo>
                  <a:pt x="29" y="116"/>
                </a:lnTo>
                <a:lnTo>
                  <a:pt x="33" y="97"/>
                </a:lnTo>
                <a:lnTo>
                  <a:pt x="34" y="82"/>
                </a:lnTo>
                <a:lnTo>
                  <a:pt x="48" y="61"/>
                </a:lnTo>
                <a:lnTo>
                  <a:pt x="53" y="49"/>
                </a:lnTo>
                <a:lnTo>
                  <a:pt x="63" y="46"/>
                </a:lnTo>
                <a:lnTo>
                  <a:pt x="84" y="49"/>
                </a:lnTo>
                <a:lnTo>
                  <a:pt x="114" y="55"/>
                </a:lnTo>
                <a:lnTo>
                  <a:pt x="137" y="59"/>
                </a:lnTo>
                <a:lnTo>
                  <a:pt x="166" y="59"/>
                </a:lnTo>
                <a:lnTo>
                  <a:pt x="196" y="53"/>
                </a:lnTo>
                <a:lnTo>
                  <a:pt x="228" y="46"/>
                </a:lnTo>
                <a:lnTo>
                  <a:pt x="247" y="42"/>
                </a:lnTo>
                <a:lnTo>
                  <a:pt x="268" y="36"/>
                </a:lnTo>
                <a:lnTo>
                  <a:pt x="283" y="32"/>
                </a:lnTo>
                <a:lnTo>
                  <a:pt x="306" y="23"/>
                </a:lnTo>
                <a:lnTo>
                  <a:pt x="285" y="0"/>
                </a:lnTo>
                <a:close/>
              </a:path>
            </a:pathLst>
          </a:custGeom>
          <a:solidFill>
            <a:srgbClr val="000000"/>
          </a:solidFill>
          <a:ln w="9525">
            <a:noFill/>
            <a:round/>
            <a:headEnd/>
            <a:tailEnd/>
          </a:ln>
        </p:spPr>
        <p:txBody>
          <a:bodyPr/>
          <a:lstStyle/>
          <a:p>
            <a:endParaRPr lang="en-US"/>
          </a:p>
        </p:txBody>
      </p:sp>
      <p:sp>
        <p:nvSpPr>
          <p:cNvPr id="7212" name="Freeform 44"/>
          <p:cNvSpPr>
            <a:spLocks/>
          </p:cNvSpPr>
          <p:nvPr/>
        </p:nvSpPr>
        <p:spPr bwMode="auto">
          <a:xfrm>
            <a:off x="6602413" y="5500688"/>
            <a:ext cx="119062" cy="130175"/>
          </a:xfrm>
          <a:custGeom>
            <a:avLst/>
            <a:gdLst>
              <a:gd name="T0" fmla="*/ 0 w 150"/>
              <a:gd name="T1" fmla="*/ 2147483647 h 163"/>
              <a:gd name="T2" fmla="*/ 2147483647 w 150"/>
              <a:gd name="T3" fmla="*/ 0 h 163"/>
              <a:gd name="T4" fmla="*/ 2147483647 w 150"/>
              <a:gd name="T5" fmla="*/ 2147483647 h 163"/>
              <a:gd name="T6" fmla="*/ 2147483647 w 150"/>
              <a:gd name="T7" fmla="*/ 2147483647 h 163"/>
              <a:gd name="T8" fmla="*/ 2147483647 w 150"/>
              <a:gd name="T9" fmla="*/ 2147483647 h 163"/>
              <a:gd name="T10" fmla="*/ 2147483647 w 150"/>
              <a:gd name="T11" fmla="*/ 2147483647 h 163"/>
              <a:gd name="T12" fmla="*/ 2147483647 w 150"/>
              <a:gd name="T13" fmla="*/ 2147483647 h 163"/>
              <a:gd name="T14" fmla="*/ 2147483647 w 150"/>
              <a:gd name="T15" fmla="*/ 2147483647 h 163"/>
              <a:gd name="T16" fmla="*/ 2147483647 w 150"/>
              <a:gd name="T17" fmla="*/ 2147483647 h 163"/>
              <a:gd name="T18" fmla="*/ 2147483647 w 150"/>
              <a:gd name="T19" fmla="*/ 2147483647 h 163"/>
              <a:gd name="T20" fmla="*/ 2147483647 w 150"/>
              <a:gd name="T21" fmla="*/ 2147483647 h 163"/>
              <a:gd name="T22" fmla="*/ 2147483647 w 150"/>
              <a:gd name="T23" fmla="*/ 2147483647 h 163"/>
              <a:gd name="T24" fmla="*/ 2147483647 w 150"/>
              <a:gd name="T25" fmla="*/ 2147483647 h 163"/>
              <a:gd name="T26" fmla="*/ 2147483647 w 150"/>
              <a:gd name="T27" fmla="*/ 2147483647 h 163"/>
              <a:gd name="T28" fmla="*/ 2147483647 w 150"/>
              <a:gd name="T29" fmla="*/ 2147483647 h 163"/>
              <a:gd name="T30" fmla="*/ 2147483647 w 150"/>
              <a:gd name="T31" fmla="*/ 2147483647 h 163"/>
              <a:gd name="T32" fmla="*/ 2147483647 w 150"/>
              <a:gd name="T33" fmla="*/ 2147483647 h 163"/>
              <a:gd name="T34" fmla="*/ 2147483647 w 150"/>
              <a:gd name="T35" fmla="*/ 2147483647 h 163"/>
              <a:gd name="T36" fmla="*/ 2147483647 w 150"/>
              <a:gd name="T37" fmla="*/ 2147483647 h 163"/>
              <a:gd name="T38" fmla="*/ 2147483647 w 150"/>
              <a:gd name="T39" fmla="*/ 2147483647 h 163"/>
              <a:gd name="T40" fmla="*/ 2147483647 w 150"/>
              <a:gd name="T41" fmla="*/ 2147483647 h 163"/>
              <a:gd name="T42" fmla="*/ 2147483647 w 150"/>
              <a:gd name="T43" fmla="*/ 2147483647 h 163"/>
              <a:gd name="T44" fmla="*/ 2147483647 w 150"/>
              <a:gd name="T45" fmla="*/ 2147483647 h 163"/>
              <a:gd name="T46" fmla="*/ 0 w 150"/>
              <a:gd name="T47" fmla="*/ 2147483647 h 163"/>
              <a:gd name="T48" fmla="*/ 0 w 150"/>
              <a:gd name="T49" fmla="*/ 2147483647 h 1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0"/>
              <a:gd name="T76" fmla="*/ 0 h 163"/>
              <a:gd name="T77" fmla="*/ 150 w 150"/>
              <a:gd name="T78" fmla="*/ 163 h 1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0" h="163">
                <a:moveTo>
                  <a:pt x="0" y="8"/>
                </a:moveTo>
                <a:lnTo>
                  <a:pt x="2" y="0"/>
                </a:lnTo>
                <a:lnTo>
                  <a:pt x="11" y="6"/>
                </a:lnTo>
                <a:lnTo>
                  <a:pt x="28" y="15"/>
                </a:lnTo>
                <a:lnTo>
                  <a:pt x="47" y="28"/>
                </a:lnTo>
                <a:lnTo>
                  <a:pt x="61" y="44"/>
                </a:lnTo>
                <a:lnTo>
                  <a:pt x="70" y="55"/>
                </a:lnTo>
                <a:lnTo>
                  <a:pt x="80" y="70"/>
                </a:lnTo>
                <a:lnTo>
                  <a:pt x="91" y="87"/>
                </a:lnTo>
                <a:lnTo>
                  <a:pt x="104" y="104"/>
                </a:lnTo>
                <a:lnTo>
                  <a:pt x="121" y="125"/>
                </a:lnTo>
                <a:lnTo>
                  <a:pt x="135" y="141"/>
                </a:lnTo>
                <a:lnTo>
                  <a:pt x="150" y="163"/>
                </a:lnTo>
                <a:lnTo>
                  <a:pt x="142" y="160"/>
                </a:lnTo>
                <a:lnTo>
                  <a:pt x="127" y="144"/>
                </a:lnTo>
                <a:lnTo>
                  <a:pt x="110" y="125"/>
                </a:lnTo>
                <a:lnTo>
                  <a:pt x="91" y="103"/>
                </a:lnTo>
                <a:lnTo>
                  <a:pt x="76" y="84"/>
                </a:lnTo>
                <a:lnTo>
                  <a:pt x="62" y="66"/>
                </a:lnTo>
                <a:lnTo>
                  <a:pt x="51" y="51"/>
                </a:lnTo>
                <a:lnTo>
                  <a:pt x="32" y="36"/>
                </a:lnTo>
                <a:lnTo>
                  <a:pt x="19" y="25"/>
                </a:lnTo>
                <a:lnTo>
                  <a:pt x="7" y="17"/>
                </a:lnTo>
                <a:lnTo>
                  <a:pt x="0" y="8"/>
                </a:lnTo>
                <a:close/>
              </a:path>
            </a:pathLst>
          </a:custGeom>
          <a:solidFill>
            <a:srgbClr val="000000"/>
          </a:solidFill>
          <a:ln w="9525">
            <a:noFill/>
            <a:round/>
            <a:headEnd/>
            <a:tailEnd/>
          </a:ln>
        </p:spPr>
        <p:txBody>
          <a:bodyPr/>
          <a:lstStyle/>
          <a:p>
            <a:endParaRPr lang="en-US"/>
          </a:p>
        </p:txBody>
      </p:sp>
      <p:sp>
        <p:nvSpPr>
          <p:cNvPr id="7213" name="Freeform 45"/>
          <p:cNvSpPr>
            <a:spLocks/>
          </p:cNvSpPr>
          <p:nvPr/>
        </p:nvSpPr>
        <p:spPr bwMode="auto">
          <a:xfrm>
            <a:off x="7024688" y="5665788"/>
            <a:ext cx="92075" cy="68262"/>
          </a:xfrm>
          <a:custGeom>
            <a:avLst/>
            <a:gdLst>
              <a:gd name="T0" fmla="*/ 0 w 116"/>
              <a:gd name="T1" fmla="*/ 2147483647 h 86"/>
              <a:gd name="T2" fmla="*/ 2147483647 w 116"/>
              <a:gd name="T3" fmla="*/ 2147483647 h 86"/>
              <a:gd name="T4" fmla="*/ 2147483647 w 116"/>
              <a:gd name="T5" fmla="*/ 2147483647 h 86"/>
              <a:gd name="T6" fmla="*/ 2147483647 w 116"/>
              <a:gd name="T7" fmla="*/ 2147483647 h 86"/>
              <a:gd name="T8" fmla="*/ 2147483647 w 116"/>
              <a:gd name="T9" fmla="*/ 2147483647 h 86"/>
              <a:gd name="T10" fmla="*/ 2147483647 w 116"/>
              <a:gd name="T11" fmla="*/ 2147483647 h 86"/>
              <a:gd name="T12" fmla="*/ 2147483647 w 116"/>
              <a:gd name="T13" fmla="*/ 0 h 86"/>
              <a:gd name="T14" fmla="*/ 2147483647 w 116"/>
              <a:gd name="T15" fmla="*/ 2147483647 h 86"/>
              <a:gd name="T16" fmla="*/ 2147483647 w 116"/>
              <a:gd name="T17" fmla="*/ 2147483647 h 86"/>
              <a:gd name="T18" fmla="*/ 2147483647 w 116"/>
              <a:gd name="T19" fmla="*/ 2147483647 h 86"/>
              <a:gd name="T20" fmla="*/ 2147483647 w 116"/>
              <a:gd name="T21" fmla="*/ 2147483647 h 86"/>
              <a:gd name="T22" fmla="*/ 2147483647 w 116"/>
              <a:gd name="T23" fmla="*/ 2147483647 h 86"/>
              <a:gd name="T24" fmla="*/ 2147483647 w 116"/>
              <a:gd name="T25" fmla="*/ 2147483647 h 86"/>
              <a:gd name="T26" fmla="*/ 2147483647 w 116"/>
              <a:gd name="T27" fmla="*/ 2147483647 h 86"/>
              <a:gd name="T28" fmla="*/ 2147483647 w 116"/>
              <a:gd name="T29" fmla="*/ 2147483647 h 86"/>
              <a:gd name="T30" fmla="*/ 2147483647 w 116"/>
              <a:gd name="T31" fmla="*/ 2147483647 h 86"/>
              <a:gd name="T32" fmla="*/ 0 w 116"/>
              <a:gd name="T33" fmla="*/ 2147483647 h 86"/>
              <a:gd name="T34" fmla="*/ 0 w 116"/>
              <a:gd name="T35" fmla="*/ 2147483647 h 8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6"/>
              <a:gd name="T55" fmla="*/ 0 h 86"/>
              <a:gd name="T56" fmla="*/ 116 w 116"/>
              <a:gd name="T57" fmla="*/ 86 h 8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6" h="86">
                <a:moveTo>
                  <a:pt x="0" y="84"/>
                </a:moveTo>
                <a:lnTo>
                  <a:pt x="17" y="59"/>
                </a:lnTo>
                <a:lnTo>
                  <a:pt x="42" y="38"/>
                </a:lnTo>
                <a:lnTo>
                  <a:pt x="61" y="27"/>
                </a:lnTo>
                <a:lnTo>
                  <a:pt x="78" y="13"/>
                </a:lnTo>
                <a:lnTo>
                  <a:pt x="91" y="4"/>
                </a:lnTo>
                <a:lnTo>
                  <a:pt x="102" y="0"/>
                </a:lnTo>
                <a:lnTo>
                  <a:pt x="110" y="2"/>
                </a:lnTo>
                <a:lnTo>
                  <a:pt x="116" y="11"/>
                </a:lnTo>
                <a:lnTo>
                  <a:pt x="110" y="19"/>
                </a:lnTo>
                <a:lnTo>
                  <a:pt x="104" y="27"/>
                </a:lnTo>
                <a:lnTo>
                  <a:pt x="83" y="38"/>
                </a:lnTo>
                <a:lnTo>
                  <a:pt x="63" y="53"/>
                </a:lnTo>
                <a:lnTo>
                  <a:pt x="51" y="65"/>
                </a:lnTo>
                <a:lnTo>
                  <a:pt x="44" y="72"/>
                </a:lnTo>
                <a:lnTo>
                  <a:pt x="38" y="86"/>
                </a:lnTo>
                <a:lnTo>
                  <a:pt x="0" y="84"/>
                </a:lnTo>
                <a:close/>
              </a:path>
            </a:pathLst>
          </a:custGeom>
          <a:solidFill>
            <a:srgbClr val="000000"/>
          </a:solidFill>
          <a:ln w="9525">
            <a:noFill/>
            <a:round/>
            <a:headEnd/>
            <a:tailEnd/>
          </a:ln>
        </p:spPr>
        <p:txBody>
          <a:bodyPr/>
          <a:lstStyle/>
          <a:p>
            <a:endParaRPr lang="en-US"/>
          </a:p>
        </p:txBody>
      </p:sp>
      <p:sp>
        <p:nvSpPr>
          <p:cNvPr id="7214" name="Freeform 46"/>
          <p:cNvSpPr>
            <a:spLocks/>
          </p:cNvSpPr>
          <p:nvPr/>
        </p:nvSpPr>
        <p:spPr bwMode="auto">
          <a:xfrm>
            <a:off x="6869113" y="5691188"/>
            <a:ext cx="111125" cy="68262"/>
          </a:xfrm>
          <a:custGeom>
            <a:avLst/>
            <a:gdLst>
              <a:gd name="T0" fmla="*/ 0 w 141"/>
              <a:gd name="T1" fmla="*/ 2147483647 h 88"/>
              <a:gd name="T2" fmla="*/ 2147483647 w 141"/>
              <a:gd name="T3" fmla="*/ 2147483647 h 88"/>
              <a:gd name="T4" fmla="*/ 2147483647 w 141"/>
              <a:gd name="T5" fmla="*/ 2147483647 h 88"/>
              <a:gd name="T6" fmla="*/ 2147483647 w 141"/>
              <a:gd name="T7" fmla="*/ 2147483647 h 88"/>
              <a:gd name="T8" fmla="*/ 2147483647 w 141"/>
              <a:gd name="T9" fmla="*/ 2147483647 h 88"/>
              <a:gd name="T10" fmla="*/ 2147483647 w 141"/>
              <a:gd name="T11" fmla="*/ 2147483647 h 88"/>
              <a:gd name="T12" fmla="*/ 2147483647 w 141"/>
              <a:gd name="T13" fmla="*/ 0 h 88"/>
              <a:gd name="T14" fmla="*/ 2147483647 w 141"/>
              <a:gd name="T15" fmla="*/ 2147483647 h 88"/>
              <a:gd name="T16" fmla="*/ 2147483647 w 141"/>
              <a:gd name="T17" fmla="*/ 2147483647 h 88"/>
              <a:gd name="T18" fmla="*/ 2147483647 w 141"/>
              <a:gd name="T19" fmla="*/ 2147483647 h 88"/>
              <a:gd name="T20" fmla="*/ 2147483647 w 141"/>
              <a:gd name="T21" fmla="*/ 2147483647 h 88"/>
              <a:gd name="T22" fmla="*/ 2147483647 w 141"/>
              <a:gd name="T23" fmla="*/ 2147483647 h 88"/>
              <a:gd name="T24" fmla="*/ 2147483647 w 141"/>
              <a:gd name="T25" fmla="*/ 2147483647 h 88"/>
              <a:gd name="T26" fmla="*/ 2147483647 w 141"/>
              <a:gd name="T27" fmla="*/ 2147483647 h 88"/>
              <a:gd name="T28" fmla="*/ 2147483647 w 141"/>
              <a:gd name="T29" fmla="*/ 2147483647 h 88"/>
              <a:gd name="T30" fmla="*/ 2147483647 w 141"/>
              <a:gd name="T31" fmla="*/ 2147483647 h 88"/>
              <a:gd name="T32" fmla="*/ 0 w 141"/>
              <a:gd name="T33" fmla="*/ 2147483647 h 88"/>
              <a:gd name="T34" fmla="*/ 0 w 141"/>
              <a:gd name="T35" fmla="*/ 2147483647 h 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1"/>
              <a:gd name="T55" fmla="*/ 0 h 88"/>
              <a:gd name="T56" fmla="*/ 141 w 141"/>
              <a:gd name="T57" fmla="*/ 88 h 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1" h="88">
                <a:moveTo>
                  <a:pt x="0" y="65"/>
                </a:moveTo>
                <a:lnTo>
                  <a:pt x="17" y="50"/>
                </a:lnTo>
                <a:lnTo>
                  <a:pt x="51" y="35"/>
                </a:lnTo>
                <a:lnTo>
                  <a:pt x="72" y="27"/>
                </a:lnTo>
                <a:lnTo>
                  <a:pt x="95" y="16"/>
                </a:lnTo>
                <a:lnTo>
                  <a:pt x="116" y="4"/>
                </a:lnTo>
                <a:lnTo>
                  <a:pt x="127" y="0"/>
                </a:lnTo>
                <a:lnTo>
                  <a:pt x="137" y="2"/>
                </a:lnTo>
                <a:lnTo>
                  <a:pt x="141" y="12"/>
                </a:lnTo>
                <a:lnTo>
                  <a:pt x="139" y="19"/>
                </a:lnTo>
                <a:lnTo>
                  <a:pt x="122" y="31"/>
                </a:lnTo>
                <a:lnTo>
                  <a:pt x="88" y="57"/>
                </a:lnTo>
                <a:lnTo>
                  <a:pt x="67" y="78"/>
                </a:lnTo>
                <a:lnTo>
                  <a:pt x="59" y="84"/>
                </a:lnTo>
                <a:lnTo>
                  <a:pt x="44" y="88"/>
                </a:lnTo>
                <a:lnTo>
                  <a:pt x="21" y="78"/>
                </a:lnTo>
                <a:lnTo>
                  <a:pt x="0" y="65"/>
                </a:lnTo>
                <a:close/>
              </a:path>
            </a:pathLst>
          </a:custGeom>
          <a:solidFill>
            <a:srgbClr val="000000"/>
          </a:solidFill>
          <a:ln w="9525">
            <a:noFill/>
            <a:round/>
            <a:headEnd/>
            <a:tailEnd/>
          </a:ln>
        </p:spPr>
        <p:txBody>
          <a:bodyPr/>
          <a:lstStyle/>
          <a:p>
            <a:endParaRPr lang="en-US"/>
          </a:p>
        </p:txBody>
      </p:sp>
      <p:sp>
        <p:nvSpPr>
          <p:cNvPr id="7215" name="Freeform 47"/>
          <p:cNvSpPr>
            <a:spLocks/>
          </p:cNvSpPr>
          <p:nvPr/>
        </p:nvSpPr>
        <p:spPr bwMode="auto">
          <a:xfrm>
            <a:off x="6724650" y="5645150"/>
            <a:ext cx="57150" cy="90488"/>
          </a:xfrm>
          <a:custGeom>
            <a:avLst/>
            <a:gdLst>
              <a:gd name="T0" fmla="*/ 0 w 72"/>
              <a:gd name="T1" fmla="*/ 2147483647 h 114"/>
              <a:gd name="T2" fmla="*/ 2147483647 w 72"/>
              <a:gd name="T3" fmla="*/ 2147483647 h 114"/>
              <a:gd name="T4" fmla="*/ 2147483647 w 72"/>
              <a:gd name="T5" fmla="*/ 2147483647 h 114"/>
              <a:gd name="T6" fmla="*/ 2147483647 w 72"/>
              <a:gd name="T7" fmla="*/ 2147483647 h 114"/>
              <a:gd name="T8" fmla="*/ 2147483647 w 72"/>
              <a:gd name="T9" fmla="*/ 2147483647 h 114"/>
              <a:gd name="T10" fmla="*/ 2147483647 w 72"/>
              <a:gd name="T11" fmla="*/ 2147483647 h 114"/>
              <a:gd name="T12" fmla="*/ 2147483647 w 72"/>
              <a:gd name="T13" fmla="*/ 2147483647 h 114"/>
              <a:gd name="T14" fmla="*/ 2147483647 w 72"/>
              <a:gd name="T15" fmla="*/ 2147483647 h 114"/>
              <a:gd name="T16" fmla="*/ 2147483647 w 72"/>
              <a:gd name="T17" fmla="*/ 2147483647 h 114"/>
              <a:gd name="T18" fmla="*/ 2147483647 w 72"/>
              <a:gd name="T19" fmla="*/ 2147483647 h 114"/>
              <a:gd name="T20" fmla="*/ 2147483647 w 72"/>
              <a:gd name="T21" fmla="*/ 2147483647 h 114"/>
              <a:gd name="T22" fmla="*/ 2147483647 w 72"/>
              <a:gd name="T23" fmla="*/ 0 h 114"/>
              <a:gd name="T24" fmla="*/ 0 w 72"/>
              <a:gd name="T25" fmla="*/ 0 h 114"/>
              <a:gd name="T26" fmla="*/ 0 w 72"/>
              <a:gd name="T27" fmla="*/ 2147483647 h 114"/>
              <a:gd name="T28" fmla="*/ 0 w 72"/>
              <a:gd name="T29" fmla="*/ 2147483647 h 1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114"/>
              <a:gd name="T47" fmla="*/ 72 w 72"/>
              <a:gd name="T48" fmla="*/ 114 h 11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114">
                <a:moveTo>
                  <a:pt x="0" y="8"/>
                </a:moveTo>
                <a:lnTo>
                  <a:pt x="13" y="21"/>
                </a:lnTo>
                <a:lnTo>
                  <a:pt x="26" y="40"/>
                </a:lnTo>
                <a:lnTo>
                  <a:pt x="36" y="57"/>
                </a:lnTo>
                <a:lnTo>
                  <a:pt x="49" y="76"/>
                </a:lnTo>
                <a:lnTo>
                  <a:pt x="60" y="92"/>
                </a:lnTo>
                <a:lnTo>
                  <a:pt x="72" y="114"/>
                </a:lnTo>
                <a:lnTo>
                  <a:pt x="72" y="95"/>
                </a:lnTo>
                <a:lnTo>
                  <a:pt x="59" y="73"/>
                </a:lnTo>
                <a:lnTo>
                  <a:pt x="41" y="46"/>
                </a:lnTo>
                <a:lnTo>
                  <a:pt x="28" y="25"/>
                </a:lnTo>
                <a:lnTo>
                  <a:pt x="11" y="0"/>
                </a:lnTo>
                <a:lnTo>
                  <a:pt x="0" y="0"/>
                </a:lnTo>
                <a:lnTo>
                  <a:pt x="0" y="8"/>
                </a:lnTo>
                <a:close/>
              </a:path>
            </a:pathLst>
          </a:custGeom>
          <a:solidFill>
            <a:srgbClr val="000000"/>
          </a:solidFill>
          <a:ln w="9525">
            <a:noFill/>
            <a:round/>
            <a:headEnd/>
            <a:tailEnd/>
          </a:ln>
        </p:spPr>
        <p:txBody>
          <a:bodyPr/>
          <a:lstStyle/>
          <a:p>
            <a:endParaRPr lang="en-US"/>
          </a:p>
        </p:txBody>
      </p:sp>
      <p:sp>
        <p:nvSpPr>
          <p:cNvPr id="7216" name="Freeform 48"/>
          <p:cNvSpPr>
            <a:spLocks/>
          </p:cNvSpPr>
          <p:nvPr/>
        </p:nvSpPr>
        <p:spPr bwMode="auto">
          <a:xfrm>
            <a:off x="6796088" y="5500688"/>
            <a:ext cx="65087" cy="87312"/>
          </a:xfrm>
          <a:custGeom>
            <a:avLst/>
            <a:gdLst>
              <a:gd name="T0" fmla="*/ 0 w 82"/>
              <a:gd name="T1" fmla="*/ 0 h 110"/>
              <a:gd name="T2" fmla="*/ 2147483647 w 82"/>
              <a:gd name="T3" fmla="*/ 2147483647 h 110"/>
              <a:gd name="T4" fmla="*/ 2147483647 w 82"/>
              <a:gd name="T5" fmla="*/ 2147483647 h 110"/>
              <a:gd name="T6" fmla="*/ 2147483647 w 82"/>
              <a:gd name="T7" fmla="*/ 2147483647 h 110"/>
              <a:gd name="T8" fmla="*/ 2147483647 w 82"/>
              <a:gd name="T9" fmla="*/ 2147483647 h 110"/>
              <a:gd name="T10" fmla="*/ 2147483647 w 82"/>
              <a:gd name="T11" fmla="*/ 2147483647 h 110"/>
              <a:gd name="T12" fmla="*/ 2147483647 w 82"/>
              <a:gd name="T13" fmla="*/ 2147483647 h 110"/>
              <a:gd name="T14" fmla="*/ 2147483647 w 82"/>
              <a:gd name="T15" fmla="*/ 2147483647 h 110"/>
              <a:gd name="T16" fmla="*/ 2147483647 w 82"/>
              <a:gd name="T17" fmla="*/ 2147483647 h 110"/>
              <a:gd name="T18" fmla="*/ 2147483647 w 82"/>
              <a:gd name="T19" fmla="*/ 2147483647 h 110"/>
              <a:gd name="T20" fmla="*/ 2147483647 w 82"/>
              <a:gd name="T21" fmla="*/ 2147483647 h 110"/>
              <a:gd name="T22" fmla="*/ 2147483647 w 82"/>
              <a:gd name="T23" fmla="*/ 2147483647 h 110"/>
              <a:gd name="T24" fmla="*/ 2147483647 w 82"/>
              <a:gd name="T25" fmla="*/ 2147483647 h 110"/>
              <a:gd name="T26" fmla="*/ 2147483647 w 82"/>
              <a:gd name="T27" fmla="*/ 2147483647 h 110"/>
              <a:gd name="T28" fmla="*/ 2147483647 w 82"/>
              <a:gd name="T29" fmla="*/ 0 h 110"/>
              <a:gd name="T30" fmla="*/ 0 w 82"/>
              <a:gd name="T31" fmla="*/ 0 h 110"/>
              <a:gd name="T32" fmla="*/ 0 w 82"/>
              <a:gd name="T33" fmla="*/ 0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110"/>
              <a:gd name="T53" fmla="*/ 82 w 82"/>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110">
                <a:moveTo>
                  <a:pt x="0" y="0"/>
                </a:moveTo>
                <a:lnTo>
                  <a:pt x="17" y="15"/>
                </a:lnTo>
                <a:lnTo>
                  <a:pt x="26" y="28"/>
                </a:lnTo>
                <a:lnTo>
                  <a:pt x="40" y="46"/>
                </a:lnTo>
                <a:lnTo>
                  <a:pt x="51" y="61"/>
                </a:lnTo>
                <a:lnTo>
                  <a:pt x="61" y="78"/>
                </a:lnTo>
                <a:lnTo>
                  <a:pt x="70" y="91"/>
                </a:lnTo>
                <a:lnTo>
                  <a:pt x="82" y="110"/>
                </a:lnTo>
                <a:lnTo>
                  <a:pt x="80" y="93"/>
                </a:lnTo>
                <a:lnTo>
                  <a:pt x="76" y="74"/>
                </a:lnTo>
                <a:lnTo>
                  <a:pt x="68" y="57"/>
                </a:lnTo>
                <a:lnTo>
                  <a:pt x="55" y="40"/>
                </a:lnTo>
                <a:lnTo>
                  <a:pt x="45" y="27"/>
                </a:lnTo>
                <a:lnTo>
                  <a:pt x="42" y="15"/>
                </a:lnTo>
                <a:lnTo>
                  <a:pt x="26" y="0"/>
                </a:lnTo>
                <a:lnTo>
                  <a:pt x="0" y="0"/>
                </a:lnTo>
                <a:close/>
              </a:path>
            </a:pathLst>
          </a:custGeom>
          <a:solidFill>
            <a:srgbClr val="000000"/>
          </a:solidFill>
          <a:ln w="9525">
            <a:noFill/>
            <a:round/>
            <a:headEnd/>
            <a:tailEnd/>
          </a:ln>
        </p:spPr>
        <p:txBody>
          <a:bodyPr/>
          <a:lstStyle/>
          <a:p>
            <a:endParaRPr lang="en-US"/>
          </a:p>
        </p:txBody>
      </p:sp>
      <p:sp>
        <p:nvSpPr>
          <p:cNvPr id="7217" name="Freeform 49"/>
          <p:cNvSpPr>
            <a:spLocks/>
          </p:cNvSpPr>
          <p:nvPr/>
        </p:nvSpPr>
        <p:spPr bwMode="auto">
          <a:xfrm>
            <a:off x="6842125" y="5486400"/>
            <a:ext cx="73025" cy="92075"/>
          </a:xfrm>
          <a:custGeom>
            <a:avLst/>
            <a:gdLst>
              <a:gd name="T0" fmla="*/ 0 w 93"/>
              <a:gd name="T1" fmla="*/ 2147483647 h 116"/>
              <a:gd name="T2" fmla="*/ 2147483647 w 93"/>
              <a:gd name="T3" fmla="*/ 2147483647 h 116"/>
              <a:gd name="T4" fmla="*/ 2147483647 w 93"/>
              <a:gd name="T5" fmla="*/ 2147483647 h 116"/>
              <a:gd name="T6" fmla="*/ 2147483647 w 93"/>
              <a:gd name="T7" fmla="*/ 2147483647 h 116"/>
              <a:gd name="T8" fmla="*/ 2147483647 w 93"/>
              <a:gd name="T9" fmla="*/ 2147483647 h 116"/>
              <a:gd name="T10" fmla="*/ 2147483647 w 93"/>
              <a:gd name="T11" fmla="*/ 2147483647 h 116"/>
              <a:gd name="T12" fmla="*/ 2147483647 w 93"/>
              <a:gd name="T13" fmla="*/ 2147483647 h 116"/>
              <a:gd name="T14" fmla="*/ 2147483647 w 93"/>
              <a:gd name="T15" fmla="*/ 2147483647 h 116"/>
              <a:gd name="T16" fmla="*/ 2147483647 w 93"/>
              <a:gd name="T17" fmla="*/ 2147483647 h 116"/>
              <a:gd name="T18" fmla="*/ 2147483647 w 93"/>
              <a:gd name="T19" fmla="*/ 2147483647 h 116"/>
              <a:gd name="T20" fmla="*/ 2147483647 w 93"/>
              <a:gd name="T21" fmla="*/ 2147483647 h 116"/>
              <a:gd name="T22" fmla="*/ 2147483647 w 93"/>
              <a:gd name="T23" fmla="*/ 2147483647 h 116"/>
              <a:gd name="T24" fmla="*/ 2147483647 w 93"/>
              <a:gd name="T25" fmla="*/ 2147483647 h 116"/>
              <a:gd name="T26" fmla="*/ 2147483647 w 93"/>
              <a:gd name="T27" fmla="*/ 2147483647 h 116"/>
              <a:gd name="T28" fmla="*/ 2147483647 w 93"/>
              <a:gd name="T29" fmla="*/ 2147483647 h 116"/>
              <a:gd name="T30" fmla="*/ 2147483647 w 93"/>
              <a:gd name="T31" fmla="*/ 0 h 116"/>
              <a:gd name="T32" fmla="*/ 0 w 93"/>
              <a:gd name="T33" fmla="*/ 2147483647 h 116"/>
              <a:gd name="T34" fmla="*/ 0 w 93"/>
              <a:gd name="T35" fmla="*/ 2147483647 h 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3"/>
              <a:gd name="T55" fmla="*/ 0 h 116"/>
              <a:gd name="T56" fmla="*/ 93 w 93"/>
              <a:gd name="T57" fmla="*/ 116 h 1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3" h="116">
                <a:moveTo>
                  <a:pt x="0" y="4"/>
                </a:moveTo>
                <a:lnTo>
                  <a:pt x="13" y="19"/>
                </a:lnTo>
                <a:lnTo>
                  <a:pt x="26" y="32"/>
                </a:lnTo>
                <a:lnTo>
                  <a:pt x="42" y="45"/>
                </a:lnTo>
                <a:lnTo>
                  <a:pt x="55" y="61"/>
                </a:lnTo>
                <a:lnTo>
                  <a:pt x="66" y="74"/>
                </a:lnTo>
                <a:lnTo>
                  <a:pt x="76" y="89"/>
                </a:lnTo>
                <a:lnTo>
                  <a:pt x="85" y="104"/>
                </a:lnTo>
                <a:lnTo>
                  <a:pt x="93" y="116"/>
                </a:lnTo>
                <a:lnTo>
                  <a:pt x="87" y="95"/>
                </a:lnTo>
                <a:lnTo>
                  <a:pt x="78" y="72"/>
                </a:lnTo>
                <a:lnTo>
                  <a:pt x="63" y="49"/>
                </a:lnTo>
                <a:lnTo>
                  <a:pt x="49" y="38"/>
                </a:lnTo>
                <a:lnTo>
                  <a:pt x="34" y="23"/>
                </a:lnTo>
                <a:lnTo>
                  <a:pt x="23" y="11"/>
                </a:lnTo>
                <a:lnTo>
                  <a:pt x="13" y="0"/>
                </a:lnTo>
                <a:lnTo>
                  <a:pt x="0" y="4"/>
                </a:lnTo>
                <a:close/>
              </a:path>
            </a:pathLst>
          </a:custGeom>
          <a:solidFill>
            <a:srgbClr val="000000"/>
          </a:solidFill>
          <a:ln w="9525">
            <a:noFill/>
            <a:round/>
            <a:headEnd/>
            <a:tailEnd/>
          </a:ln>
        </p:spPr>
        <p:txBody>
          <a:bodyPr/>
          <a:lstStyle/>
          <a:p>
            <a:endParaRPr lang="en-US"/>
          </a:p>
        </p:txBody>
      </p:sp>
      <p:sp>
        <p:nvSpPr>
          <p:cNvPr id="7218" name="Freeform 50"/>
          <p:cNvSpPr>
            <a:spLocks/>
          </p:cNvSpPr>
          <p:nvPr/>
        </p:nvSpPr>
        <p:spPr bwMode="auto">
          <a:xfrm>
            <a:off x="6935788" y="5437188"/>
            <a:ext cx="242887" cy="301625"/>
          </a:xfrm>
          <a:custGeom>
            <a:avLst/>
            <a:gdLst>
              <a:gd name="T0" fmla="*/ 2147483647 w 306"/>
              <a:gd name="T1" fmla="*/ 2147483647 h 380"/>
              <a:gd name="T2" fmla="*/ 2147483647 w 306"/>
              <a:gd name="T3" fmla="*/ 2147483647 h 380"/>
              <a:gd name="T4" fmla="*/ 2147483647 w 306"/>
              <a:gd name="T5" fmla="*/ 2147483647 h 380"/>
              <a:gd name="T6" fmla="*/ 2147483647 w 306"/>
              <a:gd name="T7" fmla="*/ 2147483647 h 380"/>
              <a:gd name="T8" fmla="*/ 2147483647 w 306"/>
              <a:gd name="T9" fmla="*/ 2147483647 h 380"/>
              <a:gd name="T10" fmla="*/ 2147483647 w 306"/>
              <a:gd name="T11" fmla="*/ 2147483647 h 380"/>
              <a:gd name="T12" fmla="*/ 2147483647 w 306"/>
              <a:gd name="T13" fmla="*/ 2147483647 h 380"/>
              <a:gd name="T14" fmla="*/ 2147483647 w 306"/>
              <a:gd name="T15" fmla="*/ 2147483647 h 380"/>
              <a:gd name="T16" fmla="*/ 2147483647 w 306"/>
              <a:gd name="T17" fmla="*/ 2147483647 h 380"/>
              <a:gd name="T18" fmla="*/ 2147483647 w 306"/>
              <a:gd name="T19" fmla="*/ 2147483647 h 380"/>
              <a:gd name="T20" fmla="*/ 2147483647 w 306"/>
              <a:gd name="T21" fmla="*/ 2147483647 h 380"/>
              <a:gd name="T22" fmla="*/ 2147483647 w 306"/>
              <a:gd name="T23" fmla="*/ 2147483647 h 380"/>
              <a:gd name="T24" fmla="*/ 2147483647 w 306"/>
              <a:gd name="T25" fmla="*/ 2147483647 h 380"/>
              <a:gd name="T26" fmla="*/ 2147483647 w 306"/>
              <a:gd name="T27" fmla="*/ 2147483647 h 380"/>
              <a:gd name="T28" fmla="*/ 2147483647 w 306"/>
              <a:gd name="T29" fmla="*/ 2147483647 h 380"/>
              <a:gd name="T30" fmla="*/ 2147483647 w 306"/>
              <a:gd name="T31" fmla="*/ 2147483647 h 380"/>
              <a:gd name="T32" fmla="*/ 2147483647 w 306"/>
              <a:gd name="T33" fmla="*/ 2147483647 h 380"/>
              <a:gd name="T34" fmla="*/ 2147483647 w 306"/>
              <a:gd name="T35" fmla="*/ 2147483647 h 380"/>
              <a:gd name="T36" fmla="*/ 2147483647 w 306"/>
              <a:gd name="T37" fmla="*/ 2147483647 h 380"/>
              <a:gd name="T38" fmla="*/ 2147483647 w 306"/>
              <a:gd name="T39" fmla="*/ 2147483647 h 380"/>
              <a:gd name="T40" fmla="*/ 2147483647 w 306"/>
              <a:gd name="T41" fmla="*/ 2147483647 h 380"/>
              <a:gd name="T42" fmla="*/ 2147483647 w 306"/>
              <a:gd name="T43" fmla="*/ 2147483647 h 380"/>
              <a:gd name="T44" fmla="*/ 2147483647 w 306"/>
              <a:gd name="T45" fmla="*/ 2147483647 h 380"/>
              <a:gd name="T46" fmla="*/ 2147483647 w 306"/>
              <a:gd name="T47" fmla="*/ 2147483647 h 380"/>
              <a:gd name="T48" fmla="*/ 2147483647 w 306"/>
              <a:gd name="T49" fmla="*/ 2147483647 h 380"/>
              <a:gd name="T50" fmla="*/ 2147483647 w 306"/>
              <a:gd name="T51" fmla="*/ 2147483647 h 380"/>
              <a:gd name="T52" fmla="*/ 2147483647 w 306"/>
              <a:gd name="T53" fmla="*/ 2147483647 h 380"/>
              <a:gd name="T54" fmla="*/ 2147483647 w 306"/>
              <a:gd name="T55" fmla="*/ 2147483647 h 380"/>
              <a:gd name="T56" fmla="*/ 2147483647 w 306"/>
              <a:gd name="T57" fmla="*/ 2147483647 h 380"/>
              <a:gd name="T58" fmla="*/ 2147483647 w 306"/>
              <a:gd name="T59" fmla="*/ 2147483647 h 380"/>
              <a:gd name="T60" fmla="*/ 2147483647 w 306"/>
              <a:gd name="T61" fmla="*/ 2147483647 h 380"/>
              <a:gd name="T62" fmla="*/ 2147483647 w 306"/>
              <a:gd name="T63" fmla="*/ 2147483647 h 380"/>
              <a:gd name="T64" fmla="*/ 2147483647 w 306"/>
              <a:gd name="T65" fmla="*/ 2147483647 h 380"/>
              <a:gd name="T66" fmla="*/ 2147483647 w 306"/>
              <a:gd name="T67" fmla="*/ 2147483647 h 380"/>
              <a:gd name="T68" fmla="*/ 0 w 306"/>
              <a:gd name="T69" fmla="*/ 2147483647 h 380"/>
              <a:gd name="T70" fmla="*/ 0 w 306"/>
              <a:gd name="T71" fmla="*/ 2147483647 h 380"/>
              <a:gd name="T72" fmla="*/ 2147483647 w 306"/>
              <a:gd name="T73" fmla="*/ 0 h 380"/>
              <a:gd name="T74" fmla="*/ 2147483647 w 306"/>
              <a:gd name="T75" fmla="*/ 2147483647 h 380"/>
              <a:gd name="T76" fmla="*/ 2147483647 w 306"/>
              <a:gd name="T77" fmla="*/ 2147483647 h 3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6"/>
              <a:gd name="T118" fmla="*/ 0 h 380"/>
              <a:gd name="T119" fmla="*/ 306 w 306"/>
              <a:gd name="T120" fmla="*/ 380 h 3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6" h="380">
                <a:moveTo>
                  <a:pt x="19" y="4"/>
                </a:moveTo>
                <a:lnTo>
                  <a:pt x="40" y="25"/>
                </a:lnTo>
                <a:lnTo>
                  <a:pt x="62" y="44"/>
                </a:lnTo>
                <a:lnTo>
                  <a:pt x="80" y="63"/>
                </a:lnTo>
                <a:lnTo>
                  <a:pt x="99" y="78"/>
                </a:lnTo>
                <a:lnTo>
                  <a:pt x="118" y="97"/>
                </a:lnTo>
                <a:lnTo>
                  <a:pt x="135" y="116"/>
                </a:lnTo>
                <a:lnTo>
                  <a:pt x="150" y="133"/>
                </a:lnTo>
                <a:lnTo>
                  <a:pt x="165" y="152"/>
                </a:lnTo>
                <a:lnTo>
                  <a:pt x="182" y="175"/>
                </a:lnTo>
                <a:lnTo>
                  <a:pt x="201" y="198"/>
                </a:lnTo>
                <a:lnTo>
                  <a:pt x="216" y="221"/>
                </a:lnTo>
                <a:lnTo>
                  <a:pt x="235" y="247"/>
                </a:lnTo>
                <a:lnTo>
                  <a:pt x="249" y="270"/>
                </a:lnTo>
                <a:lnTo>
                  <a:pt x="262" y="293"/>
                </a:lnTo>
                <a:lnTo>
                  <a:pt x="277" y="316"/>
                </a:lnTo>
                <a:lnTo>
                  <a:pt x="289" y="336"/>
                </a:lnTo>
                <a:lnTo>
                  <a:pt x="296" y="354"/>
                </a:lnTo>
                <a:lnTo>
                  <a:pt x="306" y="380"/>
                </a:lnTo>
                <a:lnTo>
                  <a:pt x="275" y="380"/>
                </a:lnTo>
                <a:lnTo>
                  <a:pt x="260" y="346"/>
                </a:lnTo>
                <a:lnTo>
                  <a:pt x="247" y="316"/>
                </a:lnTo>
                <a:lnTo>
                  <a:pt x="232" y="289"/>
                </a:lnTo>
                <a:lnTo>
                  <a:pt x="218" y="262"/>
                </a:lnTo>
                <a:lnTo>
                  <a:pt x="203" y="238"/>
                </a:lnTo>
                <a:lnTo>
                  <a:pt x="188" y="219"/>
                </a:lnTo>
                <a:lnTo>
                  <a:pt x="171" y="194"/>
                </a:lnTo>
                <a:lnTo>
                  <a:pt x="152" y="169"/>
                </a:lnTo>
                <a:lnTo>
                  <a:pt x="129" y="145"/>
                </a:lnTo>
                <a:lnTo>
                  <a:pt x="106" y="116"/>
                </a:lnTo>
                <a:lnTo>
                  <a:pt x="81" y="93"/>
                </a:lnTo>
                <a:lnTo>
                  <a:pt x="55" y="68"/>
                </a:lnTo>
                <a:lnTo>
                  <a:pt x="32" y="49"/>
                </a:lnTo>
                <a:lnTo>
                  <a:pt x="19" y="32"/>
                </a:lnTo>
                <a:lnTo>
                  <a:pt x="0" y="19"/>
                </a:lnTo>
                <a:lnTo>
                  <a:pt x="0" y="8"/>
                </a:lnTo>
                <a:lnTo>
                  <a:pt x="7" y="0"/>
                </a:lnTo>
                <a:lnTo>
                  <a:pt x="19" y="4"/>
                </a:lnTo>
                <a:close/>
              </a:path>
            </a:pathLst>
          </a:custGeom>
          <a:solidFill>
            <a:srgbClr val="000000"/>
          </a:solidFill>
          <a:ln w="9525">
            <a:noFill/>
            <a:round/>
            <a:headEnd/>
            <a:tailEnd/>
          </a:ln>
        </p:spPr>
        <p:txBody>
          <a:bodyPr/>
          <a:lstStyle/>
          <a:p>
            <a:endParaRPr lang="en-US"/>
          </a:p>
        </p:txBody>
      </p:sp>
      <p:sp>
        <p:nvSpPr>
          <p:cNvPr id="7219" name="Freeform 51"/>
          <p:cNvSpPr>
            <a:spLocks/>
          </p:cNvSpPr>
          <p:nvPr/>
        </p:nvSpPr>
        <p:spPr bwMode="auto">
          <a:xfrm>
            <a:off x="6854825" y="5462588"/>
            <a:ext cx="123825" cy="173037"/>
          </a:xfrm>
          <a:custGeom>
            <a:avLst/>
            <a:gdLst>
              <a:gd name="T0" fmla="*/ 2147483647 w 158"/>
              <a:gd name="T1" fmla="*/ 0 h 217"/>
              <a:gd name="T2" fmla="*/ 2147483647 w 158"/>
              <a:gd name="T3" fmla="*/ 2147483647 h 217"/>
              <a:gd name="T4" fmla="*/ 2147483647 w 158"/>
              <a:gd name="T5" fmla="*/ 2147483647 h 217"/>
              <a:gd name="T6" fmla="*/ 2147483647 w 158"/>
              <a:gd name="T7" fmla="*/ 2147483647 h 217"/>
              <a:gd name="T8" fmla="*/ 2147483647 w 158"/>
              <a:gd name="T9" fmla="*/ 2147483647 h 217"/>
              <a:gd name="T10" fmla="*/ 2147483647 w 158"/>
              <a:gd name="T11" fmla="*/ 2147483647 h 217"/>
              <a:gd name="T12" fmla="*/ 2147483647 w 158"/>
              <a:gd name="T13" fmla="*/ 2147483647 h 217"/>
              <a:gd name="T14" fmla="*/ 2147483647 w 158"/>
              <a:gd name="T15" fmla="*/ 2147483647 h 217"/>
              <a:gd name="T16" fmla="*/ 2147483647 w 158"/>
              <a:gd name="T17" fmla="*/ 2147483647 h 217"/>
              <a:gd name="T18" fmla="*/ 2147483647 w 158"/>
              <a:gd name="T19" fmla="*/ 2147483647 h 217"/>
              <a:gd name="T20" fmla="*/ 2147483647 w 158"/>
              <a:gd name="T21" fmla="*/ 2147483647 h 217"/>
              <a:gd name="T22" fmla="*/ 2147483647 w 158"/>
              <a:gd name="T23" fmla="*/ 2147483647 h 217"/>
              <a:gd name="T24" fmla="*/ 2147483647 w 158"/>
              <a:gd name="T25" fmla="*/ 2147483647 h 217"/>
              <a:gd name="T26" fmla="*/ 2147483647 w 158"/>
              <a:gd name="T27" fmla="*/ 2147483647 h 217"/>
              <a:gd name="T28" fmla="*/ 2147483647 w 158"/>
              <a:gd name="T29" fmla="*/ 2147483647 h 217"/>
              <a:gd name="T30" fmla="*/ 2147483647 w 158"/>
              <a:gd name="T31" fmla="*/ 2147483647 h 217"/>
              <a:gd name="T32" fmla="*/ 2147483647 w 158"/>
              <a:gd name="T33" fmla="*/ 2147483647 h 217"/>
              <a:gd name="T34" fmla="*/ 2147483647 w 158"/>
              <a:gd name="T35" fmla="*/ 2147483647 h 217"/>
              <a:gd name="T36" fmla="*/ 2147483647 w 158"/>
              <a:gd name="T37" fmla="*/ 2147483647 h 217"/>
              <a:gd name="T38" fmla="*/ 2147483647 w 158"/>
              <a:gd name="T39" fmla="*/ 2147483647 h 217"/>
              <a:gd name="T40" fmla="*/ 2147483647 w 158"/>
              <a:gd name="T41" fmla="*/ 2147483647 h 217"/>
              <a:gd name="T42" fmla="*/ 2147483647 w 158"/>
              <a:gd name="T43" fmla="*/ 2147483647 h 217"/>
              <a:gd name="T44" fmla="*/ 2147483647 w 158"/>
              <a:gd name="T45" fmla="*/ 2147483647 h 217"/>
              <a:gd name="T46" fmla="*/ 2147483647 w 158"/>
              <a:gd name="T47" fmla="*/ 2147483647 h 217"/>
              <a:gd name="T48" fmla="*/ 2147483647 w 158"/>
              <a:gd name="T49" fmla="*/ 2147483647 h 217"/>
              <a:gd name="T50" fmla="*/ 2147483647 w 158"/>
              <a:gd name="T51" fmla="*/ 2147483647 h 217"/>
              <a:gd name="T52" fmla="*/ 2147483647 w 158"/>
              <a:gd name="T53" fmla="*/ 2147483647 h 217"/>
              <a:gd name="T54" fmla="*/ 2147483647 w 158"/>
              <a:gd name="T55" fmla="*/ 2147483647 h 217"/>
              <a:gd name="T56" fmla="*/ 2147483647 w 158"/>
              <a:gd name="T57" fmla="*/ 2147483647 h 217"/>
              <a:gd name="T58" fmla="*/ 2147483647 w 158"/>
              <a:gd name="T59" fmla="*/ 2147483647 h 217"/>
              <a:gd name="T60" fmla="*/ 2147483647 w 158"/>
              <a:gd name="T61" fmla="*/ 2147483647 h 217"/>
              <a:gd name="T62" fmla="*/ 2147483647 w 158"/>
              <a:gd name="T63" fmla="*/ 2147483647 h 217"/>
              <a:gd name="T64" fmla="*/ 2147483647 w 158"/>
              <a:gd name="T65" fmla="*/ 2147483647 h 217"/>
              <a:gd name="T66" fmla="*/ 2147483647 w 158"/>
              <a:gd name="T67" fmla="*/ 2147483647 h 217"/>
              <a:gd name="T68" fmla="*/ 0 w 158"/>
              <a:gd name="T69" fmla="*/ 2147483647 h 217"/>
              <a:gd name="T70" fmla="*/ 2147483647 w 158"/>
              <a:gd name="T71" fmla="*/ 0 h 217"/>
              <a:gd name="T72" fmla="*/ 2147483647 w 158"/>
              <a:gd name="T73" fmla="*/ 0 h 2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8"/>
              <a:gd name="T112" fmla="*/ 0 h 217"/>
              <a:gd name="T113" fmla="*/ 158 w 158"/>
              <a:gd name="T114" fmla="*/ 217 h 2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8" h="217">
                <a:moveTo>
                  <a:pt x="2" y="0"/>
                </a:moveTo>
                <a:lnTo>
                  <a:pt x="32" y="16"/>
                </a:lnTo>
                <a:lnTo>
                  <a:pt x="61" y="36"/>
                </a:lnTo>
                <a:lnTo>
                  <a:pt x="86" y="50"/>
                </a:lnTo>
                <a:lnTo>
                  <a:pt x="105" y="59"/>
                </a:lnTo>
                <a:lnTo>
                  <a:pt x="122" y="67"/>
                </a:lnTo>
                <a:lnTo>
                  <a:pt x="135" y="76"/>
                </a:lnTo>
                <a:lnTo>
                  <a:pt x="135" y="88"/>
                </a:lnTo>
                <a:lnTo>
                  <a:pt x="129" y="99"/>
                </a:lnTo>
                <a:lnTo>
                  <a:pt x="126" y="107"/>
                </a:lnTo>
                <a:lnTo>
                  <a:pt x="135" y="107"/>
                </a:lnTo>
                <a:lnTo>
                  <a:pt x="146" y="113"/>
                </a:lnTo>
                <a:lnTo>
                  <a:pt x="158" y="120"/>
                </a:lnTo>
                <a:lnTo>
                  <a:pt x="158" y="130"/>
                </a:lnTo>
                <a:lnTo>
                  <a:pt x="154" y="149"/>
                </a:lnTo>
                <a:lnTo>
                  <a:pt x="150" y="171"/>
                </a:lnTo>
                <a:lnTo>
                  <a:pt x="150" y="187"/>
                </a:lnTo>
                <a:lnTo>
                  <a:pt x="143" y="202"/>
                </a:lnTo>
                <a:lnTo>
                  <a:pt x="137" y="217"/>
                </a:lnTo>
                <a:lnTo>
                  <a:pt x="129" y="206"/>
                </a:lnTo>
                <a:lnTo>
                  <a:pt x="127" y="189"/>
                </a:lnTo>
                <a:lnTo>
                  <a:pt x="126" y="168"/>
                </a:lnTo>
                <a:lnTo>
                  <a:pt x="124" y="145"/>
                </a:lnTo>
                <a:lnTo>
                  <a:pt x="124" y="132"/>
                </a:lnTo>
                <a:lnTo>
                  <a:pt x="118" y="124"/>
                </a:lnTo>
                <a:lnTo>
                  <a:pt x="107" y="126"/>
                </a:lnTo>
                <a:lnTo>
                  <a:pt x="97" y="118"/>
                </a:lnTo>
                <a:lnTo>
                  <a:pt x="91" y="111"/>
                </a:lnTo>
                <a:lnTo>
                  <a:pt x="91" y="101"/>
                </a:lnTo>
                <a:lnTo>
                  <a:pt x="99" y="90"/>
                </a:lnTo>
                <a:lnTo>
                  <a:pt x="101" y="78"/>
                </a:lnTo>
                <a:lnTo>
                  <a:pt x="91" y="73"/>
                </a:lnTo>
                <a:lnTo>
                  <a:pt x="63" y="57"/>
                </a:lnTo>
                <a:lnTo>
                  <a:pt x="29" y="38"/>
                </a:lnTo>
                <a:lnTo>
                  <a:pt x="0" y="19"/>
                </a:lnTo>
                <a:lnTo>
                  <a:pt x="2" y="0"/>
                </a:lnTo>
                <a:close/>
              </a:path>
            </a:pathLst>
          </a:custGeom>
          <a:solidFill>
            <a:srgbClr val="000000"/>
          </a:solidFill>
          <a:ln w="9525">
            <a:noFill/>
            <a:round/>
            <a:headEnd/>
            <a:tailEnd/>
          </a:ln>
        </p:spPr>
        <p:txBody>
          <a:bodyPr/>
          <a:lstStyle/>
          <a:p>
            <a:endParaRPr lang="en-US"/>
          </a:p>
        </p:txBody>
      </p:sp>
      <p:sp>
        <p:nvSpPr>
          <p:cNvPr id="7220" name="Freeform 52"/>
          <p:cNvSpPr>
            <a:spLocks/>
          </p:cNvSpPr>
          <p:nvPr/>
        </p:nvSpPr>
        <p:spPr bwMode="auto">
          <a:xfrm>
            <a:off x="6823075" y="5499100"/>
            <a:ext cx="80963" cy="115888"/>
          </a:xfrm>
          <a:custGeom>
            <a:avLst/>
            <a:gdLst>
              <a:gd name="T0" fmla="*/ 2147483647 w 103"/>
              <a:gd name="T1" fmla="*/ 0 h 146"/>
              <a:gd name="T2" fmla="*/ 2147483647 w 103"/>
              <a:gd name="T3" fmla="*/ 2147483647 h 146"/>
              <a:gd name="T4" fmla="*/ 2147483647 w 103"/>
              <a:gd name="T5" fmla="*/ 2147483647 h 146"/>
              <a:gd name="T6" fmla="*/ 2147483647 w 103"/>
              <a:gd name="T7" fmla="*/ 2147483647 h 146"/>
              <a:gd name="T8" fmla="*/ 2147483647 w 103"/>
              <a:gd name="T9" fmla="*/ 2147483647 h 146"/>
              <a:gd name="T10" fmla="*/ 2147483647 w 103"/>
              <a:gd name="T11" fmla="*/ 2147483647 h 146"/>
              <a:gd name="T12" fmla="*/ 2147483647 w 103"/>
              <a:gd name="T13" fmla="*/ 2147483647 h 146"/>
              <a:gd name="T14" fmla="*/ 2147483647 w 103"/>
              <a:gd name="T15" fmla="*/ 2147483647 h 146"/>
              <a:gd name="T16" fmla="*/ 2147483647 w 103"/>
              <a:gd name="T17" fmla="*/ 2147483647 h 146"/>
              <a:gd name="T18" fmla="*/ 2147483647 w 103"/>
              <a:gd name="T19" fmla="*/ 2147483647 h 146"/>
              <a:gd name="T20" fmla="*/ 2147483647 w 103"/>
              <a:gd name="T21" fmla="*/ 2147483647 h 146"/>
              <a:gd name="T22" fmla="*/ 2147483647 w 103"/>
              <a:gd name="T23" fmla="*/ 2147483647 h 146"/>
              <a:gd name="T24" fmla="*/ 2147483647 w 103"/>
              <a:gd name="T25" fmla="*/ 2147483647 h 146"/>
              <a:gd name="T26" fmla="*/ 2147483647 w 103"/>
              <a:gd name="T27" fmla="*/ 2147483647 h 146"/>
              <a:gd name="T28" fmla="*/ 2147483647 w 103"/>
              <a:gd name="T29" fmla="*/ 2147483647 h 146"/>
              <a:gd name="T30" fmla="*/ 2147483647 w 103"/>
              <a:gd name="T31" fmla="*/ 2147483647 h 146"/>
              <a:gd name="T32" fmla="*/ 0 w 103"/>
              <a:gd name="T33" fmla="*/ 2147483647 h 146"/>
              <a:gd name="T34" fmla="*/ 2147483647 w 103"/>
              <a:gd name="T35" fmla="*/ 0 h 146"/>
              <a:gd name="T36" fmla="*/ 2147483647 w 103"/>
              <a:gd name="T37" fmla="*/ 0 h 1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3"/>
              <a:gd name="T58" fmla="*/ 0 h 146"/>
              <a:gd name="T59" fmla="*/ 103 w 103"/>
              <a:gd name="T60" fmla="*/ 146 h 1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3" h="146">
                <a:moveTo>
                  <a:pt x="17" y="0"/>
                </a:moveTo>
                <a:lnTo>
                  <a:pt x="38" y="15"/>
                </a:lnTo>
                <a:lnTo>
                  <a:pt x="51" y="32"/>
                </a:lnTo>
                <a:lnTo>
                  <a:pt x="65" y="51"/>
                </a:lnTo>
                <a:lnTo>
                  <a:pt x="76" y="68"/>
                </a:lnTo>
                <a:lnTo>
                  <a:pt x="82" y="84"/>
                </a:lnTo>
                <a:lnTo>
                  <a:pt x="89" y="97"/>
                </a:lnTo>
                <a:lnTo>
                  <a:pt x="95" y="120"/>
                </a:lnTo>
                <a:lnTo>
                  <a:pt x="103" y="146"/>
                </a:lnTo>
                <a:lnTo>
                  <a:pt x="91" y="137"/>
                </a:lnTo>
                <a:lnTo>
                  <a:pt x="80" y="110"/>
                </a:lnTo>
                <a:lnTo>
                  <a:pt x="67" y="89"/>
                </a:lnTo>
                <a:lnTo>
                  <a:pt x="57" y="70"/>
                </a:lnTo>
                <a:lnTo>
                  <a:pt x="44" y="53"/>
                </a:lnTo>
                <a:lnTo>
                  <a:pt x="32" y="36"/>
                </a:lnTo>
                <a:lnTo>
                  <a:pt x="21" y="25"/>
                </a:lnTo>
                <a:lnTo>
                  <a:pt x="0" y="6"/>
                </a:lnTo>
                <a:lnTo>
                  <a:pt x="17" y="0"/>
                </a:lnTo>
                <a:close/>
              </a:path>
            </a:pathLst>
          </a:custGeom>
          <a:solidFill>
            <a:srgbClr val="000000"/>
          </a:solidFill>
          <a:ln w="9525">
            <a:noFill/>
            <a:round/>
            <a:headEnd/>
            <a:tailEnd/>
          </a:ln>
        </p:spPr>
        <p:txBody>
          <a:bodyPr/>
          <a:lstStyle/>
          <a:p>
            <a:endParaRPr lang="en-US"/>
          </a:p>
        </p:txBody>
      </p:sp>
      <p:sp>
        <p:nvSpPr>
          <p:cNvPr id="7221" name="Freeform 53"/>
          <p:cNvSpPr>
            <a:spLocks/>
          </p:cNvSpPr>
          <p:nvPr/>
        </p:nvSpPr>
        <p:spPr bwMode="auto">
          <a:xfrm>
            <a:off x="6757988" y="5489575"/>
            <a:ext cx="88900" cy="125413"/>
          </a:xfrm>
          <a:custGeom>
            <a:avLst/>
            <a:gdLst>
              <a:gd name="T0" fmla="*/ 2147483647 w 113"/>
              <a:gd name="T1" fmla="*/ 0 h 157"/>
              <a:gd name="T2" fmla="*/ 2147483647 w 113"/>
              <a:gd name="T3" fmla="*/ 2147483647 h 157"/>
              <a:gd name="T4" fmla="*/ 2147483647 w 113"/>
              <a:gd name="T5" fmla="*/ 2147483647 h 157"/>
              <a:gd name="T6" fmla="*/ 2147483647 w 113"/>
              <a:gd name="T7" fmla="*/ 2147483647 h 157"/>
              <a:gd name="T8" fmla="*/ 0 w 113"/>
              <a:gd name="T9" fmla="*/ 2147483647 h 157"/>
              <a:gd name="T10" fmla="*/ 0 w 113"/>
              <a:gd name="T11" fmla="*/ 2147483647 h 157"/>
              <a:gd name="T12" fmla="*/ 2147483647 w 113"/>
              <a:gd name="T13" fmla="*/ 2147483647 h 157"/>
              <a:gd name="T14" fmla="*/ 2147483647 w 113"/>
              <a:gd name="T15" fmla="*/ 2147483647 h 157"/>
              <a:gd name="T16" fmla="*/ 2147483647 w 113"/>
              <a:gd name="T17" fmla="*/ 2147483647 h 157"/>
              <a:gd name="T18" fmla="*/ 2147483647 w 113"/>
              <a:gd name="T19" fmla="*/ 2147483647 h 157"/>
              <a:gd name="T20" fmla="*/ 2147483647 w 113"/>
              <a:gd name="T21" fmla="*/ 2147483647 h 157"/>
              <a:gd name="T22" fmla="*/ 2147483647 w 113"/>
              <a:gd name="T23" fmla="*/ 2147483647 h 157"/>
              <a:gd name="T24" fmla="*/ 2147483647 w 113"/>
              <a:gd name="T25" fmla="*/ 2147483647 h 157"/>
              <a:gd name="T26" fmla="*/ 2147483647 w 113"/>
              <a:gd name="T27" fmla="*/ 2147483647 h 157"/>
              <a:gd name="T28" fmla="*/ 2147483647 w 113"/>
              <a:gd name="T29" fmla="*/ 2147483647 h 157"/>
              <a:gd name="T30" fmla="*/ 2147483647 w 113"/>
              <a:gd name="T31" fmla="*/ 2147483647 h 157"/>
              <a:gd name="T32" fmla="*/ 2147483647 w 113"/>
              <a:gd name="T33" fmla="*/ 2147483647 h 157"/>
              <a:gd name="T34" fmla="*/ 2147483647 w 113"/>
              <a:gd name="T35" fmla="*/ 2147483647 h 157"/>
              <a:gd name="T36" fmla="*/ 2147483647 w 113"/>
              <a:gd name="T37" fmla="*/ 2147483647 h 157"/>
              <a:gd name="T38" fmla="*/ 2147483647 w 113"/>
              <a:gd name="T39" fmla="*/ 2147483647 h 157"/>
              <a:gd name="T40" fmla="*/ 2147483647 w 113"/>
              <a:gd name="T41" fmla="*/ 2147483647 h 157"/>
              <a:gd name="T42" fmla="*/ 2147483647 w 113"/>
              <a:gd name="T43" fmla="*/ 2147483647 h 157"/>
              <a:gd name="T44" fmla="*/ 2147483647 w 113"/>
              <a:gd name="T45" fmla="*/ 2147483647 h 157"/>
              <a:gd name="T46" fmla="*/ 2147483647 w 113"/>
              <a:gd name="T47" fmla="*/ 2147483647 h 157"/>
              <a:gd name="T48" fmla="*/ 2147483647 w 113"/>
              <a:gd name="T49" fmla="*/ 2147483647 h 157"/>
              <a:gd name="T50" fmla="*/ 2147483647 w 113"/>
              <a:gd name="T51" fmla="*/ 2147483647 h 157"/>
              <a:gd name="T52" fmla="*/ 2147483647 w 113"/>
              <a:gd name="T53" fmla="*/ 2147483647 h 157"/>
              <a:gd name="T54" fmla="*/ 2147483647 w 113"/>
              <a:gd name="T55" fmla="*/ 2147483647 h 157"/>
              <a:gd name="T56" fmla="*/ 2147483647 w 113"/>
              <a:gd name="T57" fmla="*/ 2147483647 h 157"/>
              <a:gd name="T58" fmla="*/ 2147483647 w 113"/>
              <a:gd name="T59" fmla="*/ 2147483647 h 157"/>
              <a:gd name="T60" fmla="*/ 2147483647 w 113"/>
              <a:gd name="T61" fmla="*/ 2147483647 h 157"/>
              <a:gd name="T62" fmla="*/ 2147483647 w 113"/>
              <a:gd name="T63" fmla="*/ 2147483647 h 157"/>
              <a:gd name="T64" fmla="*/ 2147483647 w 113"/>
              <a:gd name="T65" fmla="*/ 2147483647 h 157"/>
              <a:gd name="T66" fmla="*/ 2147483647 w 113"/>
              <a:gd name="T67" fmla="*/ 2147483647 h 157"/>
              <a:gd name="T68" fmla="*/ 2147483647 w 113"/>
              <a:gd name="T69" fmla="*/ 2147483647 h 157"/>
              <a:gd name="T70" fmla="*/ 2147483647 w 113"/>
              <a:gd name="T71" fmla="*/ 2147483647 h 157"/>
              <a:gd name="T72" fmla="*/ 2147483647 w 113"/>
              <a:gd name="T73" fmla="*/ 2147483647 h 157"/>
              <a:gd name="T74" fmla="*/ 2147483647 w 113"/>
              <a:gd name="T75" fmla="*/ 0 h 157"/>
              <a:gd name="T76" fmla="*/ 2147483647 w 113"/>
              <a:gd name="T77" fmla="*/ 0 h 15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3"/>
              <a:gd name="T118" fmla="*/ 0 h 157"/>
              <a:gd name="T119" fmla="*/ 113 w 113"/>
              <a:gd name="T120" fmla="*/ 157 h 15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3" h="157">
                <a:moveTo>
                  <a:pt x="23" y="0"/>
                </a:moveTo>
                <a:lnTo>
                  <a:pt x="18" y="30"/>
                </a:lnTo>
                <a:lnTo>
                  <a:pt x="10" y="55"/>
                </a:lnTo>
                <a:lnTo>
                  <a:pt x="4" y="78"/>
                </a:lnTo>
                <a:lnTo>
                  <a:pt x="0" y="100"/>
                </a:lnTo>
                <a:lnTo>
                  <a:pt x="0" y="112"/>
                </a:lnTo>
                <a:lnTo>
                  <a:pt x="8" y="121"/>
                </a:lnTo>
                <a:lnTo>
                  <a:pt x="16" y="123"/>
                </a:lnTo>
                <a:lnTo>
                  <a:pt x="23" y="121"/>
                </a:lnTo>
                <a:lnTo>
                  <a:pt x="31" y="121"/>
                </a:lnTo>
                <a:lnTo>
                  <a:pt x="38" y="116"/>
                </a:lnTo>
                <a:lnTo>
                  <a:pt x="37" y="131"/>
                </a:lnTo>
                <a:lnTo>
                  <a:pt x="38" y="144"/>
                </a:lnTo>
                <a:lnTo>
                  <a:pt x="44" y="152"/>
                </a:lnTo>
                <a:lnTo>
                  <a:pt x="50" y="155"/>
                </a:lnTo>
                <a:lnTo>
                  <a:pt x="59" y="157"/>
                </a:lnTo>
                <a:lnTo>
                  <a:pt x="67" y="152"/>
                </a:lnTo>
                <a:lnTo>
                  <a:pt x="78" y="148"/>
                </a:lnTo>
                <a:lnTo>
                  <a:pt x="90" y="146"/>
                </a:lnTo>
                <a:lnTo>
                  <a:pt x="97" y="146"/>
                </a:lnTo>
                <a:lnTo>
                  <a:pt x="109" y="152"/>
                </a:lnTo>
                <a:lnTo>
                  <a:pt x="113" y="142"/>
                </a:lnTo>
                <a:lnTo>
                  <a:pt x="101" y="133"/>
                </a:lnTo>
                <a:lnTo>
                  <a:pt x="86" y="129"/>
                </a:lnTo>
                <a:lnTo>
                  <a:pt x="75" y="131"/>
                </a:lnTo>
                <a:lnTo>
                  <a:pt x="65" y="133"/>
                </a:lnTo>
                <a:lnTo>
                  <a:pt x="67" y="117"/>
                </a:lnTo>
                <a:lnTo>
                  <a:pt x="65" y="102"/>
                </a:lnTo>
                <a:lnTo>
                  <a:pt x="61" y="95"/>
                </a:lnTo>
                <a:lnTo>
                  <a:pt x="54" y="87"/>
                </a:lnTo>
                <a:lnTo>
                  <a:pt x="42" y="93"/>
                </a:lnTo>
                <a:lnTo>
                  <a:pt x="31" y="98"/>
                </a:lnTo>
                <a:lnTo>
                  <a:pt x="23" y="97"/>
                </a:lnTo>
                <a:lnTo>
                  <a:pt x="29" y="83"/>
                </a:lnTo>
                <a:lnTo>
                  <a:pt x="35" y="57"/>
                </a:lnTo>
                <a:lnTo>
                  <a:pt x="40" y="34"/>
                </a:lnTo>
                <a:lnTo>
                  <a:pt x="50" y="11"/>
                </a:lnTo>
                <a:lnTo>
                  <a:pt x="23" y="0"/>
                </a:lnTo>
                <a:close/>
              </a:path>
            </a:pathLst>
          </a:custGeom>
          <a:solidFill>
            <a:srgbClr val="000000"/>
          </a:solidFill>
          <a:ln w="9525">
            <a:noFill/>
            <a:round/>
            <a:headEnd/>
            <a:tailEnd/>
          </a:ln>
        </p:spPr>
        <p:txBody>
          <a:bodyPr/>
          <a:lstStyle/>
          <a:p>
            <a:endParaRPr lang="en-US"/>
          </a:p>
        </p:txBody>
      </p:sp>
      <p:sp>
        <p:nvSpPr>
          <p:cNvPr id="7222" name="Freeform 54"/>
          <p:cNvSpPr>
            <a:spLocks/>
          </p:cNvSpPr>
          <p:nvPr/>
        </p:nvSpPr>
        <p:spPr bwMode="auto">
          <a:xfrm>
            <a:off x="6526213" y="5511800"/>
            <a:ext cx="889000" cy="244475"/>
          </a:xfrm>
          <a:custGeom>
            <a:avLst/>
            <a:gdLst>
              <a:gd name="T0" fmla="*/ 2147483647 w 1119"/>
              <a:gd name="T1" fmla="*/ 2147483647 h 308"/>
              <a:gd name="T2" fmla="*/ 2147483647 w 1119"/>
              <a:gd name="T3" fmla="*/ 2147483647 h 308"/>
              <a:gd name="T4" fmla="*/ 2147483647 w 1119"/>
              <a:gd name="T5" fmla="*/ 2147483647 h 308"/>
              <a:gd name="T6" fmla="*/ 2147483647 w 1119"/>
              <a:gd name="T7" fmla="*/ 2147483647 h 308"/>
              <a:gd name="T8" fmla="*/ 2147483647 w 1119"/>
              <a:gd name="T9" fmla="*/ 2147483647 h 308"/>
              <a:gd name="T10" fmla="*/ 2147483647 w 1119"/>
              <a:gd name="T11" fmla="*/ 2147483647 h 308"/>
              <a:gd name="T12" fmla="*/ 2147483647 w 1119"/>
              <a:gd name="T13" fmla="*/ 2147483647 h 308"/>
              <a:gd name="T14" fmla="*/ 2147483647 w 1119"/>
              <a:gd name="T15" fmla="*/ 2147483647 h 308"/>
              <a:gd name="T16" fmla="*/ 2147483647 w 1119"/>
              <a:gd name="T17" fmla="*/ 2147483647 h 308"/>
              <a:gd name="T18" fmla="*/ 2147483647 w 1119"/>
              <a:gd name="T19" fmla="*/ 2147483647 h 308"/>
              <a:gd name="T20" fmla="*/ 2147483647 w 1119"/>
              <a:gd name="T21" fmla="*/ 2147483647 h 308"/>
              <a:gd name="T22" fmla="*/ 2147483647 w 1119"/>
              <a:gd name="T23" fmla="*/ 2147483647 h 308"/>
              <a:gd name="T24" fmla="*/ 2147483647 w 1119"/>
              <a:gd name="T25" fmla="*/ 2147483647 h 308"/>
              <a:gd name="T26" fmla="*/ 2147483647 w 1119"/>
              <a:gd name="T27" fmla="*/ 2147483647 h 308"/>
              <a:gd name="T28" fmla="*/ 2147483647 w 1119"/>
              <a:gd name="T29" fmla="*/ 2147483647 h 308"/>
              <a:gd name="T30" fmla="*/ 2147483647 w 1119"/>
              <a:gd name="T31" fmla="*/ 2147483647 h 308"/>
              <a:gd name="T32" fmla="*/ 2147483647 w 1119"/>
              <a:gd name="T33" fmla="*/ 2147483647 h 308"/>
              <a:gd name="T34" fmla="*/ 2147483647 w 1119"/>
              <a:gd name="T35" fmla="*/ 2147483647 h 308"/>
              <a:gd name="T36" fmla="*/ 2147483647 w 1119"/>
              <a:gd name="T37" fmla="*/ 2147483647 h 308"/>
              <a:gd name="T38" fmla="*/ 2147483647 w 1119"/>
              <a:gd name="T39" fmla="*/ 2147483647 h 308"/>
              <a:gd name="T40" fmla="*/ 2147483647 w 1119"/>
              <a:gd name="T41" fmla="*/ 2147483647 h 308"/>
              <a:gd name="T42" fmla="*/ 2147483647 w 1119"/>
              <a:gd name="T43" fmla="*/ 2147483647 h 308"/>
              <a:gd name="T44" fmla="*/ 0 w 1119"/>
              <a:gd name="T45" fmla="*/ 2147483647 h 308"/>
              <a:gd name="T46" fmla="*/ 2147483647 w 1119"/>
              <a:gd name="T47" fmla="*/ 2147483647 h 308"/>
              <a:gd name="T48" fmla="*/ 2147483647 w 1119"/>
              <a:gd name="T49" fmla="*/ 2147483647 h 308"/>
              <a:gd name="T50" fmla="*/ 2147483647 w 1119"/>
              <a:gd name="T51" fmla="*/ 2147483647 h 308"/>
              <a:gd name="T52" fmla="*/ 2147483647 w 1119"/>
              <a:gd name="T53" fmla="*/ 2147483647 h 308"/>
              <a:gd name="T54" fmla="*/ 2147483647 w 1119"/>
              <a:gd name="T55" fmla="*/ 2147483647 h 308"/>
              <a:gd name="T56" fmla="*/ 2147483647 w 1119"/>
              <a:gd name="T57" fmla="*/ 2147483647 h 308"/>
              <a:gd name="T58" fmla="*/ 2147483647 w 1119"/>
              <a:gd name="T59" fmla="*/ 2147483647 h 308"/>
              <a:gd name="T60" fmla="*/ 2147483647 w 1119"/>
              <a:gd name="T61" fmla="*/ 2147483647 h 308"/>
              <a:gd name="T62" fmla="*/ 2147483647 w 1119"/>
              <a:gd name="T63" fmla="*/ 2147483647 h 308"/>
              <a:gd name="T64" fmla="*/ 2147483647 w 1119"/>
              <a:gd name="T65" fmla="*/ 2147483647 h 308"/>
              <a:gd name="T66" fmla="*/ 2147483647 w 1119"/>
              <a:gd name="T67" fmla="*/ 2147483647 h 308"/>
              <a:gd name="T68" fmla="*/ 2147483647 w 1119"/>
              <a:gd name="T69" fmla="*/ 2147483647 h 308"/>
              <a:gd name="T70" fmla="*/ 2147483647 w 1119"/>
              <a:gd name="T71" fmla="*/ 2147483647 h 308"/>
              <a:gd name="T72" fmla="*/ 2147483647 w 1119"/>
              <a:gd name="T73" fmla="*/ 2147483647 h 308"/>
              <a:gd name="T74" fmla="*/ 2147483647 w 1119"/>
              <a:gd name="T75" fmla="*/ 2147483647 h 308"/>
              <a:gd name="T76" fmla="*/ 2147483647 w 1119"/>
              <a:gd name="T77" fmla="*/ 2147483647 h 308"/>
              <a:gd name="T78" fmla="*/ 2147483647 w 1119"/>
              <a:gd name="T79" fmla="*/ 2147483647 h 308"/>
              <a:gd name="T80" fmla="*/ 2147483647 w 1119"/>
              <a:gd name="T81" fmla="*/ 2147483647 h 308"/>
              <a:gd name="T82" fmla="*/ 2147483647 w 1119"/>
              <a:gd name="T83" fmla="*/ 2147483647 h 308"/>
              <a:gd name="T84" fmla="*/ 2147483647 w 1119"/>
              <a:gd name="T85" fmla="*/ 2147483647 h 308"/>
              <a:gd name="T86" fmla="*/ 2147483647 w 1119"/>
              <a:gd name="T87" fmla="*/ 2147483647 h 308"/>
              <a:gd name="T88" fmla="*/ 2147483647 w 1119"/>
              <a:gd name="T89" fmla="*/ 2147483647 h 308"/>
              <a:gd name="T90" fmla="*/ 2147483647 w 1119"/>
              <a:gd name="T91" fmla="*/ 2147483647 h 308"/>
              <a:gd name="T92" fmla="*/ 2147483647 w 1119"/>
              <a:gd name="T93" fmla="*/ 2147483647 h 308"/>
              <a:gd name="T94" fmla="*/ 2147483647 w 1119"/>
              <a:gd name="T95" fmla="*/ 2147483647 h 308"/>
              <a:gd name="T96" fmla="*/ 2147483647 w 1119"/>
              <a:gd name="T97" fmla="*/ 2147483647 h 308"/>
              <a:gd name="T98" fmla="*/ 2147483647 w 1119"/>
              <a:gd name="T99" fmla="*/ 2147483647 h 308"/>
              <a:gd name="T100" fmla="*/ 2147483647 w 1119"/>
              <a:gd name="T101" fmla="*/ 2147483647 h 308"/>
              <a:gd name="T102" fmla="*/ 2147483647 w 1119"/>
              <a:gd name="T103" fmla="*/ 2147483647 h 308"/>
              <a:gd name="T104" fmla="*/ 2147483647 w 1119"/>
              <a:gd name="T105" fmla="*/ 0 h 308"/>
              <a:gd name="T106" fmla="*/ 2147483647 w 1119"/>
              <a:gd name="T107" fmla="*/ 2147483647 h 3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19"/>
              <a:gd name="T163" fmla="*/ 0 h 308"/>
              <a:gd name="T164" fmla="*/ 1119 w 1119"/>
              <a:gd name="T165" fmla="*/ 308 h 3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19" h="308">
                <a:moveTo>
                  <a:pt x="885" y="8"/>
                </a:moveTo>
                <a:lnTo>
                  <a:pt x="885" y="23"/>
                </a:lnTo>
                <a:lnTo>
                  <a:pt x="881" y="44"/>
                </a:lnTo>
                <a:lnTo>
                  <a:pt x="876" y="61"/>
                </a:lnTo>
                <a:lnTo>
                  <a:pt x="870" y="74"/>
                </a:lnTo>
                <a:lnTo>
                  <a:pt x="862" y="90"/>
                </a:lnTo>
                <a:lnTo>
                  <a:pt x="862" y="101"/>
                </a:lnTo>
                <a:lnTo>
                  <a:pt x="866" y="118"/>
                </a:lnTo>
                <a:lnTo>
                  <a:pt x="874" y="139"/>
                </a:lnTo>
                <a:lnTo>
                  <a:pt x="880" y="160"/>
                </a:lnTo>
                <a:lnTo>
                  <a:pt x="889" y="179"/>
                </a:lnTo>
                <a:lnTo>
                  <a:pt x="897" y="196"/>
                </a:lnTo>
                <a:lnTo>
                  <a:pt x="906" y="213"/>
                </a:lnTo>
                <a:lnTo>
                  <a:pt x="912" y="230"/>
                </a:lnTo>
                <a:lnTo>
                  <a:pt x="920" y="249"/>
                </a:lnTo>
                <a:lnTo>
                  <a:pt x="921" y="261"/>
                </a:lnTo>
                <a:lnTo>
                  <a:pt x="921" y="268"/>
                </a:lnTo>
                <a:lnTo>
                  <a:pt x="910" y="272"/>
                </a:lnTo>
                <a:lnTo>
                  <a:pt x="887" y="276"/>
                </a:lnTo>
                <a:lnTo>
                  <a:pt x="870" y="280"/>
                </a:lnTo>
                <a:lnTo>
                  <a:pt x="843" y="274"/>
                </a:lnTo>
                <a:lnTo>
                  <a:pt x="826" y="272"/>
                </a:lnTo>
                <a:lnTo>
                  <a:pt x="796" y="272"/>
                </a:lnTo>
                <a:lnTo>
                  <a:pt x="764" y="270"/>
                </a:lnTo>
                <a:lnTo>
                  <a:pt x="728" y="272"/>
                </a:lnTo>
                <a:lnTo>
                  <a:pt x="680" y="272"/>
                </a:lnTo>
                <a:lnTo>
                  <a:pt x="650" y="272"/>
                </a:lnTo>
                <a:lnTo>
                  <a:pt x="572" y="274"/>
                </a:lnTo>
                <a:lnTo>
                  <a:pt x="517" y="276"/>
                </a:lnTo>
                <a:lnTo>
                  <a:pt x="452" y="285"/>
                </a:lnTo>
                <a:lnTo>
                  <a:pt x="427" y="282"/>
                </a:lnTo>
                <a:lnTo>
                  <a:pt x="391" y="282"/>
                </a:lnTo>
                <a:lnTo>
                  <a:pt x="365" y="280"/>
                </a:lnTo>
                <a:lnTo>
                  <a:pt x="344" y="272"/>
                </a:lnTo>
                <a:lnTo>
                  <a:pt x="332" y="268"/>
                </a:lnTo>
                <a:lnTo>
                  <a:pt x="313" y="274"/>
                </a:lnTo>
                <a:lnTo>
                  <a:pt x="289" y="276"/>
                </a:lnTo>
                <a:lnTo>
                  <a:pt x="262" y="278"/>
                </a:lnTo>
                <a:lnTo>
                  <a:pt x="213" y="282"/>
                </a:lnTo>
                <a:lnTo>
                  <a:pt x="173" y="276"/>
                </a:lnTo>
                <a:lnTo>
                  <a:pt x="119" y="270"/>
                </a:lnTo>
                <a:lnTo>
                  <a:pt x="83" y="264"/>
                </a:lnTo>
                <a:lnTo>
                  <a:pt x="53" y="261"/>
                </a:lnTo>
                <a:lnTo>
                  <a:pt x="28" y="251"/>
                </a:lnTo>
                <a:lnTo>
                  <a:pt x="7" y="243"/>
                </a:lnTo>
                <a:lnTo>
                  <a:pt x="0" y="251"/>
                </a:lnTo>
                <a:lnTo>
                  <a:pt x="2" y="261"/>
                </a:lnTo>
                <a:lnTo>
                  <a:pt x="13" y="268"/>
                </a:lnTo>
                <a:lnTo>
                  <a:pt x="41" y="278"/>
                </a:lnTo>
                <a:lnTo>
                  <a:pt x="83" y="285"/>
                </a:lnTo>
                <a:lnTo>
                  <a:pt x="119" y="291"/>
                </a:lnTo>
                <a:lnTo>
                  <a:pt x="154" y="297"/>
                </a:lnTo>
                <a:lnTo>
                  <a:pt x="180" y="301"/>
                </a:lnTo>
                <a:lnTo>
                  <a:pt x="213" y="304"/>
                </a:lnTo>
                <a:lnTo>
                  <a:pt x="247" y="304"/>
                </a:lnTo>
                <a:lnTo>
                  <a:pt x="277" y="302"/>
                </a:lnTo>
                <a:lnTo>
                  <a:pt x="306" y="297"/>
                </a:lnTo>
                <a:lnTo>
                  <a:pt x="327" y="295"/>
                </a:lnTo>
                <a:lnTo>
                  <a:pt x="349" y="297"/>
                </a:lnTo>
                <a:lnTo>
                  <a:pt x="385" y="302"/>
                </a:lnTo>
                <a:lnTo>
                  <a:pt x="425" y="304"/>
                </a:lnTo>
                <a:lnTo>
                  <a:pt x="463" y="308"/>
                </a:lnTo>
                <a:lnTo>
                  <a:pt x="496" y="304"/>
                </a:lnTo>
                <a:lnTo>
                  <a:pt x="534" y="302"/>
                </a:lnTo>
                <a:lnTo>
                  <a:pt x="570" y="299"/>
                </a:lnTo>
                <a:lnTo>
                  <a:pt x="634" y="299"/>
                </a:lnTo>
                <a:lnTo>
                  <a:pt x="672" y="297"/>
                </a:lnTo>
                <a:lnTo>
                  <a:pt x="697" y="299"/>
                </a:lnTo>
                <a:lnTo>
                  <a:pt x="729" y="299"/>
                </a:lnTo>
                <a:lnTo>
                  <a:pt x="756" y="299"/>
                </a:lnTo>
                <a:lnTo>
                  <a:pt x="769" y="299"/>
                </a:lnTo>
                <a:lnTo>
                  <a:pt x="779" y="308"/>
                </a:lnTo>
                <a:lnTo>
                  <a:pt x="792" y="302"/>
                </a:lnTo>
                <a:lnTo>
                  <a:pt x="821" y="304"/>
                </a:lnTo>
                <a:lnTo>
                  <a:pt x="859" y="304"/>
                </a:lnTo>
                <a:lnTo>
                  <a:pt x="897" y="302"/>
                </a:lnTo>
                <a:lnTo>
                  <a:pt x="935" y="302"/>
                </a:lnTo>
                <a:lnTo>
                  <a:pt x="971" y="301"/>
                </a:lnTo>
                <a:lnTo>
                  <a:pt x="1013" y="297"/>
                </a:lnTo>
                <a:lnTo>
                  <a:pt x="1045" y="295"/>
                </a:lnTo>
                <a:lnTo>
                  <a:pt x="1068" y="289"/>
                </a:lnTo>
                <a:lnTo>
                  <a:pt x="1089" y="285"/>
                </a:lnTo>
                <a:lnTo>
                  <a:pt x="1100" y="291"/>
                </a:lnTo>
                <a:lnTo>
                  <a:pt x="1113" y="283"/>
                </a:lnTo>
                <a:lnTo>
                  <a:pt x="1119" y="276"/>
                </a:lnTo>
                <a:lnTo>
                  <a:pt x="1111" y="268"/>
                </a:lnTo>
                <a:lnTo>
                  <a:pt x="1094" y="263"/>
                </a:lnTo>
                <a:lnTo>
                  <a:pt x="1062" y="261"/>
                </a:lnTo>
                <a:lnTo>
                  <a:pt x="1035" y="257"/>
                </a:lnTo>
                <a:lnTo>
                  <a:pt x="1007" y="253"/>
                </a:lnTo>
                <a:lnTo>
                  <a:pt x="986" y="249"/>
                </a:lnTo>
                <a:lnTo>
                  <a:pt x="959" y="247"/>
                </a:lnTo>
                <a:lnTo>
                  <a:pt x="950" y="243"/>
                </a:lnTo>
                <a:lnTo>
                  <a:pt x="942" y="234"/>
                </a:lnTo>
                <a:lnTo>
                  <a:pt x="929" y="209"/>
                </a:lnTo>
                <a:lnTo>
                  <a:pt x="920" y="188"/>
                </a:lnTo>
                <a:lnTo>
                  <a:pt x="910" y="169"/>
                </a:lnTo>
                <a:lnTo>
                  <a:pt x="902" y="150"/>
                </a:lnTo>
                <a:lnTo>
                  <a:pt x="899" y="131"/>
                </a:lnTo>
                <a:lnTo>
                  <a:pt x="897" y="110"/>
                </a:lnTo>
                <a:lnTo>
                  <a:pt x="897" y="90"/>
                </a:lnTo>
                <a:lnTo>
                  <a:pt x="902" y="67"/>
                </a:lnTo>
                <a:lnTo>
                  <a:pt x="906" y="46"/>
                </a:lnTo>
                <a:lnTo>
                  <a:pt x="910" y="23"/>
                </a:lnTo>
                <a:lnTo>
                  <a:pt x="908" y="8"/>
                </a:lnTo>
                <a:lnTo>
                  <a:pt x="899" y="0"/>
                </a:lnTo>
                <a:lnTo>
                  <a:pt x="885" y="8"/>
                </a:lnTo>
                <a:close/>
              </a:path>
            </a:pathLst>
          </a:custGeom>
          <a:solidFill>
            <a:srgbClr val="000000"/>
          </a:solidFill>
          <a:ln w="9525">
            <a:noFill/>
            <a:round/>
            <a:headEnd/>
            <a:tailEnd/>
          </a:ln>
        </p:spPr>
        <p:txBody>
          <a:bodyPr/>
          <a:lstStyle/>
          <a:p>
            <a:endParaRPr lang="en-US"/>
          </a:p>
        </p:txBody>
      </p:sp>
      <p:sp>
        <p:nvSpPr>
          <p:cNvPr id="7223" name="Freeform 55"/>
          <p:cNvSpPr>
            <a:spLocks/>
          </p:cNvSpPr>
          <p:nvPr/>
        </p:nvSpPr>
        <p:spPr bwMode="auto">
          <a:xfrm>
            <a:off x="6831013" y="5597525"/>
            <a:ext cx="128587" cy="98425"/>
          </a:xfrm>
          <a:custGeom>
            <a:avLst/>
            <a:gdLst>
              <a:gd name="T0" fmla="*/ 0 w 161"/>
              <a:gd name="T1" fmla="*/ 2147483647 h 125"/>
              <a:gd name="T2" fmla="*/ 2147483647 w 161"/>
              <a:gd name="T3" fmla="*/ 2147483647 h 125"/>
              <a:gd name="T4" fmla="*/ 2147483647 w 161"/>
              <a:gd name="T5" fmla="*/ 2147483647 h 125"/>
              <a:gd name="T6" fmla="*/ 2147483647 w 161"/>
              <a:gd name="T7" fmla="*/ 2147483647 h 125"/>
              <a:gd name="T8" fmla="*/ 2147483647 w 161"/>
              <a:gd name="T9" fmla="*/ 2147483647 h 125"/>
              <a:gd name="T10" fmla="*/ 2147483647 w 161"/>
              <a:gd name="T11" fmla="*/ 2147483647 h 125"/>
              <a:gd name="T12" fmla="*/ 2147483647 w 161"/>
              <a:gd name="T13" fmla="*/ 2147483647 h 125"/>
              <a:gd name="T14" fmla="*/ 2147483647 w 161"/>
              <a:gd name="T15" fmla="*/ 2147483647 h 125"/>
              <a:gd name="T16" fmla="*/ 2147483647 w 161"/>
              <a:gd name="T17" fmla="*/ 2147483647 h 125"/>
              <a:gd name="T18" fmla="*/ 2147483647 w 161"/>
              <a:gd name="T19" fmla="*/ 2147483647 h 125"/>
              <a:gd name="T20" fmla="*/ 2147483647 w 161"/>
              <a:gd name="T21" fmla="*/ 2147483647 h 125"/>
              <a:gd name="T22" fmla="*/ 2147483647 w 161"/>
              <a:gd name="T23" fmla="*/ 2147483647 h 125"/>
              <a:gd name="T24" fmla="*/ 2147483647 w 161"/>
              <a:gd name="T25" fmla="*/ 2147483647 h 125"/>
              <a:gd name="T26" fmla="*/ 2147483647 w 161"/>
              <a:gd name="T27" fmla="*/ 2147483647 h 125"/>
              <a:gd name="T28" fmla="*/ 2147483647 w 161"/>
              <a:gd name="T29" fmla="*/ 2147483647 h 125"/>
              <a:gd name="T30" fmla="*/ 2147483647 w 161"/>
              <a:gd name="T31" fmla="*/ 2147483647 h 125"/>
              <a:gd name="T32" fmla="*/ 2147483647 w 161"/>
              <a:gd name="T33" fmla="*/ 2147483647 h 125"/>
              <a:gd name="T34" fmla="*/ 2147483647 w 161"/>
              <a:gd name="T35" fmla="*/ 2147483647 h 125"/>
              <a:gd name="T36" fmla="*/ 2147483647 w 161"/>
              <a:gd name="T37" fmla="*/ 2147483647 h 125"/>
              <a:gd name="T38" fmla="*/ 2147483647 w 161"/>
              <a:gd name="T39" fmla="*/ 2147483647 h 125"/>
              <a:gd name="T40" fmla="*/ 2147483647 w 161"/>
              <a:gd name="T41" fmla="*/ 2147483647 h 125"/>
              <a:gd name="T42" fmla="*/ 2147483647 w 161"/>
              <a:gd name="T43" fmla="*/ 2147483647 h 125"/>
              <a:gd name="T44" fmla="*/ 2147483647 w 161"/>
              <a:gd name="T45" fmla="*/ 2147483647 h 125"/>
              <a:gd name="T46" fmla="*/ 2147483647 w 161"/>
              <a:gd name="T47" fmla="*/ 0 h 125"/>
              <a:gd name="T48" fmla="*/ 2147483647 w 161"/>
              <a:gd name="T49" fmla="*/ 2147483647 h 125"/>
              <a:gd name="T50" fmla="*/ 2147483647 w 161"/>
              <a:gd name="T51" fmla="*/ 2147483647 h 125"/>
              <a:gd name="T52" fmla="*/ 2147483647 w 161"/>
              <a:gd name="T53" fmla="*/ 2147483647 h 125"/>
              <a:gd name="T54" fmla="*/ 2147483647 w 161"/>
              <a:gd name="T55" fmla="*/ 2147483647 h 125"/>
              <a:gd name="T56" fmla="*/ 2147483647 w 161"/>
              <a:gd name="T57" fmla="*/ 2147483647 h 125"/>
              <a:gd name="T58" fmla="*/ 2147483647 w 161"/>
              <a:gd name="T59" fmla="*/ 2147483647 h 125"/>
              <a:gd name="T60" fmla="*/ 2147483647 w 161"/>
              <a:gd name="T61" fmla="*/ 2147483647 h 125"/>
              <a:gd name="T62" fmla="*/ 2147483647 w 161"/>
              <a:gd name="T63" fmla="*/ 2147483647 h 125"/>
              <a:gd name="T64" fmla="*/ 2147483647 w 161"/>
              <a:gd name="T65" fmla="*/ 2147483647 h 125"/>
              <a:gd name="T66" fmla="*/ 2147483647 w 161"/>
              <a:gd name="T67" fmla="*/ 2147483647 h 125"/>
              <a:gd name="T68" fmla="*/ 2147483647 w 161"/>
              <a:gd name="T69" fmla="*/ 2147483647 h 125"/>
              <a:gd name="T70" fmla="*/ 2147483647 w 161"/>
              <a:gd name="T71" fmla="*/ 2147483647 h 125"/>
              <a:gd name="T72" fmla="*/ 2147483647 w 161"/>
              <a:gd name="T73" fmla="*/ 2147483647 h 125"/>
              <a:gd name="T74" fmla="*/ 2147483647 w 161"/>
              <a:gd name="T75" fmla="*/ 2147483647 h 125"/>
              <a:gd name="T76" fmla="*/ 2147483647 w 161"/>
              <a:gd name="T77" fmla="*/ 2147483647 h 125"/>
              <a:gd name="T78" fmla="*/ 2147483647 w 161"/>
              <a:gd name="T79" fmla="*/ 2147483647 h 125"/>
              <a:gd name="T80" fmla="*/ 2147483647 w 161"/>
              <a:gd name="T81" fmla="*/ 2147483647 h 125"/>
              <a:gd name="T82" fmla="*/ 2147483647 w 161"/>
              <a:gd name="T83" fmla="*/ 2147483647 h 125"/>
              <a:gd name="T84" fmla="*/ 2147483647 w 161"/>
              <a:gd name="T85" fmla="*/ 2147483647 h 125"/>
              <a:gd name="T86" fmla="*/ 0 w 161"/>
              <a:gd name="T87" fmla="*/ 2147483647 h 125"/>
              <a:gd name="T88" fmla="*/ 0 w 161"/>
              <a:gd name="T89" fmla="*/ 2147483647 h 12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1"/>
              <a:gd name="T136" fmla="*/ 0 h 125"/>
              <a:gd name="T137" fmla="*/ 161 w 161"/>
              <a:gd name="T138" fmla="*/ 125 h 12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1" h="125">
                <a:moveTo>
                  <a:pt x="0" y="20"/>
                </a:moveTo>
                <a:lnTo>
                  <a:pt x="7" y="32"/>
                </a:lnTo>
                <a:lnTo>
                  <a:pt x="15" y="41"/>
                </a:lnTo>
                <a:lnTo>
                  <a:pt x="20" y="55"/>
                </a:lnTo>
                <a:lnTo>
                  <a:pt x="26" y="64"/>
                </a:lnTo>
                <a:lnTo>
                  <a:pt x="36" y="70"/>
                </a:lnTo>
                <a:lnTo>
                  <a:pt x="47" y="70"/>
                </a:lnTo>
                <a:lnTo>
                  <a:pt x="58" y="66"/>
                </a:lnTo>
                <a:lnTo>
                  <a:pt x="68" y="62"/>
                </a:lnTo>
                <a:lnTo>
                  <a:pt x="77" y="70"/>
                </a:lnTo>
                <a:lnTo>
                  <a:pt x="83" y="81"/>
                </a:lnTo>
                <a:lnTo>
                  <a:pt x="91" y="93"/>
                </a:lnTo>
                <a:lnTo>
                  <a:pt x="98" y="106"/>
                </a:lnTo>
                <a:lnTo>
                  <a:pt x="106" y="115"/>
                </a:lnTo>
                <a:lnTo>
                  <a:pt x="115" y="121"/>
                </a:lnTo>
                <a:lnTo>
                  <a:pt x="127" y="125"/>
                </a:lnTo>
                <a:lnTo>
                  <a:pt x="136" y="121"/>
                </a:lnTo>
                <a:lnTo>
                  <a:pt x="142" y="110"/>
                </a:lnTo>
                <a:lnTo>
                  <a:pt x="150" y="93"/>
                </a:lnTo>
                <a:lnTo>
                  <a:pt x="154" y="76"/>
                </a:lnTo>
                <a:lnTo>
                  <a:pt x="155" y="55"/>
                </a:lnTo>
                <a:lnTo>
                  <a:pt x="157" y="38"/>
                </a:lnTo>
                <a:lnTo>
                  <a:pt x="161" y="19"/>
                </a:lnTo>
                <a:lnTo>
                  <a:pt x="157" y="0"/>
                </a:lnTo>
                <a:lnTo>
                  <a:pt x="150" y="7"/>
                </a:lnTo>
                <a:lnTo>
                  <a:pt x="142" y="19"/>
                </a:lnTo>
                <a:lnTo>
                  <a:pt x="140" y="32"/>
                </a:lnTo>
                <a:lnTo>
                  <a:pt x="135" y="49"/>
                </a:lnTo>
                <a:lnTo>
                  <a:pt x="129" y="66"/>
                </a:lnTo>
                <a:lnTo>
                  <a:pt x="127" y="81"/>
                </a:lnTo>
                <a:lnTo>
                  <a:pt x="125" y="91"/>
                </a:lnTo>
                <a:lnTo>
                  <a:pt x="115" y="87"/>
                </a:lnTo>
                <a:lnTo>
                  <a:pt x="108" y="72"/>
                </a:lnTo>
                <a:lnTo>
                  <a:pt x="98" y="57"/>
                </a:lnTo>
                <a:lnTo>
                  <a:pt x="85" y="47"/>
                </a:lnTo>
                <a:lnTo>
                  <a:pt x="76" y="43"/>
                </a:lnTo>
                <a:lnTo>
                  <a:pt x="62" y="41"/>
                </a:lnTo>
                <a:lnTo>
                  <a:pt x="53" y="47"/>
                </a:lnTo>
                <a:lnTo>
                  <a:pt x="43" y="43"/>
                </a:lnTo>
                <a:lnTo>
                  <a:pt x="38" y="32"/>
                </a:lnTo>
                <a:lnTo>
                  <a:pt x="26" y="19"/>
                </a:lnTo>
                <a:lnTo>
                  <a:pt x="11" y="11"/>
                </a:lnTo>
                <a:lnTo>
                  <a:pt x="3" y="7"/>
                </a:lnTo>
                <a:lnTo>
                  <a:pt x="0" y="20"/>
                </a:lnTo>
                <a:close/>
              </a:path>
            </a:pathLst>
          </a:custGeom>
          <a:solidFill>
            <a:srgbClr val="000000"/>
          </a:solidFill>
          <a:ln w="9525">
            <a:noFill/>
            <a:round/>
            <a:headEnd/>
            <a:tailEnd/>
          </a:ln>
        </p:spPr>
        <p:txBody>
          <a:bodyPr/>
          <a:lstStyle/>
          <a:p>
            <a:endParaRPr lang="en-US"/>
          </a:p>
        </p:txBody>
      </p:sp>
      <p:sp>
        <p:nvSpPr>
          <p:cNvPr id="7224" name="Freeform 56"/>
          <p:cNvSpPr>
            <a:spLocks/>
          </p:cNvSpPr>
          <p:nvPr/>
        </p:nvSpPr>
        <p:spPr bwMode="auto">
          <a:xfrm>
            <a:off x="7159625" y="5530850"/>
            <a:ext cx="39688" cy="42863"/>
          </a:xfrm>
          <a:custGeom>
            <a:avLst/>
            <a:gdLst>
              <a:gd name="T0" fmla="*/ 2147483647 w 49"/>
              <a:gd name="T1" fmla="*/ 2147483647 h 53"/>
              <a:gd name="T2" fmla="*/ 2147483647 w 49"/>
              <a:gd name="T3" fmla="*/ 0 h 53"/>
              <a:gd name="T4" fmla="*/ 2147483647 w 49"/>
              <a:gd name="T5" fmla="*/ 2147483647 h 53"/>
              <a:gd name="T6" fmla="*/ 2147483647 w 49"/>
              <a:gd name="T7" fmla="*/ 2147483647 h 53"/>
              <a:gd name="T8" fmla="*/ 0 w 49"/>
              <a:gd name="T9" fmla="*/ 2147483647 h 53"/>
              <a:gd name="T10" fmla="*/ 0 w 49"/>
              <a:gd name="T11" fmla="*/ 2147483647 h 53"/>
              <a:gd name="T12" fmla="*/ 2147483647 w 49"/>
              <a:gd name="T13" fmla="*/ 2147483647 h 53"/>
              <a:gd name="T14" fmla="*/ 2147483647 w 49"/>
              <a:gd name="T15" fmla="*/ 2147483647 h 53"/>
              <a:gd name="T16" fmla="*/ 2147483647 w 49"/>
              <a:gd name="T17" fmla="*/ 2147483647 h 53"/>
              <a:gd name="T18" fmla="*/ 2147483647 w 49"/>
              <a:gd name="T19" fmla="*/ 2147483647 h 53"/>
              <a:gd name="T20" fmla="*/ 2147483647 w 49"/>
              <a:gd name="T21" fmla="*/ 2147483647 h 53"/>
              <a:gd name="T22" fmla="*/ 2147483647 w 49"/>
              <a:gd name="T23" fmla="*/ 2147483647 h 53"/>
              <a:gd name="T24" fmla="*/ 2147483647 w 49"/>
              <a:gd name="T25" fmla="*/ 2147483647 h 53"/>
              <a:gd name="T26" fmla="*/ 2147483647 w 49"/>
              <a:gd name="T27" fmla="*/ 2147483647 h 53"/>
              <a:gd name="T28" fmla="*/ 2147483647 w 49"/>
              <a:gd name="T29" fmla="*/ 2147483647 h 53"/>
              <a:gd name="T30" fmla="*/ 2147483647 w 49"/>
              <a:gd name="T31" fmla="*/ 2147483647 h 53"/>
              <a:gd name="T32" fmla="*/ 2147483647 w 49"/>
              <a:gd name="T33" fmla="*/ 2147483647 h 53"/>
              <a:gd name="T34" fmla="*/ 2147483647 w 49"/>
              <a:gd name="T35" fmla="*/ 2147483647 h 53"/>
              <a:gd name="T36" fmla="*/ 2147483647 w 49"/>
              <a:gd name="T37" fmla="*/ 2147483647 h 53"/>
              <a:gd name="T38" fmla="*/ 2147483647 w 49"/>
              <a:gd name="T39" fmla="*/ 2147483647 h 53"/>
              <a:gd name="T40" fmla="*/ 2147483647 w 49"/>
              <a:gd name="T41" fmla="*/ 2147483647 h 53"/>
              <a:gd name="T42" fmla="*/ 2147483647 w 49"/>
              <a:gd name="T43" fmla="*/ 2147483647 h 53"/>
              <a:gd name="T44" fmla="*/ 2147483647 w 49"/>
              <a:gd name="T45" fmla="*/ 2147483647 h 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
              <a:gd name="T70" fmla="*/ 0 h 53"/>
              <a:gd name="T71" fmla="*/ 49 w 49"/>
              <a:gd name="T72" fmla="*/ 53 h 5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 h="53">
                <a:moveTo>
                  <a:pt x="36" y="2"/>
                </a:moveTo>
                <a:lnTo>
                  <a:pt x="25" y="0"/>
                </a:lnTo>
                <a:lnTo>
                  <a:pt x="15" y="6"/>
                </a:lnTo>
                <a:lnTo>
                  <a:pt x="6" y="13"/>
                </a:lnTo>
                <a:lnTo>
                  <a:pt x="0" y="23"/>
                </a:lnTo>
                <a:lnTo>
                  <a:pt x="0" y="32"/>
                </a:lnTo>
                <a:lnTo>
                  <a:pt x="7" y="42"/>
                </a:lnTo>
                <a:lnTo>
                  <a:pt x="21" y="49"/>
                </a:lnTo>
                <a:lnTo>
                  <a:pt x="30" y="53"/>
                </a:lnTo>
                <a:lnTo>
                  <a:pt x="42" y="53"/>
                </a:lnTo>
                <a:lnTo>
                  <a:pt x="47" y="44"/>
                </a:lnTo>
                <a:lnTo>
                  <a:pt x="47" y="34"/>
                </a:lnTo>
                <a:lnTo>
                  <a:pt x="49" y="27"/>
                </a:lnTo>
                <a:lnTo>
                  <a:pt x="40" y="19"/>
                </a:lnTo>
                <a:lnTo>
                  <a:pt x="30" y="19"/>
                </a:lnTo>
                <a:lnTo>
                  <a:pt x="28" y="28"/>
                </a:lnTo>
                <a:lnTo>
                  <a:pt x="21" y="34"/>
                </a:lnTo>
                <a:lnTo>
                  <a:pt x="17" y="23"/>
                </a:lnTo>
                <a:lnTo>
                  <a:pt x="23" y="17"/>
                </a:lnTo>
                <a:lnTo>
                  <a:pt x="28" y="11"/>
                </a:lnTo>
                <a:lnTo>
                  <a:pt x="36" y="11"/>
                </a:lnTo>
                <a:lnTo>
                  <a:pt x="36" y="2"/>
                </a:lnTo>
                <a:close/>
              </a:path>
            </a:pathLst>
          </a:custGeom>
          <a:solidFill>
            <a:srgbClr val="000000"/>
          </a:solidFill>
          <a:ln w="9525">
            <a:noFill/>
            <a:round/>
            <a:headEnd/>
            <a:tailEnd/>
          </a:ln>
        </p:spPr>
        <p:txBody>
          <a:bodyPr/>
          <a:lstStyle/>
          <a:p>
            <a:endParaRPr lang="en-US"/>
          </a:p>
        </p:txBody>
      </p:sp>
      <p:sp>
        <p:nvSpPr>
          <p:cNvPr id="7225" name="Freeform 57"/>
          <p:cNvSpPr>
            <a:spLocks/>
          </p:cNvSpPr>
          <p:nvPr/>
        </p:nvSpPr>
        <p:spPr bwMode="auto">
          <a:xfrm>
            <a:off x="6884988" y="5643563"/>
            <a:ext cx="28575" cy="58737"/>
          </a:xfrm>
          <a:custGeom>
            <a:avLst/>
            <a:gdLst>
              <a:gd name="T0" fmla="*/ 0 w 34"/>
              <a:gd name="T1" fmla="*/ 0 h 75"/>
              <a:gd name="T2" fmla="*/ 0 w 34"/>
              <a:gd name="T3" fmla="*/ 2147483647 h 75"/>
              <a:gd name="T4" fmla="*/ 2147483647 w 34"/>
              <a:gd name="T5" fmla="*/ 2147483647 h 75"/>
              <a:gd name="T6" fmla="*/ 2147483647 w 34"/>
              <a:gd name="T7" fmla="*/ 2147483647 h 75"/>
              <a:gd name="T8" fmla="*/ 2147483647 w 34"/>
              <a:gd name="T9" fmla="*/ 2147483647 h 75"/>
              <a:gd name="T10" fmla="*/ 2147483647 w 34"/>
              <a:gd name="T11" fmla="*/ 2147483647 h 75"/>
              <a:gd name="T12" fmla="*/ 2147483647 w 34"/>
              <a:gd name="T13" fmla="*/ 2147483647 h 75"/>
              <a:gd name="T14" fmla="*/ 2147483647 w 34"/>
              <a:gd name="T15" fmla="*/ 2147483647 h 75"/>
              <a:gd name="T16" fmla="*/ 2147483647 w 34"/>
              <a:gd name="T17" fmla="*/ 2147483647 h 75"/>
              <a:gd name="T18" fmla="*/ 2147483647 w 34"/>
              <a:gd name="T19" fmla="*/ 2147483647 h 75"/>
              <a:gd name="T20" fmla="*/ 2147483647 w 34"/>
              <a:gd name="T21" fmla="*/ 2147483647 h 75"/>
              <a:gd name="T22" fmla="*/ 0 w 34"/>
              <a:gd name="T23" fmla="*/ 0 h 75"/>
              <a:gd name="T24" fmla="*/ 0 w 34"/>
              <a:gd name="T25" fmla="*/ 0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75"/>
              <a:gd name="T41" fmla="*/ 34 w 34"/>
              <a:gd name="T42" fmla="*/ 75 h 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75">
                <a:moveTo>
                  <a:pt x="0" y="0"/>
                </a:moveTo>
                <a:lnTo>
                  <a:pt x="0" y="14"/>
                </a:lnTo>
                <a:lnTo>
                  <a:pt x="6" y="29"/>
                </a:lnTo>
                <a:lnTo>
                  <a:pt x="15" y="46"/>
                </a:lnTo>
                <a:lnTo>
                  <a:pt x="21" y="59"/>
                </a:lnTo>
                <a:lnTo>
                  <a:pt x="27" y="71"/>
                </a:lnTo>
                <a:lnTo>
                  <a:pt x="32" y="75"/>
                </a:lnTo>
                <a:lnTo>
                  <a:pt x="34" y="69"/>
                </a:lnTo>
                <a:lnTo>
                  <a:pt x="32" y="59"/>
                </a:lnTo>
                <a:lnTo>
                  <a:pt x="32" y="42"/>
                </a:lnTo>
                <a:lnTo>
                  <a:pt x="15" y="8"/>
                </a:lnTo>
                <a:lnTo>
                  <a:pt x="0" y="0"/>
                </a:lnTo>
                <a:close/>
              </a:path>
            </a:pathLst>
          </a:custGeom>
          <a:solidFill>
            <a:srgbClr val="000000"/>
          </a:solidFill>
          <a:ln w="9525">
            <a:noFill/>
            <a:round/>
            <a:headEnd/>
            <a:tailEnd/>
          </a:ln>
        </p:spPr>
        <p:txBody>
          <a:bodyPr/>
          <a:lstStyle/>
          <a:p>
            <a:endParaRPr lang="en-US"/>
          </a:p>
        </p:txBody>
      </p:sp>
      <p:sp>
        <p:nvSpPr>
          <p:cNvPr id="7226" name="Freeform 58"/>
          <p:cNvSpPr>
            <a:spLocks/>
          </p:cNvSpPr>
          <p:nvPr/>
        </p:nvSpPr>
        <p:spPr bwMode="auto">
          <a:xfrm>
            <a:off x="7042150" y="5375275"/>
            <a:ext cx="203200" cy="138113"/>
          </a:xfrm>
          <a:custGeom>
            <a:avLst/>
            <a:gdLst>
              <a:gd name="T0" fmla="*/ 2147483647 w 254"/>
              <a:gd name="T1" fmla="*/ 2147483647 h 173"/>
              <a:gd name="T2" fmla="*/ 2147483647 w 254"/>
              <a:gd name="T3" fmla="*/ 2147483647 h 173"/>
              <a:gd name="T4" fmla="*/ 2147483647 w 254"/>
              <a:gd name="T5" fmla="*/ 2147483647 h 173"/>
              <a:gd name="T6" fmla="*/ 2147483647 w 254"/>
              <a:gd name="T7" fmla="*/ 2147483647 h 173"/>
              <a:gd name="T8" fmla="*/ 2147483647 w 254"/>
              <a:gd name="T9" fmla="*/ 2147483647 h 173"/>
              <a:gd name="T10" fmla="*/ 2147483647 w 254"/>
              <a:gd name="T11" fmla="*/ 2147483647 h 173"/>
              <a:gd name="T12" fmla="*/ 2147483647 w 254"/>
              <a:gd name="T13" fmla="*/ 2147483647 h 173"/>
              <a:gd name="T14" fmla="*/ 2147483647 w 254"/>
              <a:gd name="T15" fmla="*/ 2147483647 h 173"/>
              <a:gd name="T16" fmla="*/ 2147483647 w 254"/>
              <a:gd name="T17" fmla="*/ 2147483647 h 173"/>
              <a:gd name="T18" fmla="*/ 2147483647 w 254"/>
              <a:gd name="T19" fmla="*/ 2147483647 h 173"/>
              <a:gd name="T20" fmla="*/ 2147483647 w 254"/>
              <a:gd name="T21" fmla="*/ 2147483647 h 173"/>
              <a:gd name="T22" fmla="*/ 2147483647 w 254"/>
              <a:gd name="T23" fmla="*/ 2147483647 h 173"/>
              <a:gd name="T24" fmla="*/ 2147483647 w 254"/>
              <a:gd name="T25" fmla="*/ 2147483647 h 173"/>
              <a:gd name="T26" fmla="*/ 2147483647 w 254"/>
              <a:gd name="T27" fmla="*/ 2147483647 h 173"/>
              <a:gd name="T28" fmla="*/ 2147483647 w 254"/>
              <a:gd name="T29" fmla="*/ 2147483647 h 173"/>
              <a:gd name="T30" fmla="*/ 2147483647 w 254"/>
              <a:gd name="T31" fmla="*/ 2147483647 h 173"/>
              <a:gd name="T32" fmla="*/ 2147483647 w 254"/>
              <a:gd name="T33" fmla="*/ 2147483647 h 173"/>
              <a:gd name="T34" fmla="*/ 2147483647 w 254"/>
              <a:gd name="T35" fmla="*/ 2147483647 h 173"/>
              <a:gd name="T36" fmla="*/ 2147483647 w 254"/>
              <a:gd name="T37" fmla="*/ 2147483647 h 173"/>
              <a:gd name="T38" fmla="*/ 2147483647 w 254"/>
              <a:gd name="T39" fmla="*/ 2147483647 h 173"/>
              <a:gd name="T40" fmla="*/ 2147483647 w 254"/>
              <a:gd name="T41" fmla="*/ 2147483647 h 173"/>
              <a:gd name="T42" fmla="*/ 2147483647 w 254"/>
              <a:gd name="T43" fmla="*/ 2147483647 h 173"/>
              <a:gd name="T44" fmla="*/ 2147483647 w 254"/>
              <a:gd name="T45" fmla="*/ 2147483647 h 173"/>
              <a:gd name="T46" fmla="*/ 2147483647 w 254"/>
              <a:gd name="T47" fmla="*/ 0 h 173"/>
              <a:gd name="T48" fmla="*/ 2147483647 w 254"/>
              <a:gd name="T49" fmla="*/ 2147483647 h 173"/>
              <a:gd name="T50" fmla="*/ 2147483647 w 254"/>
              <a:gd name="T51" fmla="*/ 2147483647 h 173"/>
              <a:gd name="T52" fmla="*/ 2147483647 w 254"/>
              <a:gd name="T53" fmla="*/ 2147483647 h 173"/>
              <a:gd name="T54" fmla="*/ 2147483647 w 254"/>
              <a:gd name="T55" fmla="*/ 2147483647 h 173"/>
              <a:gd name="T56" fmla="*/ 2147483647 w 254"/>
              <a:gd name="T57" fmla="*/ 2147483647 h 173"/>
              <a:gd name="T58" fmla="*/ 2147483647 w 254"/>
              <a:gd name="T59" fmla="*/ 2147483647 h 173"/>
              <a:gd name="T60" fmla="*/ 2147483647 w 254"/>
              <a:gd name="T61" fmla="*/ 2147483647 h 173"/>
              <a:gd name="T62" fmla="*/ 2147483647 w 254"/>
              <a:gd name="T63" fmla="*/ 2147483647 h 173"/>
              <a:gd name="T64" fmla="*/ 2147483647 w 254"/>
              <a:gd name="T65" fmla="*/ 2147483647 h 173"/>
              <a:gd name="T66" fmla="*/ 2147483647 w 254"/>
              <a:gd name="T67" fmla="*/ 2147483647 h 173"/>
              <a:gd name="T68" fmla="*/ 2147483647 w 254"/>
              <a:gd name="T69" fmla="*/ 2147483647 h 173"/>
              <a:gd name="T70" fmla="*/ 2147483647 w 254"/>
              <a:gd name="T71" fmla="*/ 2147483647 h 173"/>
              <a:gd name="T72" fmla="*/ 0 w 254"/>
              <a:gd name="T73" fmla="*/ 2147483647 h 173"/>
              <a:gd name="T74" fmla="*/ 2147483647 w 254"/>
              <a:gd name="T75" fmla="*/ 2147483647 h 173"/>
              <a:gd name="T76" fmla="*/ 2147483647 w 254"/>
              <a:gd name="T77" fmla="*/ 2147483647 h 1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54"/>
              <a:gd name="T118" fmla="*/ 0 h 173"/>
              <a:gd name="T119" fmla="*/ 254 w 254"/>
              <a:gd name="T120" fmla="*/ 173 h 17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54" h="173">
                <a:moveTo>
                  <a:pt x="15" y="118"/>
                </a:moveTo>
                <a:lnTo>
                  <a:pt x="41" y="131"/>
                </a:lnTo>
                <a:lnTo>
                  <a:pt x="66" y="145"/>
                </a:lnTo>
                <a:lnTo>
                  <a:pt x="97" y="156"/>
                </a:lnTo>
                <a:lnTo>
                  <a:pt x="127" y="166"/>
                </a:lnTo>
                <a:lnTo>
                  <a:pt x="161" y="171"/>
                </a:lnTo>
                <a:lnTo>
                  <a:pt x="184" y="173"/>
                </a:lnTo>
                <a:lnTo>
                  <a:pt x="207" y="173"/>
                </a:lnTo>
                <a:lnTo>
                  <a:pt x="224" y="169"/>
                </a:lnTo>
                <a:lnTo>
                  <a:pt x="243" y="167"/>
                </a:lnTo>
                <a:lnTo>
                  <a:pt x="254" y="162"/>
                </a:lnTo>
                <a:lnTo>
                  <a:pt x="252" y="150"/>
                </a:lnTo>
                <a:lnTo>
                  <a:pt x="243" y="146"/>
                </a:lnTo>
                <a:lnTo>
                  <a:pt x="216" y="137"/>
                </a:lnTo>
                <a:lnTo>
                  <a:pt x="197" y="129"/>
                </a:lnTo>
                <a:lnTo>
                  <a:pt x="176" y="120"/>
                </a:lnTo>
                <a:lnTo>
                  <a:pt x="161" y="110"/>
                </a:lnTo>
                <a:lnTo>
                  <a:pt x="148" y="103"/>
                </a:lnTo>
                <a:lnTo>
                  <a:pt x="142" y="91"/>
                </a:lnTo>
                <a:lnTo>
                  <a:pt x="133" y="67"/>
                </a:lnTo>
                <a:lnTo>
                  <a:pt x="127" y="38"/>
                </a:lnTo>
                <a:lnTo>
                  <a:pt x="123" y="17"/>
                </a:lnTo>
                <a:lnTo>
                  <a:pt x="117" y="2"/>
                </a:lnTo>
                <a:lnTo>
                  <a:pt x="110" y="0"/>
                </a:lnTo>
                <a:lnTo>
                  <a:pt x="102" y="8"/>
                </a:lnTo>
                <a:lnTo>
                  <a:pt x="102" y="23"/>
                </a:lnTo>
                <a:lnTo>
                  <a:pt x="108" y="53"/>
                </a:lnTo>
                <a:lnTo>
                  <a:pt x="112" y="76"/>
                </a:lnTo>
                <a:lnTo>
                  <a:pt x="117" y="103"/>
                </a:lnTo>
                <a:lnTo>
                  <a:pt x="121" y="120"/>
                </a:lnTo>
                <a:lnTo>
                  <a:pt x="131" y="143"/>
                </a:lnTo>
                <a:lnTo>
                  <a:pt x="114" y="139"/>
                </a:lnTo>
                <a:lnTo>
                  <a:pt x="87" y="129"/>
                </a:lnTo>
                <a:lnTo>
                  <a:pt x="66" y="122"/>
                </a:lnTo>
                <a:lnTo>
                  <a:pt x="43" y="112"/>
                </a:lnTo>
                <a:lnTo>
                  <a:pt x="30" y="101"/>
                </a:lnTo>
                <a:lnTo>
                  <a:pt x="0" y="80"/>
                </a:lnTo>
                <a:lnTo>
                  <a:pt x="15" y="118"/>
                </a:lnTo>
                <a:close/>
              </a:path>
            </a:pathLst>
          </a:custGeom>
          <a:solidFill>
            <a:srgbClr val="000000"/>
          </a:solidFill>
          <a:ln w="9525">
            <a:noFill/>
            <a:round/>
            <a:headEnd/>
            <a:tailEnd/>
          </a:ln>
        </p:spPr>
        <p:txBody>
          <a:bodyPr/>
          <a:lstStyle/>
          <a:p>
            <a:endParaRPr lang="en-US"/>
          </a:p>
        </p:txBody>
      </p:sp>
      <p:sp>
        <p:nvSpPr>
          <p:cNvPr id="7227" name="Freeform 59"/>
          <p:cNvSpPr>
            <a:spLocks/>
          </p:cNvSpPr>
          <p:nvPr/>
        </p:nvSpPr>
        <p:spPr bwMode="auto">
          <a:xfrm>
            <a:off x="7297738" y="5214938"/>
            <a:ext cx="85725" cy="95250"/>
          </a:xfrm>
          <a:custGeom>
            <a:avLst/>
            <a:gdLst>
              <a:gd name="T0" fmla="*/ 2147483647 w 108"/>
              <a:gd name="T1" fmla="*/ 2147483647 h 119"/>
              <a:gd name="T2" fmla="*/ 2147483647 w 108"/>
              <a:gd name="T3" fmla="*/ 2147483647 h 119"/>
              <a:gd name="T4" fmla="*/ 2147483647 w 108"/>
              <a:gd name="T5" fmla="*/ 2147483647 h 119"/>
              <a:gd name="T6" fmla="*/ 2147483647 w 108"/>
              <a:gd name="T7" fmla="*/ 2147483647 h 119"/>
              <a:gd name="T8" fmla="*/ 2147483647 w 108"/>
              <a:gd name="T9" fmla="*/ 2147483647 h 119"/>
              <a:gd name="T10" fmla="*/ 2147483647 w 108"/>
              <a:gd name="T11" fmla="*/ 2147483647 h 119"/>
              <a:gd name="T12" fmla="*/ 2147483647 w 108"/>
              <a:gd name="T13" fmla="*/ 2147483647 h 119"/>
              <a:gd name="T14" fmla="*/ 2147483647 w 108"/>
              <a:gd name="T15" fmla="*/ 2147483647 h 119"/>
              <a:gd name="T16" fmla="*/ 2147483647 w 108"/>
              <a:gd name="T17" fmla="*/ 2147483647 h 119"/>
              <a:gd name="T18" fmla="*/ 2147483647 w 108"/>
              <a:gd name="T19" fmla="*/ 2147483647 h 119"/>
              <a:gd name="T20" fmla="*/ 2147483647 w 108"/>
              <a:gd name="T21" fmla="*/ 2147483647 h 119"/>
              <a:gd name="T22" fmla="*/ 2147483647 w 108"/>
              <a:gd name="T23" fmla="*/ 0 h 119"/>
              <a:gd name="T24" fmla="*/ 2147483647 w 108"/>
              <a:gd name="T25" fmla="*/ 2147483647 h 119"/>
              <a:gd name="T26" fmla="*/ 2147483647 w 108"/>
              <a:gd name="T27" fmla="*/ 2147483647 h 119"/>
              <a:gd name="T28" fmla="*/ 2147483647 w 108"/>
              <a:gd name="T29" fmla="*/ 2147483647 h 119"/>
              <a:gd name="T30" fmla="*/ 2147483647 w 108"/>
              <a:gd name="T31" fmla="*/ 2147483647 h 119"/>
              <a:gd name="T32" fmla="*/ 2147483647 w 108"/>
              <a:gd name="T33" fmla="*/ 2147483647 h 119"/>
              <a:gd name="T34" fmla="*/ 2147483647 w 108"/>
              <a:gd name="T35" fmla="*/ 2147483647 h 119"/>
              <a:gd name="T36" fmla="*/ 2147483647 w 108"/>
              <a:gd name="T37" fmla="*/ 2147483647 h 119"/>
              <a:gd name="T38" fmla="*/ 2147483647 w 108"/>
              <a:gd name="T39" fmla="*/ 2147483647 h 119"/>
              <a:gd name="T40" fmla="*/ 2147483647 w 108"/>
              <a:gd name="T41" fmla="*/ 2147483647 h 119"/>
              <a:gd name="T42" fmla="*/ 2147483647 w 108"/>
              <a:gd name="T43" fmla="*/ 2147483647 h 119"/>
              <a:gd name="T44" fmla="*/ 2147483647 w 108"/>
              <a:gd name="T45" fmla="*/ 2147483647 h 119"/>
              <a:gd name="T46" fmla="*/ 2147483647 w 108"/>
              <a:gd name="T47" fmla="*/ 2147483647 h 119"/>
              <a:gd name="T48" fmla="*/ 2147483647 w 108"/>
              <a:gd name="T49" fmla="*/ 2147483647 h 119"/>
              <a:gd name="T50" fmla="*/ 0 w 108"/>
              <a:gd name="T51" fmla="*/ 2147483647 h 119"/>
              <a:gd name="T52" fmla="*/ 2147483647 w 108"/>
              <a:gd name="T53" fmla="*/ 2147483647 h 119"/>
              <a:gd name="T54" fmla="*/ 2147483647 w 108"/>
              <a:gd name="T55" fmla="*/ 2147483647 h 1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8"/>
              <a:gd name="T85" fmla="*/ 0 h 119"/>
              <a:gd name="T86" fmla="*/ 108 w 108"/>
              <a:gd name="T87" fmla="*/ 119 h 1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8" h="119">
                <a:moveTo>
                  <a:pt x="9" y="119"/>
                </a:moveTo>
                <a:lnTo>
                  <a:pt x="25" y="102"/>
                </a:lnTo>
                <a:lnTo>
                  <a:pt x="42" y="83"/>
                </a:lnTo>
                <a:lnTo>
                  <a:pt x="59" y="64"/>
                </a:lnTo>
                <a:lnTo>
                  <a:pt x="76" y="51"/>
                </a:lnTo>
                <a:lnTo>
                  <a:pt x="91" y="38"/>
                </a:lnTo>
                <a:lnTo>
                  <a:pt x="102" y="30"/>
                </a:lnTo>
                <a:lnTo>
                  <a:pt x="108" y="19"/>
                </a:lnTo>
                <a:lnTo>
                  <a:pt x="106" y="11"/>
                </a:lnTo>
                <a:lnTo>
                  <a:pt x="104" y="5"/>
                </a:lnTo>
                <a:lnTo>
                  <a:pt x="97" y="2"/>
                </a:lnTo>
                <a:lnTo>
                  <a:pt x="85" y="0"/>
                </a:lnTo>
                <a:lnTo>
                  <a:pt x="76" y="3"/>
                </a:lnTo>
                <a:lnTo>
                  <a:pt x="66" y="9"/>
                </a:lnTo>
                <a:lnTo>
                  <a:pt x="59" y="22"/>
                </a:lnTo>
                <a:lnTo>
                  <a:pt x="74" y="19"/>
                </a:lnTo>
                <a:lnTo>
                  <a:pt x="83" y="15"/>
                </a:lnTo>
                <a:lnTo>
                  <a:pt x="91" y="17"/>
                </a:lnTo>
                <a:lnTo>
                  <a:pt x="80" y="26"/>
                </a:lnTo>
                <a:lnTo>
                  <a:pt x="66" y="38"/>
                </a:lnTo>
                <a:lnTo>
                  <a:pt x="53" y="49"/>
                </a:lnTo>
                <a:lnTo>
                  <a:pt x="44" y="60"/>
                </a:lnTo>
                <a:lnTo>
                  <a:pt x="30" y="72"/>
                </a:lnTo>
                <a:lnTo>
                  <a:pt x="17" y="89"/>
                </a:lnTo>
                <a:lnTo>
                  <a:pt x="6" y="104"/>
                </a:lnTo>
                <a:lnTo>
                  <a:pt x="0" y="119"/>
                </a:lnTo>
                <a:lnTo>
                  <a:pt x="9" y="119"/>
                </a:lnTo>
                <a:close/>
              </a:path>
            </a:pathLst>
          </a:custGeom>
          <a:solidFill>
            <a:srgbClr val="000000"/>
          </a:solidFill>
          <a:ln w="9525">
            <a:noFill/>
            <a:round/>
            <a:headEnd/>
            <a:tailEnd/>
          </a:ln>
        </p:spPr>
        <p:txBody>
          <a:bodyPr/>
          <a:lstStyle/>
          <a:p>
            <a:endParaRPr lang="en-US"/>
          </a:p>
        </p:txBody>
      </p:sp>
      <p:sp>
        <p:nvSpPr>
          <p:cNvPr id="7228" name="Freeform 60"/>
          <p:cNvSpPr>
            <a:spLocks/>
          </p:cNvSpPr>
          <p:nvPr/>
        </p:nvSpPr>
        <p:spPr bwMode="auto">
          <a:xfrm>
            <a:off x="7034213" y="5299075"/>
            <a:ext cx="219075" cy="171450"/>
          </a:xfrm>
          <a:custGeom>
            <a:avLst/>
            <a:gdLst>
              <a:gd name="T0" fmla="*/ 2147483647 w 278"/>
              <a:gd name="T1" fmla="*/ 2147483647 h 217"/>
              <a:gd name="T2" fmla="*/ 2147483647 w 278"/>
              <a:gd name="T3" fmla="*/ 2147483647 h 217"/>
              <a:gd name="T4" fmla="*/ 2147483647 w 278"/>
              <a:gd name="T5" fmla="*/ 2147483647 h 217"/>
              <a:gd name="T6" fmla="*/ 2147483647 w 278"/>
              <a:gd name="T7" fmla="*/ 2147483647 h 217"/>
              <a:gd name="T8" fmla="*/ 2147483647 w 278"/>
              <a:gd name="T9" fmla="*/ 2147483647 h 217"/>
              <a:gd name="T10" fmla="*/ 2147483647 w 278"/>
              <a:gd name="T11" fmla="*/ 2147483647 h 217"/>
              <a:gd name="T12" fmla="*/ 2147483647 w 278"/>
              <a:gd name="T13" fmla="*/ 2147483647 h 217"/>
              <a:gd name="T14" fmla="*/ 2147483647 w 278"/>
              <a:gd name="T15" fmla="*/ 2147483647 h 217"/>
              <a:gd name="T16" fmla="*/ 2147483647 w 278"/>
              <a:gd name="T17" fmla="*/ 2147483647 h 217"/>
              <a:gd name="T18" fmla="*/ 2147483647 w 278"/>
              <a:gd name="T19" fmla="*/ 2147483647 h 217"/>
              <a:gd name="T20" fmla="*/ 2147483647 w 278"/>
              <a:gd name="T21" fmla="*/ 2147483647 h 217"/>
              <a:gd name="T22" fmla="*/ 2147483647 w 278"/>
              <a:gd name="T23" fmla="*/ 2147483647 h 217"/>
              <a:gd name="T24" fmla="*/ 2147483647 w 278"/>
              <a:gd name="T25" fmla="*/ 2147483647 h 217"/>
              <a:gd name="T26" fmla="*/ 2147483647 w 278"/>
              <a:gd name="T27" fmla="*/ 2147483647 h 217"/>
              <a:gd name="T28" fmla="*/ 2147483647 w 278"/>
              <a:gd name="T29" fmla="*/ 2147483647 h 217"/>
              <a:gd name="T30" fmla="*/ 2147483647 w 278"/>
              <a:gd name="T31" fmla="*/ 2147483647 h 217"/>
              <a:gd name="T32" fmla="*/ 2147483647 w 278"/>
              <a:gd name="T33" fmla="*/ 2147483647 h 217"/>
              <a:gd name="T34" fmla="*/ 2147483647 w 278"/>
              <a:gd name="T35" fmla="*/ 2147483647 h 217"/>
              <a:gd name="T36" fmla="*/ 2147483647 w 278"/>
              <a:gd name="T37" fmla="*/ 2147483647 h 217"/>
              <a:gd name="T38" fmla="*/ 2147483647 w 278"/>
              <a:gd name="T39" fmla="*/ 0 h 217"/>
              <a:gd name="T40" fmla="*/ 2147483647 w 278"/>
              <a:gd name="T41" fmla="*/ 0 h 217"/>
              <a:gd name="T42" fmla="*/ 2147483647 w 278"/>
              <a:gd name="T43" fmla="*/ 0 h 217"/>
              <a:gd name="T44" fmla="*/ 2147483647 w 278"/>
              <a:gd name="T45" fmla="*/ 2147483647 h 217"/>
              <a:gd name="T46" fmla="*/ 2147483647 w 278"/>
              <a:gd name="T47" fmla="*/ 2147483647 h 217"/>
              <a:gd name="T48" fmla="*/ 2147483647 w 278"/>
              <a:gd name="T49" fmla="*/ 2147483647 h 217"/>
              <a:gd name="T50" fmla="*/ 2147483647 w 278"/>
              <a:gd name="T51" fmla="*/ 2147483647 h 217"/>
              <a:gd name="T52" fmla="*/ 2147483647 w 278"/>
              <a:gd name="T53" fmla="*/ 2147483647 h 217"/>
              <a:gd name="T54" fmla="*/ 2147483647 w 278"/>
              <a:gd name="T55" fmla="*/ 2147483647 h 217"/>
              <a:gd name="T56" fmla="*/ 2147483647 w 278"/>
              <a:gd name="T57" fmla="*/ 2147483647 h 217"/>
              <a:gd name="T58" fmla="*/ 2147483647 w 278"/>
              <a:gd name="T59" fmla="*/ 2147483647 h 217"/>
              <a:gd name="T60" fmla="*/ 0 w 278"/>
              <a:gd name="T61" fmla="*/ 2147483647 h 217"/>
              <a:gd name="T62" fmla="*/ 2147483647 w 278"/>
              <a:gd name="T63" fmla="*/ 2147483647 h 217"/>
              <a:gd name="T64" fmla="*/ 2147483647 w 278"/>
              <a:gd name="T65" fmla="*/ 2147483647 h 217"/>
              <a:gd name="T66" fmla="*/ 2147483647 w 278"/>
              <a:gd name="T67" fmla="*/ 2147483647 h 217"/>
              <a:gd name="T68" fmla="*/ 2147483647 w 278"/>
              <a:gd name="T69" fmla="*/ 2147483647 h 217"/>
              <a:gd name="T70" fmla="*/ 2147483647 w 278"/>
              <a:gd name="T71" fmla="*/ 2147483647 h 217"/>
              <a:gd name="T72" fmla="*/ 2147483647 w 278"/>
              <a:gd name="T73" fmla="*/ 2147483647 h 2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8"/>
              <a:gd name="T112" fmla="*/ 0 h 217"/>
              <a:gd name="T113" fmla="*/ 278 w 278"/>
              <a:gd name="T114" fmla="*/ 217 h 2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8" h="217">
                <a:moveTo>
                  <a:pt x="46" y="217"/>
                </a:moveTo>
                <a:lnTo>
                  <a:pt x="34" y="190"/>
                </a:lnTo>
                <a:lnTo>
                  <a:pt x="27" y="162"/>
                </a:lnTo>
                <a:lnTo>
                  <a:pt x="25" y="137"/>
                </a:lnTo>
                <a:lnTo>
                  <a:pt x="23" y="107"/>
                </a:lnTo>
                <a:lnTo>
                  <a:pt x="19" y="82"/>
                </a:lnTo>
                <a:lnTo>
                  <a:pt x="23" y="65"/>
                </a:lnTo>
                <a:lnTo>
                  <a:pt x="29" y="48"/>
                </a:lnTo>
                <a:lnTo>
                  <a:pt x="46" y="42"/>
                </a:lnTo>
                <a:lnTo>
                  <a:pt x="69" y="36"/>
                </a:lnTo>
                <a:lnTo>
                  <a:pt x="93" y="31"/>
                </a:lnTo>
                <a:lnTo>
                  <a:pt x="120" y="27"/>
                </a:lnTo>
                <a:lnTo>
                  <a:pt x="145" y="23"/>
                </a:lnTo>
                <a:lnTo>
                  <a:pt x="177" y="23"/>
                </a:lnTo>
                <a:lnTo>
                  <a:pt x="205" y="21"/>
                </a:lnTo>
                <a:lnTo>
                  <a:pt x="226" y="17"/>
                </a:lnTo>
                <a:lnTo>
                  <a:pt x="245" y="19"/>
                </a:lnTo>
                <a:lnTo>
                  <a:pt x="261" y="17"/>
                </a:lnTo>
                <a:lnTo>
                  <a:pt x="278" y="6"/>
                </a:lnTo>
                <a:lnTo>
                  <a:pt x="268" y="0"/>
                </a:lnTo>
                <a:lnTo>
                  <a:pt x="243" y="0"/>
                </a:lnTo>
                <a:lnTo>
                  <a:pt x="200" y="0"/>
                </a:lnTo>
                <a:lnTo>
                  <a:pt x="160" y="4"/>
                </a:lnTo>
                <a:lnTo>
                  <a:pt x="112" y="10"/>
                </a:lnTo>
                <a:lnTo>
                  <a:pt x="88" y="12"/>
                </a:lnTo>
                <a:lnTo>
                  <a:pt x="63" y="15"/>
                </a:lnTo>
                <a:lnTo>
                  <a:pt x="40" y="23"/>
                </a:lnTo>
                <a:lnTo>
                  <a:pt x="19" y="31"/>
                </a:lnTo>
                <a:lnTo>
                  <a:pt x="8" y="40"/>
                </a:lnTo>
                <a:lnTo>
                  <a:pt x="2" y="55"/>
                </a:lnTo>
                <a:lnTo>
                  <a:pt x="0" y="74"/>
                </a:lnTo>
                <a:lnTo>
                  <a:pt x="4" y="97"/>
                </a:lnTo>
                <a:lnTo>
                  <a:pt x="6" y="126"/>
                </a:lnTo>
                <a:lnTo>
                  <a:pt x="8" y="148"/>
                </a:lnTo>
                <a:lnTo>
                  <a:pt x="15" y="185"/>
                </a:lnTo>
                <a:lnTo>
                  <a:pt x="46" y="217"/>
                </a:lnTo>
                <a:close/>
              </a:path>
            </a:pathLst>
          </a:custGeom>
          <a:solidFill>
            <a:srgbClr val="000000"/>
          </a:solidFill>
          <a:ln w="9525">
            <a:noFill/>
            <a:round/>
            <a:headEnd/>
            <a:tailEnd/>
          </a:ln>
        </p:spPr>
        <p:txBody>
          <a:bodyPr/>
          <a:lstStyle/>
          <a:p>
            <a:endParaRPr lang="en-US"/>
          </a:p>
        </p:txBody>
      </p:sp>
      <p:sp>
        <p:nvSpPr>
          <p:cNvPr id="7229" name="Freeform 61"/>
          <p:cNvSpPr>
            <a:spLocks/>
          </p:cNvSpPr>
          <p:nvPr/>
        </p:nvSpPr>
        <p:spPr bwMode="auto">
          <a:xfrm>
            <a:off x="7129463" y="5224463"/>
            <a:ext cx="284162" cy="177800"/>
          </a:xfrm>
          <a:custGeom>
            <a:avLst/>
            <a:gdLst>
              <a:gd name="T0" fmla="*/ 2147483647 w 357"/>
              <a:gd name="T1" fmla="*/ 2147483647 h 224"/>
              <a:gd name="T2" fmla="*/ 2147483647 w 357"/>
              <a:gd name="T3" fmla="*/ 2147483647 h 224"/>
              <a:gd name="T4" fmla="*/ 2147483647 w 357"/>
              <a:gd name="T5" fmla="*/ 2147483647 h 224"/>
              <a:gd name="T6" fmla="*/ 2147483647 w 357"/>
              <a:gd name="T7" fmla="*/ 2147483647 h 224"/>
              <a:gd name="T8" fmla="*/ 2147483647 w 357"/>
              <a:gd name="T9" fmla="*/ 2147483647 h 224"/>
              <a:gd name="T10" fmla="*/ 2147483647 w 357"/>
              <a:gd name="T11" fmla="*/ 2147483647 h 224"/>
              <a:gd name="T12" fmla="*/ 2147483647 w 357"/>
              <a:gd name="T13" fmla="*/ 2147483647 h 224"/>
              <a:gd name="T14" fmla="*/ 2147483647 w 357"/>
              <a:gd name="T15" fmla="*/ 2147483647 h 224"/>
              <a:gd name="T16" fmla="*/ 2147483647 w 357"/>
              <a:gd name="T17" fmla="*/ 2147483647 h 224"/>
              <a:gd name="T18" fmla="*/ 2147483647 w 357"/>
              <a:gd name="T19" fmla="*/ 2147483647 h 224"/>
              <a:gd name="T20" fmla="*/ 2147483647 w 357"/>
              <a:gd name="T21" fmla="*/ 2147483647 h 224"/>
              <a:gd name="T22" fmla="*/ 2147483647 w 357"/>
              <a:gd name="T23" fmla="*/ 2147483647 h 224"/>
              <a:gd name="T24" fmla="*/ 2147483647 w 357"/>
              <a:gd name="T25" fmla="*/ 2147483647 h 224"/>
              <a:gd name="T26" fmla="*/ 2147483647 w 357"/>
              <a:gd name="T27" fmla="*/ 2147483647 h 224"/>
              <a:gd name="T28" fmla="*/ 2147483647 w 357"/>
              <a:gd name="T29" fmla="*/ 2147483647 h 224"/>
              <a:gd name="T30" fmla="*/ 2147483647 w 357"/>
              <a:gd name="T31" fmla="*/ 2147483647 h 224"/>
              <a:gd name="T32" fmla="*/ 2147483647 w 357"/>
              <a:gd name="T33" fmla="*/ 2147483647 h 224"/>
              <a:gd name="T34" fmla="*/ 2147483647 w 357"/>
              <a:gd name="T35" fmla="*/ 2147483647 h 224"/>
              <a:gd name="T36" fmla="*/ 2147483647 w 357"/>
              <a:gd name="T37" fmla="*/ 2147483647 h 224"/>
              <a:gd name="T38" fmla="*/ 2147483647 w 357"/>
              <a:gd name="T39" fmla="*/ 2147483647 h 224"/>
              <a:gd name="T40" fmla="*/ 2147483647 w 357"/>
              <a:gd name="T41" fmla="*/ 2147483647 h 224"/>
              <a:gd name="T42" fmla="*/ 2147483647 w 357"/>
              <a:gd name="T43" fmla="*/ 0 h 224"/>
              <a:gd name="T44" fmla="*/ 2147483647 w 357"/>
              <a:gd name="T45" fmla="*/ 2147483647 h 224"/>
              <a:gd name="T46" fmla="*/ 2147483647 w 357"/>
              <a:gd name="T47" fmla="*/ 2147483647 h 224"/>
              <a:gd name="T48" fmla="*/ 2147483647 w 357"/>
              <a:gd name="T49" fmla="*/ 2147483647 h 224"/>
              <a:gd name="T50" fmla="*/ 2147483647 w 357"/>
              <a:gd name="T51" fmla="*/ 2147483647 h 224"/>
              <a:gd name="T52" fmla="*/ 2147483647 w 357"/>
              <a:gd name="T53" fmla="*/ 2147483647 h 224"/>
              <a:gd name="T54" fmla="*/ 2147483647 w 357"/>
              <a:gd name="T55" fmla="*/ 2147483647 h 224"/>
              <a:gd name="T56" fmla="*/ 2147483647 w 357"/>
              <a:gd name="T57" fmla="*/ 2147483647 h 224"/>
              <a:gd name="T58" fmla="*/ 2147483647 w 357"/>
              <a:gd name="T59" fmla="*/ 2147483647 h 224"/>
              <a:gd name="T60" fmla="*/ 2147483647 w 357"/>
              <a:gd name="T61" fmla="*/ 2147483647 h 224"/>
              <a:gd name="T62" fmla="*/ 2147483647 w 357"/>
              <a:gd name="T63" fmla="*/ 2147483647 h 224"/>
              <a:gd name="T64" fmla="*/ 2147483647 w 357"/>
              <a:gd name="T65" fmla="*/ 2147483647 h 224"/>
              <a:gd name="T66" fmla="*/ 2147483647 w 357"/>
              <a:gd name="T67" fmla="*/ 2147483647 h 224"/>
              <a:gd name="T68" fmla="*/ 2147483647 w 357"/>
              <a:gd name="T69" fmla="*/ 2147483647 h 224"/>
              <a:gd name="T70" fmla="*/ 2147483647 w 357"/>
              <a:gd name="T71" fmla="*/ 2147483647 h 224"/>
              <a:gd name="T72" fmla="*/ 2147483647 w 357"/>
              <a:gd name="T73" fmla="*/ 2147483647 h 224"/>
              <a:gd name="T74" fmla="*/ 2147483647 w 357"/>
              <a:gd name="T75" fmla="*/ 2147483647 h 224"/>
              <a:gd name="T76" fmla="*/ 2147483647 w 357"/>
              <a:gd name="T77" fmla="*/ 2147483647 h 224"/>
              <a:gd name="T78" fmla="*/ 0 w 357"/>
              <a:gd name="T79" fmla="*/ 2147483647 h 224"/>
              <a:gd name="T80" fmla="*/ 2147483647 w 357"/>
              <a:gd name="T81" fmla="*/ 2147483647 h 224"/>
              <a:gd name="T82" fmla="*/ 2147483647 w 357"/>
              <a:gd name="T83" fmla="*/ 2147483647 h 2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7"/>
              <a:gd name="T127" fmla="*/ 0 h 224"/>
              <a:gd name="T128" fmla="*/ 357 w 357"/>
              <a:gd name="T129" fmla="*/ 224 h 2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7" h="224">
                <a:moveTo>
                  <a:pt x="6" y="224"/>
                </a:moveTo>
                <a:lnTo>
                  <a:pt x="30" y="213"/>
                </a:lnTo>
                <a:lnTo>
                  <a:pt x="59" y="202"/>
                </a:lnTo>
                <a:lnTo>
                  <a:pt x="91" y="190"/>
                </a:lnTo>
                <a:lnTo>
                  <a:pt x="125" y="183"/>
                </a:lnTo>
                <a:lnTo>
                  <a:pt x="156" y="175"/>
                </a:lnTo>
                <a:lnTo>
                  <a:pt x="180" y="169"/>
                </a:lnTo>
                <a:lnTo>
                  <a:pt x="201" y="165"/>
                </a:lnTo>
                <a:lnTo>
                  <a:pt x="222" y="165"/>
                </a:lnTo>
                <a:lnTo>
                  <a:pt x="239" y="158"/>
                </a:lnTo>
                <a:lnTo>
                  <a:pt x="249" y="146"/>
                </a:lnTo>
                <a:lnTo>
                  <a:pt x="256" y="129"/>
                </a:lnTo>
                <a:lnTo>
                  <a:pt x="274" y="108"/>
                </a:lnTo>
                <a:lnTo>
                  <a:pt x="293" y="88"/>
                </a:lnTo>
                <a:lnTo>
                  <a:pt x="308" y="67"/>
                </a:lnTo>
                <a:lnTo>
                  <a:pt x="329" y="49"/>
                </a:lnTo>
                <a:lnTo>
                  <a:pt x="342" y="36"/>
                </a:lnTo>
                <a:lnTo>
                  <a:pt x="353" y="23"/>
                </a:lnTo>
                <a:lnTo>
                  <a:pt x="357" y="15"/>
                </a:lnTo>
                <a:lnTo>
                  <a:pt x="357" y="8"/>
                </a:lnTo>
                <a:lnTo>
                  <a:pt x="353" y="4"/>
                </a:lnTo>
                <a:lnTo>
                  <a:pt x="348" y="0"/>
                </a:lnTo>
                <a:lnTo>
                  <a:pt x="338" y="4"/>
                </a:lnTo>
                <a:lnTo>
                  <a:pt x="325" y="21"/>
                </a:lnTo>
                <a:lnTo>
                  <a:pt x="310" y="32"/>
                </a:lnTo>
                <a:lnTo>
                  <a:pt x="291" y="51"/>
                </a:lnTo>
                <a:lnTo>
                  <a:pt x="270" y="68"/>
                </a:lnTo>
                <a:lnTo>
                  <a:pt x="255" y="88"/>
                </a:lnTo>
                <a:lnTo>
                  <a:pt x="239" y="107"/>
                </a:lnTo>
                <a:lnTo>
                  <a:pt x="228" y="124"/>
                </a:lnTo>
                <a:lnTo>
                  <a:pt x="215" y="137"/>
                </a:lnTo>
                <a:lnTo>
                  <a:pt x="199" y="145"/>
                </a:lnTo>
                <a:lnTo>
                  <a:pt x="177" y="146"/>
                </a:lnTo>
                <a:lnTo>
                  <a:pt x="154" y="148"/>
                </a:lnTo>
                <a:lnTo>
                  <a:pt x="133" y="154"/>
                </a:lnTo>
                <a:lnTo>
                  <a:pt x="110" y="162"/>
                </a:lnTo>
                <a:lnTo>
                  <a:pt x="82" y="169"/>
                </a:lnTo>
                <a:lnTo>
                  <a:pt x="59" y="175"/>
                </a:lnTo>
                <a:lnTo>
                  <a:pt x="34" y="188"/>
                </a:lnTo>
                <a:lnTo>
                  <a:pt x="0" y="202"/>
                </a:lnTo>
                <a:lnTo>
                  <a:pt x="6" y="224"/>
                </a:lnTo>
                <a:close/>
              </a:path>
            </a:pathLst>
          </a:custGeom>
          <a:solidFill>
            <a:srgbClr val="000000"/>
          </a:solidFill>
          <a:ln w="9525">
            <a:noFill/>
            <a:round/>
            <a:headEnd/>
            <a:tailEnd/>
          </a:ln>
        </p:spPr>
        <p:txBody>
          <a:bodyPr/>
          <a:lstStyle/>
          <a:p>
            <a:endParaRPr lang="en-US"/>
          </a:p>
        </p:txBody>
      </p:sp>
      <p:sp>
        <p:nvSpPr>
          <p:cNvPr id="7230" name="Freeform 62"/>
          <p:cNvSpPr>
            <a:spLocks/>
          </p:cNvSpPr>
          <p:nvPr/>
        </p:nvSpPr>
        <p:spPr bwMode="auto">
          <a:xfrm>
            <a:off x="7273925" y="5210175"/>
            <a:ext cx="77788" cy="100013"/>
          </a:xfrm>
          <a:custGeom>
            <a:avLst/>
            <a:gdLst>
              <a:gd name="T0" fmla="*/ 0 w 99"/>
              <a:gd name="T1" fmla="*/ 2147483647 h 125"/>
              <a:gd name="T2" fmla="*/ 2147483647 w 99"/>
              <a:gd name="T3" fmla="*/ 2147483647 h 125"/>
              <a:gd name="T4" fmla="*/ 2147483647 w 99"/>
              <a:gd name="T5" fmla="*/ 2147483647 h 125"/>
              <a:gd name="T6" fmla="*/ 2147483647 w 99"/>
              <a:gd name="T7" fmla="*/ 2147483647 h 125"/>
              <a:gd name="T8" fmla="*/ 2147483647 w 99"/>
              <a:gd name="T9" fmla="*/ 2147483647 h 125"/>
              <a:gd name="T10" fmla="*/ 2147483647 w 99"/>
              <a:gd name="T11" fmla="*/ 2147483647 h 125"/>
              <a:gd name="T12" fmla="*/ 2147483647 w 99"/>
              <a:gd name="T13" fmla="*/ 2147483647 h 125"/>
              <a:gd name="T14" fmla="*/ 2147483647 w 99"/>
              <a:gd name="T15" fmla="*/ 0 h 125"/>
              <a:gd name="T16" fmla="*/ 2147483647 w 99"/>
              <a:gd name="T17" fmla="*/ 2147483647 h 125"/>
              <a:gd name="T18" fmla="*/ 2147483647 w 99"/>
              <a:gd name="T19" fmla="*/ 2147483647 h 125"/>
              <a:gd name="T20" fmla="*/ 2147483647 w 99"/>
              <a:gd name="T21" fmla="*/ 2147483647 h 125"/>
              <a:gd name="T22" fmla="*/ 2147483647 w 99"/>
              <a:gd name="T23" fmla="*/ 2147483647 h 125"/>
              <a:gd name="T24" fmla="*/ 2147483647 w 99"/>
              <a:gd name="T25" fmla="*/ 2147483647 h 125"/>
              <a:gd name="T26" fmla="*/ 2147483647 w 99"/>
              <a:gd name="T27" fmla="*/ 2147483647 h 125"/>
              <a:gd name="T28" fmla="*/ 2147483647 w 99"/>
              <a:gd name="T29" fmla="*/ 2147483647 h 125"/>
              <a:gd name="T30" fmla="*/ 2147483647 w 99"/>
              <a:gd name="T31" fmla="*/ 2147483647 h 125"/>
              <a:gd name="T32" fmla="*/ 0 w 99"/>
              <a:gd name="T33" fmla="*/ 2147483647 h 125"/>
              <a:gd name="T34" fmla="*/ 0 w 99"/>
              <a:gd name="T35" fmla="*/ 2147483647 h 125"/>
              <a:gd name="T36" fmla="*/ 0 w 99"/>
              <a:gd name="T37" fmla="*/ 2147483647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125"/>
              <a:gd name="T59" fmla="*/ 99 w 99"/>
              <a:gd name="T60" fmla="*/ 125 h 1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125">
                <a:moveTo>
                  <a:pt x="0" y="114"/>
                </a:moveTo>
                <a:lnTo>
                  <a:pt x="18" y="89"/>
                </a:lnTo>
                <a:lnTo>
                  <a:pt x="31" y="70"/>
                </a:lnTo>
                <a:lnTo>
                  <a:pt x="46" y="49"/>
                </a:lnTo>
                <a:lnTo>
                  <a:pt x="61" y="32"/>
                </a:lnTo>
                <a:lnTo>
                  <a:pt x="73" y="21"/>
                </a:lnTo>
                <a:lnTo>
                  <a:pt x="84" y="11"/>
                </a:lnTo>
                <a:lnTo>
                  <a:pt x="94" y="0"/>
                </a:lnTo>
                <a:lnTo>
                  <a:pt x="99" y="2"/>
                </a:lnTo>
                <a:lnTo>
                  <a:pt x="94" y="13"/>
                </a:lnTo>
                <a:lnTo>
                  <a:pt x="80" y="30"/>
                </a:lnTo>
                <a:lnTo>
                  <a:pt x="61" y="55"/>
                </a:lnTo>
                <a:lnTo>
                  <a:pt x="44" y="78"/>
                </a:lnTo>
                <a:lnTo>
                  <a:pt x="25" y="97"/>
                </a:lnTo>
                <a:lnTo>
                  <a:pt x="14" y="114"/>
                </a:lnTo>
                <a:lnTo>
                  <a:pt x="10" y="125"/>
                </a:lnTo>
                <a:lnTo>
                  <a:pt x="0" y="125"/>
                </a:lnTo>
                <a:lnTo>
                  <a:pt x="0" y="114"/>
                </a:lnTo>
                <a:close/>
              </a:path>
            </a:pathLst>
          </a:custGeom>
          <a:solidFill>
            <a:srgbClr val="000000"/>
          </a:solidFill>
          <a:ln w="9525">
            <a:noFill/>
            <a:round/>
            <a:headEnd/>
            <a:tailEnd/>
          </a:ln>
        </p:spPr>
        <p:txBody>
          <a:bodyPr/>
          <a:lstStyle/>
          <a:p>
            <a:endParaRPr lang="en-US"/>
          </a:p>
        </p:txBody>
      </p:sp>
      <p:sp>
        <p:nvSpPr>
          <p:cNvPr id="7231" name="Freeform 63"/>
          <p:cNvSpPr>
            <a:spLocks/>
          </p:cNvSpPr>
          <p:nvPr/>
        </p:nvSpPr>
        <p:spPr bwMode="auto">
          <a:xfrm>
            <a:off x="7245350" y="5205413"/>
            <a:ext cx="95250" cy="96837"/>
          </a:xfrm>
          <a:custGeom>
            <a:avLst/>
            <a:gdLst>
              <a:gd name="T0" fmla="*/ 2147483647 w 120"/>
              <a:gd name="T1" fmla="*/ 2147483647 h 122"/>
              <a:gd name="T2" fmla="*/ 2147483647 w 120"/>
              <a:gd name="T3" fmla="*/ 2147483647 h 122"/>
              <a:gd name="T4" fmla="*/ 2147483647 w 120"/>
              <a:gd name="T5" fmla="*/ 2147483647 h 122"/>
              <a:gd name="T6" fmla="*/ 2147483647 w 120"/>
              <a:gd name="T7" fmla="*/ 2147483647 h 122"/>
              <a:gd name="T8" fmla="*/ 2147483647 w 120"/>
              <a:gd name="T9" fmla="*/ 2147483647 h 122"/>
              <a:gd name="T10" fmla="*/ 2147483647 w 120"/>
              <a:gd name="T11" fmla="*/ 2147483647 h 122"/>
              <a:gd name="T12" fmla="*/ 2147483647 w 120"/>
              <a:gd name="T13" fmla="*/ 2147483647 h 122"/>
              <a:gd name="T14" fmla="*/ 2147483647 w 120"/>
              <a:gd name="T15" fmla="*/ 2147483647 h 122"/>
              <a:gd name="T16" fmla="*/ 2147483647 w 120"/>
              <a:gd name="T17" fmla="*/ 0 h 122"/>
              <a:gd name="T18" fmla="*/ 2147483647 w 120"/>
              <a:gd name="T19" fmla="*/ 2147483647 h 122"/>
              <a:gd name="T20" fmla="*/ 2147483647 w 120"/>
              <a:gd name="T21" fmla="*/ 2147483647 h 122"/>
              <a:gd name="T22" fmla="*/ 2147483647 w 120"/>
              <a:gd name="T23" fmla="*/ 2147483647 h 122"/>
              <a:gd name="T24" fmla="*/ 2147483647 w 120"/>
              <a:gd name="T25" fmla="*/ 2147483647 h 122"/>
              <a:gd name="T26" fmla="*/ 2147483647 w 120"/>
              <a:gd name="T27" fmla="*/ 2147483647 h 122"/>
              <a:gd name="T28" fmla="*/ 2147483647 w 120"/>
              <a:gd name="T29" fmla="*/ 2147483647 h 122"/>
              <a:gd name="T30" fmla="*/ 2147483647 w 120"/>
              <a:gd name="T31" fmla="*/ 2147483647 h 122"/>
              <a:gd name="T32" fmla="*/ 2147483647 w 120"/>
              <a:gd name="T33" fmla="*/ 2147483647 h 122"/>
              <a:gd name="T34" fmla="*/ 0 w 120"/>
              <a:gd name="T35" fmla="*/ 2147483647 h 122"/>
              <a:gd name="T36" fmla="*/ 2147483647 w 120"/>
              <a:gd name="T37" fmla="*/ 2147483647 h 122"/>
              <a:gd name="T38" fmla="*/ 2147483647 w 120"/>
              <a:gd name="T39" fmla="*/ 2147483647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0"/>
              <a:gd name="T61" fmla="*/ 0 h 122"/>
              <a:gd name="T62" fmla="*/ 120 w 120"/>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0" h="122">
                <a:moveTo>
                  <a:pt x="14" y="113"/>
                </a:moveTo>
                <a:lnTo>
                  <a:pt x="25" y="105"/>
                </a:lnTo>
                <a:lnTo>
                  <a:pt x="42" y="84"/>
                </a:lnTo>
                <a:lnTo>
                  <a:pt x="57" y="61"/>
                </a:lnTo>
                <a:lnTo>
                  <a:pt x="78" y="38"/>
                </a:lnTo>
                <a:lnTo>
                  <a:pt x="97" y="25"/>
                </a:lnTo>
                <a:lnTo>
                  <a:pt x="112" y="21"/>
                </a:lnTo>
                <a:lnTo>
                  <a:pt x="120" y="12"/>
                </a:lnTo>
                <a:lnTo>
                  <a:pt x="120" y="0"/>
                </a:lnTo>
                <a:lnTo>
                  <a:pt x="107" y="4"/>
                </a:lnTo>
                <a:lnTo>
                  <a:pt x="90" y="14"/>
                </a:lnTo>
                <a:lnTo>
                  <a:pt x="71" y="27"/>
                </a:lnTo>
                <a:lnTo>
                  <a:pt x="55" y="38"/>
                </a:lnTo>
                <a:lnTo>
                  <a:pt x="38" y="57"/>
                </a:lnTo>
                <a:lnTo>
                  <a:pt x="21" y="74"/>
                </a:lnTo>
                <a:lnTo>
                  <a:pt x="16" y="92"/>
                </a:lnTo>
                <a:lnTo>
                  <a:pt x="6" y="105"/>
                </a:lnTo>
                <a:lnTo>
                  <a:pt x="0" y="122"/>
                </a:lnTo>
                <a:lnTo>
                  <a:pt x="14" y="113"/>
                </a:lnTo>
                <a:close/>
              </a:path>
            </a:pathLst>
          </a:custGeom>
          <a:solidFill>
            <a:srgbClr val="000000"/>
          </a:solidFill>
          <a:ln w="9525">
            <a:noFill/>
            <a:round/>
            <a:headEnd/>
            <a:tailEnd/>
          </a:ln>
        </p:spPr>
        <p:txBody>
          <a:bodyPr/>
          <a:lstStyle/>
          <a:p>
            <a:endParaRPr lang="en-US"/>
          </a:p>
        </p:txBody>
      </p:sp>
      <p:sp>
        <p:nvSpPr>
          <p:cNvPr id="7232" name="Freeform 64"/>
          <p:cNvSpPr>
            <a:spLocks/>
          </p:cNvSpPr>
          <p:nvPr/>
        </p:nvSpPr>
        <p:spPr bwMode="auto">
          <a:xfrm>
            <a:off x="7218363" y="4940300"/>
            <a:ext cx="28575" cy="33338"/>
          </a:xfrm>
          <a:custGeom>
            <a:avLst/>
            <a:gdLst>
              <a:gd name="T0" fmla="*/ 0 w 34"/>
              <a:gd name="T1" fmla="*/ 2147483647 h 42"/>
              <a:gd name="T2" fmla="*/ 2147483647 w 34"/>
              <a:gd name="T3" fmla="*/ 2147483647 h 42"/>
              <a:gd name="T4" fmla="*/ 2147483647 w 34"/>
              <a:gd name="T5" fmla="*/ 2147483647 h 42"/>
              <a:gd name="T6" fmla="*/ 2147483647 w 34"/>
              <a:gd name="T7" fmla="*/ 0 h 42"/>
              <a:gd name="T8" fmla="*/ 2147483647 w 34"/>
              <a:gd name="T9" fmla="*/ 2147483647 h 42"/>
              <a:gd name="T10" fmla="*/ 2147483647 w 34"/>
              <a:gd name="T11" fmla="*/ 2147483647 h 42"/>
              <a:gd name="T12" fmla="*/ 2147483647 w 34"/>
              <a:gd name="T13" fmla="*/ 2147483647 h 42"/>
              <a:gd name="T14" fmla="*/ 2147483647 w 34"/>
              <a:gd name="T15" fmla="*/ 2147483647 h 42"/>
              <a:gd name="T16" fmla="*/ 2147483647 w 34"/>
              <a:gd name="T17" fmla="*/ 2147483647 h 42"/>
              <a:gd name="T18" fmla="*/ 2147483647 w 34"/>
              <a:gd name="T19" fmla="*/ 2147483647 h 42"/>
              <a:gd name="T20" fmla="*/ 0 w 34"/>
              <a:gd name="T21" fmla="*/ 2147483647 h 42"/>
              <a:gd name="T22" fmla="*/ 0 w 34"/>
              <a:gd name="T23" fmla="*/ 2147483647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42"/>
              <a:gd name="T38" fmla="*/ 34 w 34"/>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42">
                <a:moveTo>
                  <a:pt x="0" y="21"/>
                </a:moveTo>
                <a:lnTo>
                  <a:pt x="6" y="11"/>
                </a:lnTo>
                <a:lnTo>
                  <a:pt x="11" y="2"/>
                </a:lnTo>
                <a:lnTo>
                  <a:pt x="21" y="0"/>
                </a:lnTo>
                <a:lnTo>
                  <a:pt x="30" y="7"/>
                </a:lnTo>
                <a:lnTo>
                  <a:pt x="34" y="13"/>
                </a:lnTo>
                <a:lnTo>
                  <a:pt x="34" y="21"/>
                </a:lnTo>
                <a:lnTo>
                  <a:pt x="25" y="26"/>
                </a:lnTo>
                <a:lnTo>
                  <a:pt x="21" y="42"/>
                </a:lnTo>
                <a:lnTo>
                  <a:pt x="8" y="34"/>
                </a:lnTo>
                <a:lnTo>
                  <a:pt x="0" y="21"/>
                </a:lnTo>
                <a:close/>
              </a:path>
            </a:pathLst>
          </a:custGeom>
          <a:solidFill>
            <a:srgbClr val="000000"/>
          </a:solidFill>
          <a:ln w="9525">
            <a:noFill/>
            <a:round/>
            <a:headEnd/>
            <a:tailEnd/>
          </a:ln>
        </p:spPr>
        <p:txBody>
          <a:bodyPr/>
          <a:lstStyle/>
          <a:p>
            <a:endParaRPr lang="en-US"/>
          </a:p>
        </p:txBody>
      </p:sp>
      <p:pic>
        <p:nvPicPr>
          <p:cNvPr id="7233" name="Picture 65" descr="bd00028_"/>
          <p:cNvPicPr>
            <a:picLocks noChangeAspect="1" noChangeArrowheads="1"/>
          </p:cNvPicPr>
          <p:nvPr/>
        </p:nvPicPr>
        <p:blipFill>
          <a:blip r:embed="rId4"/>
          <a:srcRect/>
          <a:stretch>
            <a:fillRect/>
          </a:stretch>
        </p:blipFill>
        <p:spPr bwMode="auto">
          <a:xfrm>
            <a:off x="7086600" y="4343400"/>
            <a:ext cx="862013" cy="844550"/>
          </a:xfrm>
          <a:prstGeom prst="rect">
            <a:avLst/>
          </a:prstGeom>
          <a:noFill/>
          <a:ln w="9525">
            <a:noFill/>
            <a:miter lim="800000"/>
            <a:headEnd/>
            <a:tailEnd/>
          </a:ln>
        </p:spPr>
      </p:pic>
      <p:sp>
        <p:nvSpPr>
          <p:cNvPr id="7234" name="Line 66"/>
          <p:cNvSpPr>
            <a:spLocks noChangeShapeType="1"/>
          </p:cNvSpPr>
          <p:nvPr/>
        </p:nvSpPr>
        <p:spPr bwMode="auto">
          <a:xfrm flipH="1" flipV="1">
            <a:off x="6248400" y="3505200"/>
            <a:ext cx="533400" cy="914400"/>
          </a:xfrm>
          <a:prstGeom prst="line">
            <a:avLst/>
          </a:prstGeom>
          <a:noFill/>
          <a:ln w="9525">
            <a:solidFill>
              <a:schemeClr val="tx1"/>
            </a:solidFill>
            <a:round/>
            <a:headEnd/>
            <a:tailEnd type="triangle" w="med" len="med"/>
          </a:ln>
        </p:spPr>
        <p:txBody>
          <a:bodyPr/>
          <a:lstStyle/>
          <a:p>
            <a:endParaRPr lang="en-US"/>
          </a:p>
        </p:txBody>
      </p:sp>
      <p:sp>
        <p:nvSpPr>
          <p:cNvPr id="7235" name="Line 67"/>
          <p:cNvSpPr>
            <a:spLocks noChangeShapeType="1"/>
          </p:cNvSpPr>
          <p:nvPr/>
        </p:nvSpPr>
        <p:spPr bwMode="auto">
          <a:xfrm flipV="1">
            <a:off x="6781800" y="3505200"/>
            <a:ext cx="533400" cy="914400"/>
          </a:xfrm>
          <a:prstGeom prst="line">
            <a:avLst/>
          </a:prstGeom>
          <a:noFill/>
          <a:ln w="9525">
            <a:solidFill>
              <a:schemeClr val="tx1"/>
            </a:solidFill>
            <a:round/>
            <a:headEnd/>
            <a:tailEnd type="triangle" w="med" len="med"/>
          </a:ln>
        </p:spPr>
        <p:txBody>
          <a:bodyPr/>
          <a:lstStyle/>
          <a:p>
            <a:endParaRPr lang="en-US"/>
          </a:p>
        </p:txBody>
      </p:sp>
      <p:sp>
        <p:nvSpPr>
          <p:cNvPr id="7236" name="Line 68"/>
          <p:cNvSpPr>
            <a:spLocks noChangeShapeType="1"/>
          </p:cNvSpPr>
          <p:nvPr/>
        </p:nvSpPr>
        <p:spPr bwMode="auto">
          <a:xfrm>
            <a:off x="5029200" y="3505200"/>
            <a:ext cx="1066800" cy="1143000"/>
          </a:xfrm>
          <a:prstGeom prst="line">
            <a:avLst/>
          </a:prstGeom>
          <a:noFill/>
          <a:ln w="9525">
            <a:solidFill>
              <a:schemeClr val="tx1"/>
            </a:solidFill>
            <a:round/>
            <a:headEnd/>
            <a:tailEnd type="triangle" w="med" len="med"/>
          </a:ln>
        </p:spPr>
        <p:txBody>
          <a:bodyPr/>
          <a:lstStyle/>
          <a:p>
            <a:endParaRPr lang="en-US"/>
          </a:p>
        </p:txBody>
      </p:sp>
      <p:sp>
        <p:nvSpPr>
          <p:cNvPr id="7237" name="Line 69"/>
          <p:cNvSpPr>
            <a:spLocks noChangeShapeType="1"/>
          </p:cNvSpPr>
          <p:nvPr/>
        </p:nvSpPr>
        <p:spPr bwMode="auto">
          <a:xfrm flipH="1">
            <a:off x="7086600" y="3581400"/>
            <a:ext cx="990600" cy="1143000"/>
          </a:xfrm>
          <a:prstGeom prst="line">
            <a:avLst/>
          </a:prstGeom>
          <a:noFill/>
          <a:ln w="9525">
            <a:solidFill>
              <a:schemeClr val="tx1"/>
            </a:solidFill>
            <a:round/>
            <a:headEnd/>
            <a:tailEnd type="triangle" w="med" len="med"/>
          </a:ln>
        </p:spPr>
        <p:txBody>
          <a:bodyPr/>
          <a:lstStyle/>
          <a:p>
            <a:endParaRPr lang="en-US"/>
          </a:p>
        </p:txBody>
      </p:sp>
      <p:sp>
        <p:nvSpPr>
          <p:cNvPr id="7238" name="Text Box 70"/>
          <p:cNvSpPr txBox="1">
            <a:spLocks noChangeArrowheads="1"/>
          </p:cNvSpPr>
          <p:nvPr/>
        </p:nvSpPr>
        <p:spPr bwMode="auto">
          <a:xfrm>
            <a:off x="6172200" y="3505200"/>
            <a:ext cx="1198563" cy="396875"/>
          </a:xfrm>
          <a:prstGeom prst="rect">
            <a:avLst/>
          </a:prstGeom>
          <a:noFill/>
          <a:ln w="9525">
            <a:noFill/>
            <a:miter lim="800000"/>
            <a:headEnd/>
            <a:tailEnd/>
          </a:ln>
        </p:spPr>
        <p:txBody>
          <a:bodyPr wrap="none">
            <a:spAutoFit/>
          </a:bodyPr>
          <a:lstStyle/>
          <a:p>
            <a:pPr eaLnBrk="1" hangingPunct="1"/>
            <a:r>
              <a:rPr lang="en-US" sz="2000">
                <a:solidFill>
                  <a:schemeClr val="accent2"/>
                </a:solidFill>
              </a:rPr>
              <a:t>Questions</a:t>
            </a:r>
          </a:p>
        </p:txBody>
      </p:sp>
      <p:sp>
        <p:nvSpPr>
          <p:cNvPr id="7239" name="Text Box 71"/>
          <p:cNvSpPr txBox="1">
            <a:spLocks noChangeArrowheads="1"/>
          </p:cNvSpPr>
          <p:nvPr/>
        </p:nvSpPr>
        <p:spPr bwMode="auto">
          <a:xfrm>
            <a:off x="4724400" y="3733800"/>
            <a:ext cx="1073150" cy="396875"/>
          </a:xfrm>
          <a:prstGeom prst="rect">
            <a:avLst/>
          </a:prstGeom>
          <a:noFill/>
          <a:ln w="9525">
            <a:noFill/>
            <a:miter lim="800000"/>
            <a:headEnd/>
            <a:tailEnd/>
          </a:ln>
        </p:spPr>
        <p:txBody>
          <a:bodyPr wrap="none">
            <a:spAutoFit/>
          </a:bodyPr>
          <a:lstStyle/>
          <a:p>
            <a:pPr eaLnBrk="1" hangingPunct="1"/>
            <a:r>
              <a:rPr lang="en-US" sz="2000">
                <a:solidFill>
                  <a:srgbClr val="777777"/>
                </a:solidFill>
              </a:rPr>
              <a:t>Answers</a:t>
            </a:r>
          </a:p>
        </p:txBody>
      </p:sp>
      <p:sp>
        <p:nvSpPr>
          <p:cNvPr id="7240" name="Text Box 72"/>
          <p:cNvSpPr txBox="1">
            <a:spLocks noChangeArrowheads="1"/>
          </p:cNvSpPr>
          <p:nvPr/>
        </p:nvSpPr>
        <p:spPr bwMode="auto">
          <a:xfrm>
            <a:off x="7451725" y="3748088"/>
            <a:ext cx="1073150" cy="396875"/>
          </a:xfrm>
          <a:prstGeom prst="rect">
            <a:avLst/>
          </a:prstGeom>
          <a:noFill/>
          <a:ln w="9525">
            <a:noFill/>
            <a:miter lim="800000"/>
            <a:headEnd/>
            <a:tailEnd/>
          </a:ln>
        </p:spPr>
        <p:txBody>
          <a:bodyPr wrap="none">
            <a:spAutoFit/>
          </a:bodyPr>
          <a:lstStyle/>
          <a:p>
            <a:pPr eaLnBrk="1" hangingPunct="1"/>
            <a:r>
              <a:rPr lang="en-US" sz="2000">
                <a:solidFill>
                  <a:srgbClr val="777777"/>
                </a:solidFill>
              </a:rPr>
              <a:t>Answers</a:t>
            </a:r>
            <a:endParaRPr lang="en-US">
              <a:solidFill>
                <a:srgbClr val="777777"/>
              </a:solidFill>
            </a:endParaRPr>
          </a:p>
        </p:txBody>
      </p:sp>
      <p:sp>
        <p:nvSpPr>
          <p:cNvPr id="7241" name="Text Box 73"/>
          <p:cNvSpPr txBox="1">
            <a:spLocks noChangeArrowheads="1"/>
          </p:cNvSpPr>
          <p:nvPr/>
        </p:nvSpPr>
        <p:spPr bwMode="auto">
          <a:xfrm>
            <a:off x="5927725" y="5908675"/>
            <a:ext cx="3082925" cy="822325"/>
          </a:xfrm>
          <a:prstGeom prst="rect">
            <a:avLst/>
          </a:prstGeom>
          <a:noFill/>
          <a:ln w="9525">
            <a:noFill/>
            <a:miter lim="800000"/>
            <a:headEnd/>
            <a:tailEnd/>
          </a:ln>
        </p:spPr>
        <p:txBody>
          <a:bodyPr wrap="none">
            <a:spAutoFit/>
          </a:bodyPr>
          <a:lstStyle/>
          <a:p>
            <a:pPr eaLnBrk="1" hangingPunct="1"/>
            <a:r>
              <a:rPr lang="en-US">
                <a:solidFill>
                  <a:srgbClr val="003300"/>
                </a:solidFill>
              </a:rPr>
              <a:t>Which is the person?</a:t>
            </a:r>
          </a:p>
          <a:p>
            <a:pPr eaLnBrk="1" hangingPunct="1"/>
            <a:r>
              <a:rPr lang="en-US">
                <a:solidFill>
                  <a:srgbClr val="003300"/>
                </a:solidFill>
              </a:rPr>
              <a:t>Which is the computer?</a:t>
            </a:r>
          </a:p>
        </p:txBody>
      </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28600"/>
            <a:ext cx="7924800" cy="1143000"/>
          </a:xfrm>
        </p:spPr>
        <p:txBody>
          <a:bodyPr/>
          <a:lstStyle/>
          <a:p>
            <a:r>
              <a:rPr lang="en-US" smtClean="0"/>
              <a:t>Solving the Turing Test:  Eliza</a:t>
            </a:r>
          </a:p>
        </p:txBody>
      </p:sp>
      <p:sp>
        <p:nvSpPr>
          <p:cNvPr id="8195" name="Rectangle 3"/>
          <p:cNvSpPr>
            <a:spLocks noGrp="1" noChangeArrowheads="1"/>
          </p:cNvSpPr>
          <p:nvPr>
            <p:ph type="body" sz="half" idx="1"/>
          </p:nvPr>
        </p:nvSpPr>
        <p:spPr>
          <a:xfrm>
            <a:off x="304800" y="762000"/>
            <a:ext cx="8534400" cy="5715000"/>
          </a:xfrm>
        </p:spPr>
        <p:txBody>
          <a:bodyPr/>
          <a:lstStyle/>
          <a:p>
            <a:r>
              <a:rPr lang="en-US" smtClean="0"/>
              <a:t>Created by Joseph Weizenbaum</a:t>
            </a:r>
          </a:p>
          <a:p>
            <a:r>
              <a:rPr lang="en-US" smtClean="0"/>
              <a:t>This system would act like a Rogerian psychoanalyst by holding a dialog with a person</a:t>
            </a:r>
          </a:p>
          <a:p>
            <a:pPr lvl="1"/>
            <a:r>
              <a:rPr lang="en-US" smtClean="0"/>
              <a:t>the dialog would be consist of the doctor (Eliza) asking questions, the human responding, and the doctor using the response to ask another question</a:t>
            </a:r>
          </a:p>
          <a:p>
            <a:r>
              <a:rPr lang="en-US" smtClean="0"/>
              <a:t>Weizenbaum wrote the program so that it would generate an English response/question based on a group of patterns</a:t>
            </a:r>
          </a:p>
          <a:p>
            <a:pPr lvl="1"/>
            <a:r>
              <a:rPr lang="en-US" smtClean="0"/>
              <a:t>If the user sentence matched a pattern, this pattern would be used to generate the next sentence/question</a:t>
            </a:r>
          </a:p>
          <a:p>
            <a:pPr lvl="1"/>
            <a:r>
              <a:rPr lang="en-US" smtClean="0"/>
              <a:t>A more recent, and much superior version is called A.L.I.C.E, see </a:t>
            </a:r>
            <a:r>
              <a:rPr lang="en-US" smtClean="0">
                <a:hlinkClick r:id="rId2"/>
              </a:rPr>
              <a:t>http://alicebot.blogspot.com/</a:t>
            </a:r>
            <a:r>
              <a:rPr lang="en-US" smtClean="0"/>
              <a:t> </a:t>
            </a:r>
          </a:p>
          <a:p>
            <a:pPr lvl="2"/>
            <a:r>
              <a:rPr lang="en-US" smtClean="0"/>
              <a:t>click on “chat with A.L.I.C.E.”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324600" y="1905000"/>
            <a:ext cx="2438400" cy="1143000"/>
          </a:xfrm>
        </p:spPr>
        <p:txBody>
          <a:bodyPr/>
          <a:lstStyle/>
          <a:p>
            <a:r>
              <a:rPr lang="en-US" sz="4000" smtClean="0"/>
              <a:t>Example Eliza Dialog</a:t>
            </a:r>
          </a:p>
        </p:txBody>
      </p:sp>
      <p:sp>
        <p:nvSpPr>
          <p:cNvPr id="9219" name="Rectangle 4"/>
          <p:cNvSpPr>
            <a:spLocks noChangeArrowheads="1"/>
          </p:cNvSpPr>
          <p:nvPr/>
        </p:nvSpPr>
        <p:spPr bwMode="auto">
          <a:xfrm>
            <a:off x="228600" y="457200"/>
            <a:ext cx="7086600" cy="6400800"/>
          </a:xfrm>
          <a:prstGeom prst="rect">
            <a:avLst/>
          </a:prstGeom>
          <a:noFill/>
          <a:ln w="9525">
            <a:noFill/>
            <a:miter lim="800000"/>
            <a:headEnd/>
            <a:tailEnd/>
          </a:ln>
        </p:spPr>
        <p:txBody>
          <a:bodyPr/>
          <a:lstStyle/>
          <a:p>
            <a:pPr marL="347663" lvl="1" indent="-231775">
              <a:lnSpc>
                <a:spcPct val="90000"/>
              </a:lnSpc>
              <a:spcBef>
                <a:spcPct val="20000"/>
              </a:spcBef>
              <a:buFontTx/>
              <a:buChar char="–"/>
            </a:pPr>
            <a:r>
              <a:rPr lang="en-US" sz="2200"/>
              <a:t>H:  Men are all alike</a:t>
            </a:r>
          </a:p>
          <a:p>
            <a:pPr marL="347663" lvl="1" indent="-231775">
              <a:lnSpc>
                <a:spcPct val="90000"/>
              </a:lnSpc>
              <a:spcBef>
                <a:spcPct val="20000"/>
              </a:spcBef>
              <a:buFontTx/>
              <a:buChar char="–"/>
            </a:pPr>
            <a:r>
              <a:rPr lang="en-US" sz="2200"/>
              <a:t>E:  In what way?</a:t>
            </a:r>
          </a:p>
          <a:p>
            <a:pPr marL="347663" lvl="1" indent="-231775">
              <a:lnSpc>
                <a:spcPct val="90000"/>
              </a:lnSpc>
              <a:spcBef>
                <a:spcPct val="20000"/>
              </a:spcBef>
              <a:buFontTx/>
              <a:buChar char="–"/>
            </a:pPr>
            <a:r>
              <a:rPr lang="en-US" sz="2200"/>
              <a:t>H:  They’re always bugging us about something or another.</a:t>
            </a:r>
          </a:p>
          <a:p>
            <a:pPr marL="347663" lvl="1" indent="-231775">
              <a:lnSpc>
                <a:spcPct val="90000"/>
              </a:lnSpc>
              <a:spcBef>
                <a:spcPct val="20000"/>
              </a:spcBef>
              <a:buFontTx/>
              <a:buChar char="–"/>
            </a:pPr>
            <a:r>
              <a:rPr lang="en-US" sz="2200"/>
              <a:t>E:  Can you be more specific?</a:t>
            </a:r>
          </a:p>
          <a:p>
            <a:pPr marL="347663" lvl="1" indent="-231775">
              <a:lnSpc>
                <a:spcPct val="90000"/>
              </a:lnSpc>
              <a:spcBef>
                <a:spcPct val="20000"/>
              </a:spcBef>
              <a:buFontTx/>
              <a:buChar char="–"/>
            </a:pPr>
            <a:r>
              <a:rPr lang="en-US" sz="2200"/>
              <a:t>H:  Well, my boyfriend made me come here.</a:t>
            </a:r>
          </a:p>
          <a:p>
            <a:pPr marL="347663" lvl="1" indent="-231775">
              <a:lnSpc>
                <a:spcPct val="90000"/>
              </a:lnSpc>
              <a:spcBef>
                <a:spcPct val="20000"/>
              </a:spcBef>
              <a:buFontTx/>
              <a:buChar char="–"/>
            </a:pPr>
            <a:r>
              <a:rPr lang="en-US" sz="2200"/>
              <a:t>E:  Your boyfriend made you come here?</a:t>
            </a:r>
          </a:p>
          <a:p>
            <a:pPr marL="347663" lvl="1" indent="-231775">
              <a:lnSpc>
                <a:spcPct val="90000"/>
              </a:lnSpc>
              <a:spcBef>
                <a:spcPct val="20000"/>
              </a:spcBef>
              <a:buFontTx/>
              <a:buChar char="–"/>
            </a:pPr>
            <a:r>
              <a:rPr lang="en-US" sz="2200"/>
              <a:t>H:  He says I’m depressed much of the time.</a:t>
            </a:r>
          </a:p>
          <a:p>
            <a:pPr marL="347663" lvl="1" indent="-231775">
              <a:lnSpc>
                <a:spcPct val="90000"/>
              </a:lnSpc>
              <a:spcBef>
                <a:spcPct val="20000"/>
              </a:spcBef>
              <a:buFontTx/>
              <a:buChar char="–"/>
            </a:pPr>
            <a:r>
              <a:rPr lang="en-US" sz="2200"/>
              <a:t>E:  I am sorry to hear you are depressed.</a:t>
            </a:r>
          </a:p>
          <a:p>
            <a:pPr marL="347663" lvl="1" indent="-231775">
              <a:lnSpc>
                <a:spcPct val="90000"/>
              </a:lnSpc>
              <a:spcBef>
                <a:spcPct val="20000"/>
              </a:spcBef>
              <a:buFontTx/>
              <a:buChar char="–"/>
            </a:pPr>
            <a:r>
              <a:rPr lang="en-US" sz="2200"/>
              <a:t>H:  It’s true.  I am unhappy.</a:t>
            </a:r>
          </a:p>
          <a:p>
            <a:pPr marL="347663" lvl="1" indent="-231775">
              <a:lnSpc>
                <a:spcPct val="90000"/>
              </a:lnSpc>
              <a:spcBef>
                <a:spcPct val="20000"/>
              </a:spcBef>
              <a:buFontTx/>
              <a:buChar char="–"/>
            </a:pPr>
            <a:r>
              <a:rPr lang="en-US" sz="2200"/>
              <a:t>E:  Do you think coming here will help you not to be unhappy?</a:t>
            </a:r>
          </a:p>
          <a:p>
            <a:pPr marL="347663" lvl="1" indent="-231775">
              <a:lnSpc>
                <a:spcPct val="90000"/>
              </a:lnSpc>
              <a:spcBef>
                <a:spcPct val="20000"/>
              </a:spcBef>
              <a:buFontTx/>
              <a:buChar char="–"/>
            </a:pPr>
            <a:r>
              <a:rPr lang="en-US" sz="2200"/>
              <a:t>H:  I need some help, that much seems certain.</a:t>
            </a:r>
          </a:p>
          <a:p>
            <a:pPr marL="347663" lvl="1" indent="-231775">
              <a:lnSpc>
                <a:spcPct val="90000"/>
              </a:lnSpc>
              <a:spcBef>
                <a:spcPct val="20000"/>
              </a:spcBef>
              <a:buFontTx/>
              <a:buChar char="–"/>
            </a:pPr>
            <a:r>
              <a:rPr lang="en-US" sz="2200"/>
              <a:t>E:  What would it mean to you if you got some help?</a:t>
            </a:r>
          </a:p>
          <a:p>
            <a:pPr marL="347663" lvl="1" indent="-231775">
              <a:lnSpc>
                <a:spcPct val="90000"/>
              </a:lnSpc>
              <a:spcBef>
                <a:spcPct val="20000"/>
              </a:spcBef>
              <a:buFontTx/>
              <a:buChar char="–"/>
            </a:pPr>
            <a:r>
              <a:rPr lang="en-US" sz="2200"/>
              <a:t>H:  Perhaps I could learn to get along with my mother.</a:t>
            </a:r>
          </a:p>
          <a:p>
            <a:pPr marL="347663" lvl="1" indent="-231775">
              <a:lnSpc>
                <a:spcPct val="90000"/>
              </a:lnSpc>
              <a:spcBef>
                <a:spcPct val="20000"/>
              </a:spcBef>
              <a:buFontTx/>
              <a:buChar char="–"/>
            </a:pPr>
            <a:r>
              <a:rPr lang="en-US" sz="2200"/>
              <a:t>E:  Tell me more about your family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086600" y="1981200"/>
            <a:ext cx="2057400" cy="1143000"/>
          </a:xfrm>
        </p:spPr>
        <p:txBody>
          <a:bodyPr/>
          <a:lstStyle/>
          <a:p>
            <a:r>
              <a:rPr lang="en-US" smtClean="0"/>
              <a:t>Eliza Rules</a:t>
            </a:r>
          </a:p>
        </p:txBody>
      </p:sp>
      <p:sp>
        <p:nvSpPr>
          <p:cNvPr id="10243" name="TextBox 3"/>
          <p:cNvSpPr txBox="1">
            <a:spLocks noChangeArrowheads="1"/>
          </p:cNvSpPr>
          <p:nvPr/>
        </p:nvSpPr>
        <p:spPr bwMode="auto">
          <a:xfrm>
            <a:off x="457200" y="152400"/>
            <a:ext cx="5900738" cy="6556375"/>
          </a:xfrm>
          <a:prstGeom prst="rect">
            <a:avLst/>
          </a:prstGeom>
          <a:noFill/>
          <a:ln w="9525">
            <a:noFill/>
            <a:miter lim="800000"/>
            <a:headEnd/>
            <a:tailEnd/>
          </a:ln>
        </p:spPr>
        <p:txBody>
          <a:bodyPr wrap="none">
            <a:spAutoFit/>
          </a:bodyPr>
          <a:lstStyle/>
          <a:p>
            <a:pPr eaLnBrk="1" hangingPunct="1"/>
            <a:r>
              <a:rPr lang="en-US"/>
              <a:t> </a:t>
            </a:r>
            <a:r>
              <a:rPr lang="en-US" sz="2200"/>
              <a:t>(?* ?x) hello (?* ?y) </a:t>
            </a:r>
            <a:r>
              <a:rPr lang="en-US" sz="2200">
                <a:sym typeface="Wingdings" pitchFamily="2" charset="2"/>
              </a:rPr>
              <a:t> </a:t>
            </a:r>
            <a:r>
              <a:rPr lang="en-US" sz="2200"/>
              <a:t>     </a:t>
            </a:r>
          </a:p>
          <a:p>
            <a:pPr eaLnBrk="1" hangingPunct="1"/>
            <a:r>
              <a:rPr lang="en-US" sz="2200"/>
              <a:t>    (How do you do.  Please state your problem.)</a:t>
            </a:r>
          </a:p>
          <a:p>
            <a:pPr eaLnBrk="1" hangingPunct="1"/>
            <a:r>
              <a:rPr lang="en-US" sz="2200"/>
              <a:t> (?* ?x) I want (?* ?y) </a:t>
            </a:r>
            <a:r>
              <a:rPr lang="en-US" sz="2200">
                <a:sym typeface="Wingdings" pitchFamily="2" charset="2"/>
              </a:rPr>
              <a:t> </a:t>
            </a:r>
            <a:endParaRPr lang="en-US" sz="2200"/>
          </a:p>
          <a:p>
            <a:pPr eaLnBrk="1" hangingPunct="1"/>
            <a:r>
              <a:rPr lang="en-US" sz="2200"/>
              <a:t>    (What would it mean if you got ?y)</a:t>
            </a:r>
          </a:p>
          <a:p>
            <a:pPr eaLnBrk="1" hangingPunct="1"/>
            <a:r>
              <a:rPr lang="en-US" sz="2200"/>
              <a:t>    (Why do you want ?y) </a:t>
            </a:r>
          </a:p>
          <a:p>
            <a:pPr eaLnBrk="1" hangingPunct="1"/>
            <a:r>
              <a:rPr lang="en-US" sz="2200"/>
              <a:t>    (Suppose you got ?y soon)</a:t>
            </a:r>
          </a:p>
          <a:p>
            <a:pPr eaLnBrk="1" hangingPunct="1"/>
            <a:r>
              <a:rPr lang="en-US" sz="2200"/>
              <a:t> (?* ?x) if (?* ?y) </a:t>
            </a:r>
            <a:r>
              <a:rPr lang="en-US" sz="2200">
                <a:sym typeface="Wingdings" pitchFamily="2" charset="2"/>
              </a:rPr>
              <a:t> </a:t>
            </a:r>
            <a:endParaRPr lang="en-US" sz="2200"/>
          </a:p>
          <a:p>
            <a:pPr eaLnBrk="1" hangingPunct="1"/>
            <a:r>
              <a:rPr lang="en-US" sz="2200"/>
              <a:t>    (Do you really think its likely that ?y) </a:t>
            </a:r>
          </a:p>
          <a:p>
            <a:pPr eaLnBrk="1" hangingPunct="1"/>
            <a:r>
              <a:rPr lang="en-US" sz="2200"/>
              <a:t>    (Do you wish that ?y)</a:t>
            </a:r>
          </a:p>
          <a:p>
            <a:pPr eaLnBrk="1" hangingPunct="1"/>
            <a:r>
              <a:rPr lang="en-US" sz="2200"/>
              <a:t>    (What do you think about ?y) (Really-- if ?y)</a:t>
            </a:r>
          </a:p>
          <a:p>
            <a:pPr eaLnBrk="1" hangingPunct="1"/>
            <a:r>
              <a:rPr lang="en-US" sz="2200"/>
              <a:t> (?* ?x) no (?* ?y) </a:t>
            </a:r>
            <a:r>
              <a:rPr lang="en-US" sz="2200">
                <a:sym typeface="Wingdings" pitchFamily="2" charset="2"/>
              </a:rPr>
              <a:t> </a:t>
            </a:r>
            <a:r>
              <a:rPr lang="en-US" sz="2200"/>
              <a:t>(Why not?) </a:t>
            </a:r>
          </a:p>
          <a:p>
            <a:pPr eaLnBrk="1" hangingPunct="1"/>
            <a:r>
              <a:rPr lang="en-US" sz="2200"/>
              <a:t>    (You are being a bit negative)</a:t>
            </a:r>
          </a:p>
          <a:p>
            <a:pPr eaLnBrk="1" hangingPunct="1"/>
            <a:r>
              <a:rPr lang="en-US" sz="2200"/>
              <a:t>    (Are you saying "NO" just to be negative?)</a:t>
            </a:r>
          </a:p>
          <a:p>
            <a:pPr eaLnBrk="1" hangingPunct="1"/>
            <a:r>
              <a:rPr lang="en-US" sz="2200"/>
              <a:t> (?* ?x) I was (?* ?y) </a:t>
            </a:r>
            <a:r>
              <a:rPr lang="en-US" sz="2200">
                <a:sym typeface="Wingdings" pitchFamily="2" charset="2"/>
              </a:rPr>
              <a:t> (</a:t>
            </a:r>
            <a:r>
              <a:rPr lang="en-US" sz="2200"/>
              <a:t>Were you really?) </a:t>
            </a:r>
          </a:p>
          <a:p>
            <a:pPr eaLnBrk="1" hangingPunct="1"/>
            <a:r>
              <a:rPr lang="en-US" sz="2200"/>
              <a:t>    (Perhaps I already knew you were ?y)</a:t>
            </a:r>
          </a:p>
          <a:p>
            <a:pPr eaLnBrk="1" hangingPunct="1"/>
            <a:r>
              <a:rPr lang="en-US" sz="2200"/>
              <a:t>    (Why do you tell me you were ?y now?)</a:t>
            </a:r>
          </a:p>
          <a:p>
            <a:pPr eaLnBrk="1" hangingPunct="1"/>
            <a:r>
              <a:rPr lang="en-US" sz="2200"/>
              <a:t> (?* ?x) I feel (?* ?y) </a:t>
            </a:r>
            <a:r>
              <a:rPr lang="en-US" sz="2200">
                <a:sym typeface="Wingdings" pitchFamily="2" charset="2"/>
              </a:rPr>
              <a:t> </a:t>
            </a:r>
            <a:r>
              <a:rPr lang="en-US" sz="2200"/>
              <a:t>(Do you often feel ?y ?)</a:t>
            </a:r>
          </a:p>
          <a:p>
            <a:pPr eaLnBrk="1" hangingPunct="1"/>
            <a:r>
              <a:rPr lang="en-US" sz="2200"/>
              <a:t> (?* ?x) I felt (?* ?y) </a:t>
            </a:r>
            <a:r>
              <a:rPr lang="en-US" sz="2200">
                <a:sym typeface="Wingdings" pitchFamily="2" charset="2"/>
              </a:rPr>
              <a:t> </a:t>
            </a:r>
            <a:endParaRPr lang="en-US" sz="2200"/>
          </a:p>
          <a:p>
            <a:pPr eaLnBrk="1" hangingPunct="1"/>
            <a:r>
              <a:rPr lang="en-US" sz="2200"/>
              <a:t>    (What other feelings do you have?)</a:t>
            </a:r>
          </a:p>
        </p:txBody>
      </p:sp>
      <p:sp>
        <p:nvSpPr>
          <p:cNvPr id="10244" name="Text Box 6"/>
          <p:cNvSpPr txBox="1">
            <a:spLocks noChangeArrowheads="1"/>
          </p:cNvSpPr>
          <p:nvPr/>
        </p:nvSpPr>
        <p:spPr bwMode="auto">
          <a:xfrm>
            <a:off x="6553200" y="3810000"/>
            <a:ext cx="2332038" cy="1446213"/>
          </a:xfrm>
          <a:prstGeom prst="rect">
            <a:avLst/>
          </a:prstGeom>
          <a:noFill/>
          <a:ln w="12700">
            <a:noFill/>
            <a:miter lim="800000"/>
            <a:headEnd/>
            <a:tailEnd/>
          </a:ln>
        </p:spPr>
        <p:txBody>
          <a:bodyPr wrap="none">
            <a:spAutoFit/>
          </a:bodyPr>
          <a:lstStyle/>
          <a:p>
            <a:r>
              <a:rPr lang="en-US" sz="2200"/>
              <a:t>Eliza also has a </a:t>
            </a:r>
          </a:p>
          <a:p>
            <a:r>
              <a:rPr lang="en-US" sz="2200"/>
              <a:t>rule to swap</a:t>
            </a:r>
          </a:p>
          <a:p>
            <a:r>
              <a:rPr lang="en-US" sz="2200"/>
              <a:t>‘I’ and ‘my’ </a:t>
            </a:r>
          </a:p>
          <a:p>
            <a:r>
              <a:rPr lang="en-US" sz="2200"/>
              <a:t>to ‘you’ and ‘your’</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1317</TotalTime>
  <Pages>10</Pages>
  <Words>4103</Words>
  <Application>Microsoft Office PowerPoint</Application>
  <PresentationFormat>On-screen Show (4:3)</PresentationFormat>
  <Paragraphs>438</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Times New Roman</vt:lpstr>
      <vt:lpstr>Arial</vt:lpstr>
      <vt:lpstr>Wingdings</vt:lpstr>
      <vt:lpstr>Blank Presentation</vt:lpstr>
      <vt:lpstr>Slide 1</vt:lpstr>
      <vt:lpstr>AI Definitions</vt:lpstr>
      <vt:lpstr>So What Is AI?</vt:lpstr>
      <vt:lpstr>What is Intelligence?</vt:lpstr>
      <vt:lpstr>Physical Symbol System Hypothesis</vt:lpstr>
      <vt:lpstr>The Turing Test</vt:lpstr>
      <vt:lpstr>Solving the Turing Test:  Eliza</vt:lpstr>
      <vt:lpstr>Example Eliza Dialog</vt:lpstr>
      <vt:lpstr>Eliza Rules</vt:lpstr>
      <vt:lpstr>Eliza Pattern Syntax</vt:lpstr>
      <vt:lpstr>ALICE Demo</vt:lpstr>
      <vt:lpstr>ALICE vs. Eliza</vt:lpstr>
      <vt:lpstr>How Useful is the Turing Test?</vt:lpstr>
      <vt:lpstr>Table-Lookup vs. Reasoning</vt:lpstr>
      <vt:lpstr>Slot Filling</vt:lpstr>
      <vt:lpstr>The Chinese Room Problem</vt:lpstr>
      <vt:lpstr>Chinese Room:   An Analogy for a Computer</vt:lpstr>
      <vt:lpstr>Searle’s Question</vt:lpstr>
      <vt:lpstr>But Computers Solve Problems</vt:lpstr>
      <vt:lpstr>Brain vs. Computer</vt:lpstr>
      <vt:lpstr>Symbol Grounding</vt:lpstr>
      <vt:lpstr>Two AI Assumptions</vt:lpstr>
      <vt:lpstr>Problems with Symbolic AI Approaches</vt:lpstr>
      <vt:lpstr>Problems with Connectionist AI Approaches</vt:lpstr>
      <vt:lpstr>So What Does AI Do?</vt:lpstr>
      <vt:lpstr>What is Search?</vt:lpstr>
      <vt:lpstr>Search Spaces and Types of Search</vt:lpstr>
      <vt:lpstr>Slide 28</vt:lpstr>
      <vt:lpstr>Slide 29</vt:lpstr>
      <vt:lpstr>Search Algorithms and Representations</vt:lpstr>
      <vt:lpstr>A Brief History of AI:  1950s</vt:lpstr>
      <vt:lpstr>The 1960s</vt:lpstr>
      <vt:lpstr>1970s</vt:lpstr>
      <vt:lpstr>1980s:  AI Winter</vt:lpstr>
      <vt:lpstr>1990s:  ALife</vt:lpstr>
      <vt:lpstr>Today:  The New (Old) AI</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subject>AI overhead notes for chapter 1</dc:subject>
  <dc:creator>Authorized Gateway Customer</dc:creator>
  <cp:lastModifiedBy>Bishnu</cp:lastModifiedBy>
  <cp:revision>57</cp:revision>
  <cp:lastPrinted>1601-01-01T00:00:00Z</cp:lastPrinted>
  <dcterms:created xsi:type="dcterms:W3CDTF">1996-12-10T11:52:26Z</dcterms:created>
  <dcterms:modified xsi:type="dcterms:W3CDTF">2022-05-02T09:23:40Z</dcterms:modified>
</cp:coreProperties>
</file>