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4"/>
  </p:notesMasterIdLst>
  <p:sldIdLst>
    <p:sldId id="256" r:id="rId2"/>
    <p:sldId id="257" r:id="rId3"/>
    <p:sldId id="258" r:id="rId4"/>
    <p:sldId id="260" r:id="rId5"/>
    <p:sldId id="263" r:id="rId6"/>
    <p:sldId id="285" r:id="rId7"/>
    <p:sldId id="266" r:id="rId8"/>
    <p:sldId id="275" r:id="rId9"/>
    <p:sldId id="269" r:id="rId10"/>
    <p:sldId id="270" r:id="rId11"/>
    <p:sldId id="286" r:id="rId12"/>
    <p:sldId id="287" r:id="rId13"/>
    <p:sldId id="288" r:id="rId14"/>
    <p:sldId id="289" r:id="rId15"/>
    <p:sldId id="274" r:id="rId16"/>
    <p:sldId id="279" r:id="rId17"/>
    <p:sldId id="276" r:id="rId18"/>
    <p:sldId id="280" r:id="rId19"/>
    <p:sldId id="271" r:id="rId20"/>
    <p:sldId id="290" r:id="rId21"/>
    <p:sldId id="281" r:id="rId22"/>
    <p:sldId id="259" r:id="rId2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BBE0E3"/>
    <a:srgbClr val="FF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64FBB0FB-F1EE-4C46-B423-AC8722B8AD23}" type="datetimeFigureOut">
              <a:rPr lang="en-US"/>
              <a:pPr>
                <a:defRPr/>
              </a:pPr>
              <a:t>5/2/2022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AC34E04F-AD8A-4F99-8DCC-FA383DF8C2E7}"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p:spPr>
      </p:sp>
      <p:sp>
        <p:nvSpPr>
          <p:cNvPr id="2560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560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68BBE00-4C77-40A6-A82C-A663D6E9DD5E}" type="slidenum">
              <a:rPr lang="en-US" smtClean="0"/>
              <a:pPr/>
              <a:t>1</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ECAC37F0-B464-45E0-8BA2-C46C2DB0282A}" type="slidenum">
              <a:rPr lang="en-US" altLang="en-US"/>
              <a:pPr>
                <a:defRPr/>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6EEDD5C6-B132-4574-ACED-AA03E4D11E4F}" type="slidenum">
              <a:rPr lang="en-US" altLang="en-US"/>
              <a:pPr>
                <a:defRPr/>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B6CD82CB-5428-4039-B4B1-A5F7933BDB88}" type="slidenum">
              <a:rPr lang="en-US" altLang="en-US"/>
              <a:pPr>
                <a:defRPr/>
              </a:pPr>
              <a:t>‹#›</a:t>
            </a:fld>
            <a:endParaRPr lang="en-U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5B3322FB-9E98-473B-ADE4-A6A2517DA9AF}" type="slidenum">
              <a:rPr lang="en-US" altLang="en-US"/>
              <a:pPr>
                <a:defRPr/>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51CC1B65-58E2-49A4-AC8C-D147A42506CB}" type="slidenum">
              <a:rPr lang="en-US" altLang="en-US"/>
              <a:pPr>
                <a:defRPr/>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4049D4F4-3041-4942-A205-601C65923172}" type="slidenum">
              <a:rPr lang="en-US" altLang="en-US"/>
              <a:pPr>
                <a:defRPr/>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3B33462C-C17D-4C92-A86A-47E45BD2F956}" type="slidenum">
              <a:rPr lang="en-US" altLang="en-US"/>
              <a:pPr>
                <a:defRPr/>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a:ln/>
        </p:spPr>
        <p:txBody>
          <a:bodyPr/>
          <a:lstStyle>
            <a:lvl1pPr>
              <a:defRPr/>
            </a:lvl1pPr>
          </a:lstStyle>
          <a:p>
            <a:pPr>
              <a:defRPr/>
            </a:pPr>
            <a:fld id="{3C96B806-35E2-4894-A1CE-C41A94EC5F5E}" type="slidenum">
              <a:rPr lang="en-US" altLang="en-US"/>
              <a:pPr>
                <a:defRPr/>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a:ln/>
        </p:spPr>
        <p:txBody>
          <a:bodyPr/>
          <a:lstStyle>
            <a:lvl1pPr>
              <a:defRPr/>
            </a:lvl1pPr>
          </a:lstStyle>
          <a:p>
            <a:pPr>
              <a:defRPr/>
            </a:pPr>
            <a:fld id="{62318C6C-945D-4260-98CD-E115000BBD4D}" type="slidenum">
              <a:rPr lang="en-US" altLang="en-US"/>
              <a:pPr>
                <a:defRPr/>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p:cNvSpPr>
            <a:spLocks noGrp="1" noChangeArrowheads="1"/>
          </p:cNvSpPr>
          <p:nvPr>
            <p:ph type="sldNum" sz="quarter" idx="12"/>
          </p:nvPr>
        </p:nvSpPr>
        <p:spPr>
          <a:ln/>
        </p:spPr>
        <p:txBody>
          <a:bodyPr/>
          <a:lstStyle>
            <a:lvl1pPr>
              <a:defRPr/>
            </a:lvl1pPr>
          </a:lstStyle>
          <a:p>
            <a:pPr>
              <a:defRPr/>
            </a:pPr>
            <a:fld id="{FC23C82A-1803-4D8E-B60E-9DC4C12F2D4E}" type="slidenum">
              <a:rPr lang="en-US" altLang="en-US"/>
              <a:pPr>
                <a:defRPr/>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4F43DE5D-C3CC-422D-B823-4DFACA0590A7}" type="slidenum">
              <a:rPr lang="en-US" altLang="en-US"/>
              <a:pPr>
                <a:defRPr/>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41AB82F1-6D32-4C87-B9B3-DF6E93F4834B}" type="slidenum">
              <a:rPr lang="en-US" altLang="en-US"/>
              <a:pPr>
                <a:defRPr/>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defRPr sz="1400"/>
            </a:lvl1pPr>
          </a:lstStyle>
          <a:p>
            <a:pPr>
              <a:defRPr/>
            </a:pPr>
            <a:endParaRPr lang="en-US" alt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lgn="r">
              <a:defRPr sz="1400"/>
            </a:lvl1pPr>
          </a:lstStyle>
          <a:p>
            <a:pPr>
              <a:defRPr/>
            </a:pPr>
            <a:fld id="{E0BC68B7-61CF-4E67-ADDE-58DE78A0E16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 Id="rId5" Type="http://schemas.openxmlformats.org/officeDocument/2006/relationships/image" Target="../media/image8.jpeg"/><Relationship Id="rId4" Type="http://schemas.openxmlformats.org/officeDocument/2006/relationships/image" Target="../media/image7.jpeg"/></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cdc.gov/niosh/docs/91-100/pdfs/91-100.pdf"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457200"/>
            <a:ext cx="7848600" cy="6019800"/>
          </a:xfrm>
        </p:spPr>
        <p:txBody>
          <a:bodyPr/>
          <a:lstStyle/>
          <a:p>
            <a:pPr eaLnBrk="1" hangingPunct="1">
              <a:defRPr/>
            </a:pPr>
            <a:r>
              <a:rPr lang="en-US" altLang="en-US" sz="2800" b="1" dirty="0" smtClean="0">
                <a:latin typeface="+mn-lt"/>
              </a:rPr>
              <a:t>MUTHAYAMMAL ENGINEERING COLLEGE</a:t>
            </a:r>
            <a:r>
              <a:rPr lang="en-US" altLang="en-US" b="1" dirty="0" smtClean="0">
                <a:latin typeface="+mn-lt"/>
              </a:rPr>
              <a:t/>
            </a:r>
            <a:br>
              <a:rPr lang="en-US" altLang="en-US" b="1" dirty="0" smtClean="0">
                <a:latin typeface="+mn-lt"/>
              </a:rPr>
            </a:br>
            <a:r>
              <a:rPr lang="en-US" altLang="en-US" b="1" dirty="0" smtClean="0">
                <a:latin typeface="+mn-lt"/>
              </a:rPr>
              <a:t/>
            </a:r>
            <a:br>
              <a:rPr lang="en-US" altLang="en-US" b="1" dirty="0" smtClean="0">
                <a:latin typeface="+mn-lt"/>
              </a:rPr>
            </a:br>
            <a:r>
              <a:rPr lang="en-US" altLang="en-US" sz="2800" b="1" dirty="0" smtClean="0">
                <a:latin typeface="+mn-lt"/>
              </a:rPr>
              <a:t>DEPAERTMENT OF MEDICAL ELECTRONICS</a:t>
            </a:r>
            <a:r>
              <a:rPr lang="en-US" altLang="en-US" b="1" dirty="0" smtClean="0">
                <a:latin typeface="+mn-lt"/>
              </a:rPr>
              <a:t/>
            </a:r>
            <a:br>
              <a:rPr lang="en-US" altLang="en-US" b="1" dirty="0" smtClean="0">
                <a:latin typeface="+mn-lt"/>
              </a:rPr>
            </a:br>
            <a:r>
              <a:rPr lang="en-US" altLang="en-US" b="1" smtClean="0">
                <a:latin typeface="+mn-lt"/>
              </a:rPr>
              <a:t/>
            </a:r>
            <a:br>
              <a:rPr lang="en-US" altLang="en-US" b="1" smtClean="0">
                <a:latin typeface="+mn-lt"/>
              </a:rPr>
            </a:br>
            <a:r>
              <a:rPr lang="en-US" altLang="en-US" sz="4000" smtClean="0">
                <a:latin typeface="+mn-lt"/>
              </a:rPr>
              <a:t>Electromyography</a:t>
            </a:r>
            <a:br>
              <a:rPr lang="en-US" altLang="en-US" sz="4000" smtClean="0">
                <a:latin typeface="+mn-lt"/>
              </a:rPr>
            </a:br>
            <a:r>
              <a:rPr lang="en-US" altLang="en-US" sz="4000" smtClean="0">
                <a:latin typeface="+mn-lt"/>
              </a:rPr>
              <a:t>10/9/2019</a:t>
            </a:r>
            <a:r>
              <a:rPr lang="en-US" altLang="en-US" sz="4000" dirty="0" smtClean="0">
                <a:latin typeface="+mn-lt"/>
              </a:rPr>
              <a:t/>
            </a:r>
            <a:br>
              <a:rPr lang="en-US" altLang="en-US" sz="4000" dirty="0" smtClean="0">
                <a:latin typeface="+mn-lt"/>
              </a:rPr>
            </a:br>
            <a:r>
              <a:rPr lang="en-US" altLang="en-US" sz="4000" dirty="0" smtClean="0">
                <a:latin typeface="+mn-lt"/>
              </a:rPr>
              <a:t/>
            </a:r>
            <a:br>
              <a:rPr lang="en-US" altLang="en-US" sz="4000" dirty="0" smtClean="0">
                <a:latin typeface="+mn-lt"/>
              </a:rPr>
            </a:br>
            <a:r>
              <a:rPr lang="en-US" altLang="en-US" sz="3200" dirty="0" smtClean="0">
                <a:latin typeface="+mn-lt"/>
              </a:rPr>
              <a:t>A.SIVA SANKAR </a:t>
            </a:r>
            <a:br>
              <a:rPr lang="en-US" altLang="en-US" sz="3200" dirty="0" smtClean="0">
                <a:latin typeface="+mn-lt"/>
              </a:rPr>
            </a:br>
            <a:r>
              <a:rPr lang="en-US" altLang="en-US" sz="3200" dirty="0" smtClean="0">
                <a:latin typeface="+mn-lt"/>
              </a:rPr>
              <a:t>AP/</a:t>
            </a:r>
            <a:r>
              <a:rPr lang="en-US" sz="3200" dirty="0" smtClean="0">
                <a:latin typeface="+mn-lt"/>
              </a:rPr>
              <a:t>MDE</a:t>
            </a:r>
            <a:endParaRPr lang="en-US" altLang="en-US" sz="3200" dirty="0" smtClean="0">
              <a:latin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smtClean="0"/>
              <a:t>Recording Methodology</a:t>
            </a:r>
            <a:br>
              <a:rPr lang="en-US" altLang="en-US" smtClean="0"/>
            </a:br>
            <a:r>
              <a:rPr lang="en-US" altLang="en-US" sz="2400" i="1" smtClean="0"/>
              <a:t>(continued)</a:t>
            </a:r>
            <a:endParaRPr lang="en-US" altLang="en-US" i="1" smtClean="0"/>
          </a:p>
        </p:txBody>
      </p:sp>
      <p:sp>
        <p:nvSpPr>
          <p:cNvPr id="20483" name="Rectangle 3"/>
          <p:cNvSpPr>
            <a:spLocks noGrp="1" noChangeArrowheads="1"/>
          </p:cNvSpPr>
          <p:nvPr>
            <p:ph type="body" sz="half" idx="1"/>
          </p:nvPr>
        </p:nvSpPr>
        <p:spPr>
          <a:xfrm>
            <a:off x="304800" y="1600200"/>
            <a:ext cx="5715000" cy="4525963"/>
          </a:xfrm>
        </p:spPr>
        <p:txBody>
          <a:bodyPr/>
          <a:lstStyle/>
          <a:p>
            <a:pPr eaLnBrk="1" hangingPunct="1">
              <a:lnSpc>
                <a:spcPct val="90000"/>
              </a:lnSpc>
            </a:pPr>
            <a:r>
              <a:rPr lang="en-US" altLang="en-US" sz="2400" smtClean="0"/>
              <a:t>Electrical potential difference measured between two points </a:t>
            </a:r>
            <a:r>
              <a:rPr lang="en-US" altLang="en-US" sz="2400" smtClean="0">
                <a:sym typeface="Wingdings" pitchFamily="2" charset="2"/>
              </a:rPr>
              <a:t> bipolar electrode configuration used</a:t>
            </a:r>
          </a:p>
          <a:p>
            <a:pPr eaLnBrk="1" hangingPunct="1">
              <a:lnSpc>
                <a:spcPct val="90000"/>
              </a:lnSpc>
            </a:pPr>
            <a:r>
              <a:rPr lang="en-US" altLang="en-US" sz="2400" smtClean="0">
                <a:sym typeface="Wingdings" pitchFamily="2" charset="2"/>
              </a:rPr>
              <a:t>Bipolar Electrode Types</a:t>
            </a:r>
          </a:p>
          <a:p>
            <a:pPr lvl="2" eaLnBrk="1" hangingPunct="1">
              <a:lnSpc>
                <a:spcPct val="90000"/>
              </a:lnSpc>
            </a:pPr>
            <a:r>
              <a:rPr lang="en-US" altLang="en-US" sz="1800" smtClean="0"/>
              <a:t>Fine Wire</a:t>
            </a:r>
          </a:p>
          <a:p>
            <a:pPr lvl="2" eaLnBrk="1" hangingPunct="1">
              <a:lnSpc>
                <a:spcPct val="90000"/>
              </a:lnSpc>
            </a:pPr>
            <a:r>
              <a:rPr lang="en-US" altLang="en-US" sz="1800" smtClean="0"/>
              <a:t>Needle</a:t>
            </a:r>
          </a:p>
          <a:p>
            <a:pPr lvl="2" eaLnBrk="1" hangingPunct="1">
              <a:lnSpc>
                <a:spcPct val="90000"/>
              </a:lnSpc>
            </a:pPr>
            <a:r>
              <a:rPr lang="en-US" altLang="en-US" sz="1800" smtClean="0"/>
              <a:t>Surface </a:t>
            </a:r>
          </a:p>
          <a:p>
            <a:pPr lvl="3" eaLnBrk="1" hangingPunct="1">
              <a:lnSpc>
                <a:spcPct val="90000"/>
              </a:lnSpc>
            </a:pPr>
            <a:r>
              <a:rPr lang="en-US" altLang="en-US" sz="1600" smtClean="0"/>
              <a:t>Most common, less invasive</a:t>
            </a:r>
          </a:p>
          <a:p>
            <a:pPr lvl="3" eaLnBrk="1" hangingPunct="1">
              <a:lnSpc>
                <a:spcPct val="90000"/>
              </a:lnSpc>
            </a:pPr>
            <a:r>
              <a:rPr lang="en-US" altLang="en-US" sz="1600" smtClean="0"/>
              <a:t>Silver-silver chloride electrodes</a:t>
            </a:r>
          </a:p>
          <a:p>
            <a:pPr eaLnBrk="1" hangingPunct="1">
              <a:lnSpc>
                <a:spcPct val="90000"/>
              </a:lnSpc>
            </a:pPr>
            <a:r>
              <a:rPr lang="en-US" altLang="en-US" sz="2400" smtClean="0">
                <a:sym typeface="Wingdings" pitchFamily="2" charset="2"/>
              </a:rPr>
              <a:t>Electrode Placement</a:t>
            </a:r>
          </a:p>
          <a:p>
            <a:pPr lvl="2" eaLnBrk="1" hangingPunct="1">
              <a:lnSpc>
                <a:spcPct val="90000"/>
              </a:lnSpc>
            </a:pPr>
            <a:r>
              <a:rPr lang="en-US" altLang="en-US" sz="1800" smtClean="0"/>
              <a:t>Overlying the muscle of interest in the direction of predominant fiber direction</a:t>
            </a:r>
          </a:p>
          <a:p>
            <a:pPr lvl="2" eaLnBrk="1" hangingPunct="1">
              <a:lnSpc>
                <a:spcPct val="90000"/>
              </a:lnSpc>
            </a:pPr>
            <a:r>
              <a:rPr lang="en-US" altLang="en-US" sz="1800" smtClean="0"/>
              <a:t>Subject is GROUNDED by placing an electrode in an inactive region of body</a:t>
            </a:r>
          </a:p>
          <a:p>
            <a:pPr lvl="3" eaLnBrk="1" hangingPunct="1">
              <a:lnSpc>
                <a:spcPct val="90000"/>
              </a:lnSpc>
            </a:pPr>
            <a:endParaRPr lang="en-US" altLang="en-US" sz="1600" smtClean="0"/>
          </a:p>
        </p:txBody>
      </p:sp>
      <p:pic>
        <p:nvPicPr>
          <p:cNvPr id="11268" name="Picture 4"/>
          <p:cNvPicPr>
            <a:picLocks noChangeAspect="1" noChangeArrowheads="1"/>
          </p:cNvPicPr>
          <p:nvPr>
            <p:ph sz="half" idx="2"/>
          </p:nvPr>
        </p:nvPicPr>
        <p:blipFill>
          <a:blip r:embed="rId2"/>
          <a:srcRect/>
          <a:stretch>
            <a:fillRect/>
          </a:stretch>
        </p:blipFill>
        <p:spPr>
          <a:xfrm>
            <a:off x="6400800" y="1600200"/>
            <a:ext cx="2425700" cy="4525963"/>
          </a:xfrm>
          <a:noFill/>
          <a:ln w="57150">
            <a:solidFill>
              <a:schemeClr val="tx1"/>
            </a:solidFill>
          </a:ln>
        </p:spPr>
      </p:pic>
      <p:sp>
        <p:nvSpPr>
          <p:cNvPr id="11269" name="Rectangle 6"/>
          <p:cNvSpPr>
            <a:spLocks noChangeArrowheads="1"/>
          </p:cNvSpPr>
          <p:nvPr/>
        </p:nvSpPr>
        <p:spPr bwMode="auto">
          <a:xfrm>
            <a:off x="6019800" y="6248400"/>
            <a:ext cx="2940050" cy="274638"/>
          </a:xfrm>
          <a:prstGeom prst="rect">
            <a:avLst/>
          </a:prstGeom>
          <a:noFill/>
          <a:ln w="9525">
            <a:noFill/>
            <a:miter lim="800000"/>
            <a:headEnd/>
            <a:tailEnd/>
          </a:ln>
        </p:spPr>
        <p:txBody>
          <a:bodyPr wrap="none">
            <a:spAutoFit/>
          </a:bodyPr>
          <a:lstStyle/>
          <a:p>
            <a:r>
              <a:rPr lang="en-US" altLang="en-US" sz="1200">
                <a:solidFill>
                  <a:schemeClr val="bg2"/>
                </a:solidFill>
              </a:rPr>
              <a:t>http://www.hhdev.psu.edu/atlab/EMG.jpg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Effect transition="in" filter="barn(inHorizontal)">
                                      <p:cBhvr>
                                        <p:cTn id="7" dur="500"/>
                                        <p:tgtEl>
                                          <p:spTgt spid="204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20483">
                                            <p:txEl>
                                              <p:pRg st="1" end="1"/>
                                            </p:txEl>
                                          </p:spTgt>
                                        </p:tgtEl>
                                        <p:attrNameLst>
                                          <p:attrName>style.visibility</p:attrName>
                                        </p:attrNameLst>
                                      </p:cBhvr>
                                      <p:to>
                                        <p:strVal val="visible"/>
                                      </p:to>
                                    </p:set>
                                    <p:animEffect transition="in" filter="barn(inHorizontal)">
                                      <p:cBhvr>
                                        <p:cTn id="12" dur="500"/>
                                        <p:tgtEl>
                                          <p:spTgt spid="20483">
                                            <p:txEl>
                                              <p:pRg st="1" end="1"/>
                                            </p:txEl>
                                          </p:spTgt>
                                        </p:tgtEl>
                                      </p:cBhvr>
                                    </p:animEffect>
                                  </p:childTnLst>
                                </p:cTn>
                              </p:par>
                              <p:par>
                                <p:cTn id="13" presetID="16" presetClass="entr" presetSubtype="26" fill="hold" grpId="0" nodeType="withEffect">
                                  <p:stCondLst>
                                    <p:cond delay="0"/>
                                  </p:stCondLst>
                                  <p:childTnLst>
                                    <p:set>
                                      <p:cBhvr>
                                        <p:cTn id="14" dur="1" fill="hold">
                                          <p:stCondLst>
                                            <p:cond delay="0"/>
                                          </p:stCondLst>
                                        </p:cTn>
                                        <p:tgtEl>
                                          <p:spTgt spid="20483">
                                            <p:txEl>
                                              <p:pRg st="2" end="2"/>
                                            </p:txEl>
                                          </p:spTgt>
                                        </p:tgtEl>
                                        <p:attrNameLst>
                                          <p:attrName>style.visibility</p:attrName>
                                        </p:attrNameLst>
                                      </p:cBhvr>
                                      <p:to>
                                        <p:strVal val="visible"/>
                                      </p:to>
                                    </p:set>
                                    <p:animEffect transition="in" filter="barn(inHorizontal)">
                                      <p:cBhvr>
                                        <p:cTn id="15" dur="500"/>
                                        <p:tgtEl>
                                          <p:spTgt spid="20483">
                                            <p:txEl>
                                              <p:pRg st="2" end="2"/>
                                            </p:txEl>
                                          </p:spTgt>
                                        </p:tgtEl>
                                      </p:cBhvr>
                                    </p:animEffect>
                                  </p:childTnLst>
                                </p:cTn>
                              </p:par>
                              <p:par>
                                <p:cTn id="16" presetID="16" presetClass="entr" presetSubtype="26" fill="hold" grpId="0" nodeType="withEffect">
                                  <p:stCondLst>
                                    <p:cond delay="0"/>
                                  </p:stCondLst>
                                  <p:childTnLst>
                                    <p:set>
                                      <p:cBhvr>
                                        <p:cTn id="17" dur="1" fill="hold">
                                          <p:stCondLst>
                                            <p:cond delay="0"/>
                                          </p:stCondLst>
                                        </p:cTn>
                                        <p:tgtEl>
                                          <p:spTgt spid="20483">
                                            <p:txEl>
                                              <p:pRg st="3" end="3"/>
                                            </p:txEl>
                                          </p:spTgt>
                                        </p:tgtEl>
                                        <p:attrNameLst>
                                          <p:attrName>style.visibility</p:attrName>
                                        </p:attrNameLst>
                                      </p:cBhvr>
                                      <p:to>
                                        <p:strVal val="visible"/>
                                      </p:to>
                                    </p:set>
                                    <p:animEffect transition="in" filter="barn(inHorizontal)">
                                      <p:cBhvr>
                                        <p:cTn id="18" dur="500"/>
                                        <p:tgtEl>
                                          <p:spTgt spid="20483">
                                            <p:txEl>
                                              <p:pRg st="3" end="3"/>
                                            </p:txEl>
                                          </p:spTgt>
                                        </p:tgtEl>
                                      </p:cBhvr>
                                    </p:animEffect>
                                  </p:childTnLst>
                                </p:cTn>
                              </p:par>
                              <p:par>
                                <p:cTn id="19" presetID="16" presetClass="entr" presetSubtype="26" fill="hold" grpId="0" nodeType="withEffect">
                                  <p:stCondLst>
                                    <p:cond delay="0"/>
                                  </p:stCondLst>
                                  <p:childTnLst>
                                    <p:set>
                                      <p:cBhvr>
                                        <p:cTn id="20" dur="1" fill="hold">
                                          <p:stCondLst>
                                            <p:cond delay="0"/>
                                          </p:stCondLst>
                                        </p:cTn>
                                        <p:tgtEl>
                                          <p:spTgt spid="20483">
                                            <p:txEl>
                                              <p:pRg st="4" end="4"/>
                                            </p:txEl>
                                          </p:spTgt>
                                        </p:tgtEl>
                                        <p:attrNameLst>
                                          <p:attrName>style.visibility</p:attrName>
                                        </p:attrNameLst>
                                      </p:cBhvr>
                                      <p:to>
                                        <p:strVal val="visible"/>
                                      </p:to>
                                    </p:set>
                                    <p:animEffect transition="in" filter="barn(inHorizontal)">
                                      <p:cBhvr>
                                        <p:cTn id="21" dur="500"/>
                                        <p:tgtEl>
                                          <p:spTgt spid="20483">
                                            <p:txEl>
                                              <p:pRg st="4" end="4"/>
                                            </p:txEl>
                                          </p:spTgt>
                                        </p:tgtEl>
                                      </p:cBhvr>
                                    </p:animEffect>
                                  </p:childTnLst>
                                </p:cTn>
                              </p:par>
                              <p:par>
                                <p:cTn id="22" presetID="16" presetClass="entr" presetSubtype="26" fill="hold" grpId="0" nodeType="withEffect">
                                  <p:stCondLst>
                                    <p:cond delay="0"/>
                                  </p:stCondLst>
                                  <p:childTnLst>
                                    <p:set>
                                      <p:cBhvr>
                                        <p:cTn id="23" dur="1" fill="hold">
                                          <p:stCondLst>
                                            <p:cond delay="0"/>
                                          </p:stCondLst>
                                        </p:cTn>
                                        <p:tgtEl>
                                          <p:spTgt spid="20483">
                                            <p:txEl>
                                              <p:pRg st="5" end="5"/>
                                            </p:txEl>
                                          </p:spTgt>
                                        </p:tgtEl>
                                        <p:attrNameLst>
                                          <p:attrName>style.visibility</p:attrName>
                                        </p:attrNameLst>
                                      </p:cBhvr>
                                      <p:to>
                                        <p:strVal val="visible"/>
                                      </p:to>
                                    </p:set>
                                    <p:animEffect transition="in" filter="barn(inHorizontal)">
                                      <p:cBhvr>
                                        <p:cTn id="24" dur="500"/>
                                        <p:tgtEl>
                                          <p:spTgt spid="20483">
                                            <p:txEl>
                                              <p:pRg st="5" end="5"/>
                                            </p:txEl>
                                          </p:spTgt>
                                        </p:tgtEl>
                                      </p:cBhvr>
                                    </p:animEffect>
                                  </p:childTnLst>
                                </p:cTn>
                              </p:par>
                              <p:par>
                                <p:cTn id="25" presetID="16" presetClass="entr" presetSubtype="26" fill="hold" grpId="0" nodeType="withEffect">
                                  <p:stCondLst>
                                    <p:cond delay="0"/>
                                  </p:stCondLst>
                                  <p:childTnLst>
                                    <p:set>
                                      <p:cBhvr>
                                        <p:cTn id="26" dur="1" fill="hold">
                                          <p:stCondLst>
                                            <p:cond delay="0"/>
                                          </p:stCondLst>
                                        </p:cTn>
                                        <p:tgtEl>
                                          <p:spTgt spid="20483">
                                            <p:txEl>
                                              <p:pRg st="6" end="6"/>
                                            </p:txEl>
                                          </p:spTgt>
                                        </p:tgtEl>
                                        <p:attrNameLst>
                                          <p:attrName>style.visibility</p:attrName>
                                        </p:attrNameLst>
                                      </p:cBhvr>
                                      <p:to>
                                        <p:strVal val="visible"/>
                                      </p:to>
                                    </p:set>
                                    <p:animEffect transition="in" filter="barn(inHorizontal)">
                                      <p:cBhvr>
                                        <p:cTn id="27" dur="500"/>
                                        <p:tgtEl>
                                          <p:spTgt spid="20483">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26" fill="hold" grpId="0" nodeType="clickEffect">
                                  <p:stCondLst>
                                    <p:cond delay="0"/>
                                  </p:stCondLst>
                                  <p:childTnLst>
                                    <p:set>
                                      <p:cBhvr>
                                        <p:cTn id="31" dur="1" fill="hold">
                                          <p:stCondLst>
                                            <p:cond delay="0"/>
                                          </p:stCondLst>
                                        </p:cTn>
                                        <p:tgtEl>
                                          <p:spTgt spid="20483">
                                            <p:txEl>
                                              <p:pRg st="7" end="7"/>
                                            </p:txEl>
                                          </p:spTgt>
                                        </p:tgtEl>
                                        <p:attrNameLst>
                                          <p:attrName>style.visibility</p:attrName>
                                        </p:attrNameLst>
                                      </p:cBhvr>
                                      <p:to>
                                        <p:strVal val="visible"/>
                                      </p:to>
                                    </p:set>
                                    <p:animEffect transition="in" filter="barn(inHorizontal)">
                                      <p:cBhvr>
                                        <p:cTn id="32" dur="500"/>
                                        <p:tgtEl>
                                          <p:spTgt spid="20483">
                                            <p:txEl>
                                              <p:pRg st="7" end="7"/>
                                            </p:txEl>
                                          </p:spTgt>
                                        </p:tgtEl>
                                      </p:cBhvr>
                                    </p:animEffect>
                                  </p:childTnLst>
                                </p:cTn>
                              </p:par>
                              <p:par>
                                <p:cTn id="33" presetID="16" presetClass="entr" presetSubtype="26" fill="hold" grpId="0" nodeType="withEffect">
                                  <p:stCondLst>
                                    <p:cond delay="0"/>
                                  </p:stCondLst>
                                  <p:childTnLst>
                                    <p:set>
                                      <p:cBhvr>
                                        <p:cTn id="34" dur="1" fill="hold">
                                          <p:stCondLst>
                                            <p:cond delay="0"/>
                                          </p:stCondLst>
                                        </p:cTn>
                                        <p:tgtEl>
                                          <p:spTgt spid="20483">
                                            <p:txEl>
                                              <p:pRg st="8" end="8"/>
                                            </p:txEl>
                                          </p:spTgt>
                                        </p:tgtEl>
                                        <p:attrNameLst>
                                          <p:attrName>style.visibility</p:attrName>
                                        </p:attrNameLst>
                                      </p:cBhvr>
                                      <p:to>
                                        <p:strVal val="visible"/>
                                      </p:to>
                                    </p:set>
                                    <p:animEffect transition="in" filter="barn(inHorizontal)">
                                      <p:cBhvr>
                                        <p:cTn id="35" dur="500"/>
                                        <p:tgtEl>
                                          <p:spTgt spid="20483">
                                            <p:txEl>
                                              <p:pRg st="8" end="8"/>
                                            </p:txEl>
                                          </p:spTgt>
                                        </p:tgtEl>
                                      </p:cBhvr>
                                    </p:animEffect>
                                  </p:childTnLst>
                                </p:cTn>
                              </p:par>
                              <p:par>
                                <p:cTn id="36" presetID="16" presetClass="entr" presetSubtype="26" fill="hold" grpId="0" nodeType="withEffect">
                                  <p:stCondLst>
                                    <p:cond delay="0"/>
                                  </p:stCondLst>
                                  <p:childTnLst>
                                    <p:set>
                                      <p:cBhvr>
                                        <p:cTn id="37" dur="1" fill="hold">
                                          <p:stCondLst>
                                            <p:cond delay="0"/>
                                          </p:stCondLst>
                                        </p:cTn>
                                        <p:tgtEl>
                                          <p:spTgt spid="20483">
                                            <p:txEl>
                                              <p:pRg st="9" end="9"/>
                                            </p:txEl>
                                          </p:spTgt>
                                        </p:tgtEl>
                                        <p:attrNameLst>
                                          <p:attrName>style.visibility</p:attrName>
                                        </p:attrNameLst>
                                      </p:cBhvr>
                                      <p:to>
                                        <p:strVal val="visible"/>
                                      </p:to>
                                    </p:set>
                                    <p:animEffect transition="in" filter="barn(inHorizontal)">
                                      <p:cBhvr>
                                        <p:cTn id="38" dur="500"/>
                                        <p:tgtEl>
                                          <p:spTgt spid="2048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en-US" smtClean="0"/>
              <a:t>EMG Electrodes</a:t>
            </a:r>
          </a:p>
        </p:txBody>
      </p:sp>
      <p:pic>
        <p:nvPicPr>
          <p:cNvPr id="12291" name="Picture 2"/>
          <p:cNvPicPr>
            <a:picLocks noChangeAspect="1" noChangeArrowheads="1"/>
          </p:cNvPicPr>
          <p:nvPr/>
        </p:nvPicPr>
        <p:blipFill>
          <a:blip r:embed="rId2"/>
          <a:srcRect/>
          <a:stretch>
            <a:fillRect/>
          </a:stretch>
        </p:blipFill>
        <p:spPr bwMode="auto">
          <a:xfrm>
            <a:off x="4991100" y="1258888"/>
            <a:ext cx="2209800" cy="1600200"/>
          </a:xfrm>
          <a:prstGeom prst="rect">
            <a:avLst/>
          </a:prstGeom>
          <a:noFill/>
          <a:ln w="9525">
            <a:noFill/>
            <a:miter lim="800000"/>
            <a:headEnd/>
            <a:tailEnd/>
          </a:ln>
        </p:spPr>
      </p:pic>
      <p:sp>
        <p:nvSpPr>
          <p:cNvPr id="12292" name="TextBox 2"/>
          <p:cNvSpPr txBox="1">
            <a:spLocks noChangeArrowheads="1"/>
          </p:cNvSpPr>
          <p:nvPr/>
        </p:nvSpPr>
        <p:spPr bwMode="auto">
          <a:xfrm>
            <a:off x="5715000" y="3048000"/>
            <a:ext cx="1219200" cy="369888"/>
          </a:xfrm>
          <a:prstGeom prst="rect">
            <a:avLst/>
          </a:prstGeom>
          <a:noFill/>
          <a:ln w="9525">
            <a:noFill/>
            <a:miter lim="800000"/>
            <a:headEnd/>
            <a:tailEnd/>
          </a:ln>
        </p:spPr>
        <p:txBody>
          <a:bodyPr>
            <a:spAutoFit/>
          </a:bodyPr>
          <a:lstStyle/>
          <a:p>
            <a:pPr algn="ctr"/>
            <a:r>
              <a:rPr lang="en-US"/>
              <a:t>Fine wire</a:t>
            </a:r>
          </a:p>
        </p:txBody>
      </p:sp>
      <p:pic>
        <p:nvPicPr>
          <p:cNvPr id="12293" name="Picture 3"/>
          <p:cNvPicPr>
            <a:picLocks noChangeAspect="1" noChangeArrowheads="1"/>
          </p:cNvPicPr>
          <p:nvPr/>
        </p:nvPicPr>
        <p:blipFill>
          <a:blip r:embed="rId3"/>
          <a:srcRect/>
          <a:stretch>
            <a:fillRect/>
          </a:stretch>
        </p:blipFill>
        <p:spPr bwMode="auto">
          <a:xfrm>
            <a:off x="514350" y="1203325"/>
            <a:ext cx="2838450" cy="2214563"/>
          </a:xfrm>
          <a:prstGeom prst="rect">
            <a:avLst/>
          </a:prstGeom>
          <a:noFill/>
          <a:ln w="9525">
            <a:noFill/>
            <a:miter lim="800000"/>
            <a:headEnd/>
            <a:tailEnd/>
          </a:ln>
        </p:spPr>
      </p:pic>
      <p:sp>
        <p:nvSpPr>
          <p:cNvPr id="12294" name="TextBox 14"/>
          <p:cNvSpPr txBox="1">
            <a:spLocks noChangeArrowheads="1"/>
          </p:cNvSpPr>
          <p:nvPr/>
        </p:nvSpPr>
        <p:spPr bwMode="auto">
          <a:xfrm>
            <a:off x="1171575" y="5562600"/>
            <a:ext cx="1524000" cy="646113"/>
          </a:xfrm>
          <a:prstGeom prst="rect">
            <a:avLst/>
          </a:prstGeom>
          <a:noFill/>
          <a:ln w="9525">
            <a:noFill/>
            <a:miter lim="800000"/>
            <a:headEnd/>
            <a:tailEnd/>
          </a:ln>
        </p:spPr>
        <p:txBody>
          <a:bodyPr>
            <a:spAutoFit/>
          </a:bodyPr>
          <a:lstStyle/>
          <a:p>
            <a:pPr algn="ctr"/>
            <a:r>
              <a:rPr lang="en-US"/>
              <a:t>Surface Electrodes</a:t>
            </a:r>
          </a:p>
        </p:txBody>
      </p:sp>
      <p:pic>
        <p:nvPicPr>
          <p:cNvPr id="12295" name="Picture 7" descr="http://www.deltason.com/images/research_evaluation/sx230-large.jpg"/>
          <p:cNvPicPr>
            <a:picLocks noChangeAspect="1" noChangeArrowheads="1"/>
          </p:cNvPicPr>
          <p:nvPr/>
        </p:nvPicPr>
        <p:blipFill>
          <a:blip r:embed="rId4"/>
          <a:srcRect/>
          <a:stretch>
            <a:fillRect/>
          </a:stretch>
        </p:blipFill>
        <p:spPr bwMode="auto">
          <a:xfrm>
            <a:off x="798513" y="3654425"/>
            <a:ext cx="2270125" cy="1703388"/>
          </a:xfrm>
          <a:prstGeom prst="rect">
            <a:avLst/>
          </a:prstGeom>
          <a:noFill/>
          <a:ln w="9525">
            <a:noFill/>
            <a:miter lim="800000"/>
            <a:headEnd/>
            <a:tailEnd/>
          </a:ln>
        </p:spPr>
      </p:pic>
      <p:pic>
        <p:nvPicPr>
          <p:cNvPr id="12296" name="Picture 9" descr="http://www.ambu.com/Files/Billeder/Product%20Images/Media/PMD/ConcentricMedia2.jpg"/>
          <p:cNvPicPr>
            <a:picLocks noChangeAspect="1" noChangeArrowheads="1"/>
          </p:cNvPicPr>
          <p:nvPr/>
        </p:nvPicPr>
        <p:blipFill>
          <a:blip r:embed="rId5"/>
          <a:srcRect/>
          <a:stretch>
            <a:fillRect/>
          </a:stretch>
        </p:blipFill>
        <p:spPr bwMode="auto">
          <a:xfrm>
            <a:off x="5121275" y="3875088"/>
            <a:ext cx="1949450" cy="1311275"/>
          </a:xfrm>
          <a:prstGeom prst="rect">
            <a:avLst/>
          </a:prstGeom>
          <a:noFill/>
          <a:ln w="9525">
            <a:noFill/>
            <a:miter lim="800000"/>
            <a:headEnd/>
            <a:tailEnd/>
          </a:ln>
        </p:spPr>
      </p:pic>
      <p:sp>
        <p:nvSpPr>
          <p:cNvPr id="12297" name="TextBox 19"/>
          <p:cNvSpPr txBox="1">
            <a:spLocks noChangeArrowheads="1"/>
          </p:cNvSpPr>
          <p:nvPr/>
        </p:nvSpPr>
        <p:spPr bwMode="auto">
          <a:xfrm>
            <a:off x="5715000" y="5357813"/>
            <a:ext cx="1219200" cy="646112"/>
          </a:xfrm>
          <a:prstGeom prst="rect">
            <a:avLst/>
          </a:prstGeom>
          <a:noFill/>
          <a:ln w="9525">
            <a:noFill/>
            <a:miter lim="800000"/>
            <a:headEnd/>
            <a:tailEnd/>
          </a:ln>
        </p:spPr>
        <p:txBody>
          <a:bodyPr>
            <a:spAutoFit/>
          </a:bodyPr>
          <a:lstStyle/>
          <a:p>
            <a:pPr algn="ctr"/>
            <a:r>
              <a:rPr lang="en-US"/>
              <a:t>Needle electrode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sz="3600" smtClean="0"/>
              <a:t>Physiological Basis</a:t>
            </a:r>
          </a:p>
        </p:txBody>
      </p:sp>
      <p:pic>
        <p:nvPicPr>
          <p:cNvPr id="13315" name="Picture 2"/>
          <p:cNvPicPr>
            <a:picLocks noChangeAspect="1" noChangeArrowheads="1"/>
          </p:cNvPicPr>
          <p:nvPr/>
        </p:nvPicPr>
        <p:blipFill>
          <a:blip r:embed="rId2"/>
          <a:srcRect/>
          <a:stretch>
            <a:fillRect/>
          </a:stretch>
        </p:blipFill>
        <p:spPr bwMode="auto">
          <a:xfrm>
            <a:off x="914400" y="1905000"/>
            <a:ext cx="7315200" cy="4676775"/>
          </a:xfrm>
          <a:prstGeom prst="rect">
            <a:avLst/>
          </a:prstGeom>
          <a:noFill/>
          <a:ln w="9525">
            <a:noFill/>
            <a:miter lim="800000"/>
            <a:headEnd/>
            <a:tailEnd/>
          </a:ln>
        </p:spPr>
      </p:pic>
      <p:sp>
        <p:nvSpPr>
          <p:cNvPr id="13316" name="Rectangle 2"/>
          <p:cNvSpPr>
            <a:spLocks noChangeArrowheads="1"/>
          </p:cNvSpPr>
          <p:nvPr/>
        </p:nvSpPr>
        <p:spPr bwMode="auto">
          <a:xfrm>
            <a:off x="1012825" y="1270000"/>
            <a:ext cx="7118350" cy="523875"/>
          </a:xfrm>
          <a:prstGeom prst="rect">
            <a:avLst/>
          </a:prstGeom>
          <a:noFill/>
          <a:ln w="9525">
            <a:noFill/>
            <a:miter lim="800000"/>
            <a:headEnd/>
            <a:tailEnd/>
          </a:ln>
        </p:spPr>
        <p:txBody>
          <a:bodyPr wrap="none">
            <a:spAutoFit/>
          </a:bodyPr>
          <a:lstStyle/>
          <a:p>
            <a:r>
              <a:rPr lang="en-US" sz="2800">
                <a:solidFill>
                  <a:srgbClr val="00B0F0"/>
                </a:solidFill>
              </a:rPr>
              <a:t>Hypothetical EMG from a single Muscle cell</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en-US" sz="3600" smtClean="0"/>
              <a:t>Physiological Basis</a:t>
            </a:r>
          </a:p>
        </p:txBody>
      </p:sp>
      <p:sp>
        <p:nvSpPr>
          <p:cNvPr id="14339" name="Rectangle 2"/>
          <p:cNvSpPr>
            <a:spLocks noChangeArrowheads="1"/>
          </p:cNvSpPr>
          <p:nvPr/>
        </p:nvSpPr>
        <p:spPr bwMode="auto">
          <a:xfrm>
            <a:off x="1371600" y="1270000"/>
            <a:ext cx="5899150" cy="523875"/>
          </a:xfrm>
          <a:prstGeom prst="rect">
            <a:avLst/>
          </a:prstGeom>
          <a:noFill/>
          <a:ln w="9525">
            <a:noFill/>
            <a:miter lim="800000"/>
            <a:headEnd/>
            <a:tailEnd/>
          </a:ln>
        </p:spPr>
        <p:txBody>
          <a:bodyPr wrap="none">
            <a:spAutoFit/>
          </a:bodyPr>
          <a:lstStyle/>
          <a:p>
            <a:r>
              <a:rPr lang="en-US" sz="2800">
                <a:solidFill>
                  <a:srgbClr val="00B0F0"/>
                </a:solidFill>
              </a:rPr>
              <a:t>Hypothetical EMG from a Motor unit</a:t>
            </a:r>
          </a:p>
        </p:txBody>
      </p:sp>
      <p:pic>
        <p:nvPicPr>
          <p:cNvPr id="14340" name="Picture 2"/>
          <p:cNvPicPr>
            <a:picLocks noChangeAspect="1" noChangeArrowheads="1"/>
          </p:cNvPicPr>
          <p:nvPr/>
        </p:nvPicPr>
        <p:blipFill>
          <a:blip r:embed="rId2"/>
          <a:srcRect/>
          <a:stretch>
            <a:fillRect/>
          </a:stretch>
        </p:blipFill>
        <p:spPr bwMode="auto">
          <a:xfrm>
            <a:off x="1676400" y="1905000"/>
            <a:ext cx="5518150" cy="4351338"/>
          </a:xfrm>
          <a:prstGeom prst="rect">
            <a:avLst/>
          </a:prstGeom>
          <a:noFill/>
          <a:ln w="9525">
            <a:noFill/>
            <a:miter lim="800000"/>
            <a:headEnd/>
            <a:tailEnd/>
          </a:ln>
        </p:spPr>
      </p:pic>
      <p:cxnSp>
        <p:nvCxnSpPr>
          <p:cNvPr id="4" name="Straight Arrow Connector 3"/>
          <p:cNvCxnSpPr/>
          <p:nvPr/>
        </p:nvCxnSpPr>
        <p:spPr>
          <a:xfrm flipV="1">
            <a:off x="4435475" y="4419600"/>
            <a:ext cx="441325" cy="7620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smtClean="0"/>
              <a:t>Typical EMG recording</a:t>
            </a:r>
          </a:p>
        </p:txBody>
      </p:sp>
      <p:pic>
        <p:nvPicPr>
          <p:cNvPr id="15363" name="Picture 2"/>
          <p:cNvPicPr>
            <a:picLocks noChangeAspect="1" noChangeArrowheads="1"/>
          </p:cNvPicPr>
          <p:nvPr/>
        </p:nvPicPr>
        <p:blipFill>
          <a:blip r:embed="rId2"/>
          <a:srcRect/>
          <a:stretch>
            <a:fillRect/>
          </a:stretch>
        </p:blipFill>
        <p:spPr bwMode="auto">
          <a:xfrm>
            <a:off x="1371600" y="1392238"/>
            <a:ext cx="6324600" cy="3849687"/>
          </a:xfrm>
          <a:prstGeom prst="rect">
            <a:avLst/>
          </a:prstGeom>
          <a:noFill/>
          <a:ln w="9525">
            <a:noFill/>
            <a:miter lim="800000"/>
            <a:headEnd/>
            <a:tailEnd/>
          </a:ln>
        </p:spPr>
      </p:pic>
      <p:sp>
        <p:nvSpPr>
          <p:cNvPr id="15364" name="TextBox 2"/>
          <p:cNvSpPr txBox="1">
            <a:spLocks noChangeArrowheads="1"/>
          </p:cNvSpPr>
          <p:nvPr/>
        </p:nvSpPr>
        <p:spPr bwMode="auto">
          <a:xfrm>
            <a:off x="3276600" y="4343400"/>
            <a:ext cx="2743200" cy="369888"/>
          </a:xfrm>
          <a:prstGeom prst="rect">
            <a:avLst/>
          </a:prstGeom>
          <a:noFill/>
          <a:ln w="9525">
            <a:noFill/>
            <a:miter lim="800000"/>
            <a:headEnd/>
            <a:tailEnd/>
          </a:ln>
        </p:spPr>
        <p:txBody>
          <a:bodyPr>
            <a:spAutoFit/>
          </a:bodyPr>
          <a:lstStyle/>
          <a:p>
            <a:r>
              <a:rPr lang="en-US"/>
              <a:t>Time axis (msec) </a:t>
            </a:r>
            <a:r>
              <a:rPr lang="en-US">
                <a:sym typeface="Wingdings" pitchFamily="2" charset="2"/>
              </a:rPr>
              <a:t></a:t>
            </a:r>
            <a:endParaRPr lang="en-US"/>
          </a:p>
        </p:txBody>
      </p:sp>
      <p:sp>
        <p:nvSpPr>
          <p:cNvPr id="15365" name="TextBox 3"/>
          <p:cNvSpPr txBox="1">
            <a:spLocks noChangeArrowheads="1"/>
          </p:cNvSpPr>
          <p:nvPr/>
        </p:nvSpPr>
        <p:spPr bwMode="auto">
          <a:xfrm rot="-5400000">
            <a:off x="600869" y="3202781"/>
            <a:ext cx="1981200" cy="369888"/>
          </a:xfrm>
          <a:prstGeom prst="rect">
            <a:avLst/>
          </a:prstGeom>
          <a:noFill/>
          <a:ln w="9525">
            <a:noFill/>
            <a:miter lim="800000"/>
            <a:headEnd/>
            <a:tailEnd/>
          </a:ln>
        </p:spPr>
        <p:txBody>
          <a:bodyPr>
            <a:spAutoFit/>
          </a:bodyPr>
          <a:lstStyle/>
          <a:p>
            <a:r>
              <a:rPr lang="en-US"/>
              <a:t>Amplitude (mv)</a:t>
            </a:r>
            <a:r>
              <a:rPr lang="en-US">
                <a:sym typeface="Wingdings" pitchFamily="2" charset="2"/>
              </a:rPr>
              <a:t></a:t>
            </a:r>
            <a:endParaRPr lang="en-US"/>
          </a:p>
        </p:txBody>
      </p:sp>
      <p:sp>
        <p:nvSpPr>
          <p:cNvPr id="15366" name="TextBox 4"/>
          <p:cNvSpPr txBox="1">
            <a:spLocks noChangeArrowheads="1"/>
          </p:cNvSpPr>
          <p:nvPr/>
        </p:nvSpPr>
        <p:spPr bwMode="auto">
          <a:xfrm>
            <a:off x="1905000" y="5562600"/>
            <a:ext cx="5562600" cy="369888"/>
          </a:xfrm>
          <a:prstGeom prst="rect">
            <a:avLst/>
          </a:prstGeom>
          <a:noFill/>
          <a:ln w="9525">
            <a:noFill/>
            <a:miter lim="800000"/>
            <a:headEnd/>
            <a:tailEnd/>
          </a:ln>
        </p:spPr>
        <p:txBody>
          <a:bodyPr>
            <a:spAutoFit/>
          </a:bodyPr>
          <a:lstStyle/>
          <a:p>
            <a:pPr algn="ctr"/>
            <a:r>
              <a:rPr lang="en-US"/>
              <a:t>Average amplitude over a time interval = 0</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en-US" smtClean="0"/>
              <a:t>Analyzing the EMG Signal</a:t>
            </a:r>
          </a:p>
        </p:txBody>
      </p:sp>
      <p:sp>
        <p:nvSpPr>
          <p:cNvPr id="25603" name="Rectangle 3"/>
          <p:cNvSpPr>
            <a:spLocks noGrp="1" noChangeArrowheads="1"/>
          </p:cNvSpPr>
          <p:nvPr>
            <p:ph type="body" idx="1"/>
          </p:nvPr>
        </p:nvSpPr>
        <p:spPr/>
        <p:txBody>
          <a:bodyPr/>
          <a:lstStyle/>
          <a:p>
            <a:pPr eaLnBrk="1" hangingPunct="1">
              <a:lnSpc>
                <a:spcPct val="80000"/>
              </a:lnSpc>
              <a:defRPr/>
            </a:pPr>
            <a:r>
              <a:rPr lang="en-US" altLang="en-US" sz="4000" dirty="0" smtClean="0"/>
              <a:t>Amplitude &amp; Frequency</a:t>
            </a:r>
          </a:p>
          <a:p>
            <a:pPr eaLnBrk="1" hangingPunct="1">
              <a:lnSpc>
                <a:spcPct val="80000"/>
              </a:lnSpc>
              <a:defRPr/>
            </a:pPr>
            <a:r>
              <a:rPr lang="en-US" altLang="en-US" sz="2800" dirty="0" smtClean="0"/>
              <a:t>More MU </a:t>
            </a:r>
            <a:r>
              <a:rPr lang="en-US" altLang="en-US" sz="2800" dirty="0" smtClean="0">
                <a:sym typeface="Wingdings" pitchFamily="2" charset="2"/>
              </a:rPr>
              <a:t> more amplitude, more spikes and more turns in signal</a:t>
            </a:r>
          </a:p>
          <a:p>
            <a:pPr eaLnBrk="1" hangingPunct="1">
              <a:lnSpc>
                <a:spcPct val="80000"/>
              </a:lnSpc>
              <a:defRPr/>
            </a:pPr>
            <a:r>
              <a:rPr lang="en-US" altLang="en-US" sz="2800" dirty="0" smtClean="0">
                <a:sym typeface="Wingdings" pitchFamily="2" charset="2"/>
              </a:rPr>
              <a:t>Change in firing rate  change in frequency content of EMG</a:t>
            </a:r>
          </a:p>
          <a:p>
            <a:pPr eaLnBrk="1" hangingPunct="1">
              <a:lnSpc>
                <a:spcPct val="80000"/>
              </a:lnSpc>
              <a:defRPr/>
            </a:pPr>
            <a:r>
              <a:rPr lang="en-US" altLang="en-US" sz="2800" dirty="0" smtClean="0">
                <a:sym typeface="Wingdings" pitchFamily="2" charset="2"/>
              </a:rPr>
              <a:t>Change in muscle fiber type  change in AP velocity, change in EMG frequency.</a:t>
            </a:r>
          </a:p>
          <a:p>
            <a:pPr eaLnBrk="1" hangingPunct="1">
              <a:lnSpc>
                <a:spcPct val="80000"/>
              </a:lnSpc>
              <a:defRPr/>
            </a:pPr>
            <a:r>
              <a:rPr lang="en-US" altLang="en-US" dirty="0" smtClean="0">
                <a:sym typeface="Wingdings" pitchFamily="2" charset="2"/>
              </a:rPr>
              <a:t>EMG is spatial and temporal summation of APs</a:t>
            </a:r>
          </a:p>
          <a:p>
            <a:pPr marL="0" indent="0" eaLnBrk="1" hangingPunct="1">
              <a:lnSpc>
                <a:spcPct val="80000"/>
              </a:lnSpc>
              <a:buFontTx/>
              <a:buNone/>
              <a:defRPr/>
            </a:pPr>
            <a:endParaRPr lang="en-US" altLang="en-US" sz="2800" dirty="0" smtClean="0">
              <a:sym typeface="Wingdings" pitchFamily="2" charset="2"/>
            </a:endParaRPr>
          </a:p>
          <a:p>
            <a:pPr eaLnBrk="1" hangingPunct="1">
              <a:lnSpc>
                <a:spcPct val="80000"/>
              </a:lnSpc>
              <a:buFontTx/>
              <a:buNone/>
              <a:defRPr/>
            </a:pPr>
            <a:endParaRPr lang="en-US" altLang="en-US" sz="2800"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en-US" smtClean="0"/>
              <a:t>Average Rectified Amplitude</a:t>
            </a:r>
          </a:p>
        </p:txBody>
      </p:sp>
      <p:sp>
        <p:nvSpPr>
          <p:cNvPr id="17411" name="Rectangle 3"/>
          <p:cNvSpPr>
            <a:spLocks noGrp="1" noChangeArrowheads="1"/>
          </p:cNvSpPr>
          <p:nvPr>
            <p:ph type="body" sz="half" idx="1"/>
          </p:nvPr>
        </p:nvSpPr>
        <p:spPr>
          <a:xfrm>
            <a:off x="457200" y="1600200"/>
            <a:ext cx="7924800" cy="4525963"/>
          </a:xfrm>
        </p:spPr>
        <p:txBody>
          <a:bodyPr/>
          <a:lstStyle/>
          <a:p>
            <a:pPr eaLnBrk="1" hangingPunct="1"/>
            <a:r>
              <a:rPr lang="en-US" altLang="en-US" sz="2800" smtClean="0"/>
              <a:t>Rectified = all negative values converted to positive values (absolute value) </a:t>
            </a:r>
          </a:p>
          <a:p>
            <a:pPr eaLnBrk="1" hangingPunct="1"/>
            <a:r>
              <a:rPr lang="en-US" altLang="en-US" sz="2800" smtClean="0"/>
              <a:t>Then the average rectified amplitude provides a measure of signal strength</a:t>
            </a:r>
          </a:p>
          <a:p>
            <a:pPr eaLnBrk="1" hangingPunct="1">
              <a:buFontTx/>
              <a:buNone/>
            </a:pPr>
            <a:endParaRPr lang="en-US" altLang="en-US" sz="2800" smtClean="0"/>
          </a:p>
        </p:txBody>
      </p:sp>
      <p:pic>
        <p:nvPicPr>
          <p:cNvPr id="17412" name="Picture 4"/>
          <p:cNvPicPr>
            <a:picLocks noChangeAspect="1" noChangeArrowheads="1"/>
          </p:cNvPicPr>
          <p:nvPr>
            <p:ph sz="half" idx="2"/>
          </p:nvPr>
        </p:nvPicPr>
        <p:blipFill>
          <a:blip r:embed="rId2"/>
          <a:srcRect t="26816" r="18614" b="19553"/>
          <a:stretch>
            <a:fillRect/>
          </a:stretch>
        </p:blipFill>
        <p:spPr>
          <a:xfrm>
            <a:off x="1295400" y="3800475"/>
            <a:ext cx="6324600" cy="2335213"/>
          </a:xfrm>
          <a:noFill/>
          <a:ln w="57150">
            <a:solidFill>
              <a:schemeClr val="tx1"/>
            </a:solid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en-US" sz="3200" smtClean="0"/>
              <a:t>EMG Amplitude vs Muscle Contraction Intensity</a:t>
            </a:r>
          </a:p>
        </p:txBody>
      </p:sp>
      <p:sp>
        <p:nvSpPr>
          <p:cNvPr id="18435" name="Rectangle 3"/>
          <p:cNvSpPr>
            <a:spLocks noGrp="1" noChangeArrowheads="1"/>
          </p:cNvSpPr>
          <p:nvPr>
            <p:ph type="body" idx="1"/>
          </p:nvPr>
        </p:nvSpPr>
        <p:spPr/>
        <p:txBody>
          <a:bodyPr/>
          <a:lstStyle/>
          <a:p>
            <a:pPr eaLnBrk="1" hangingPunct="1"/>
            <a:r>
              <a:rPr lang="en-US" altLang="en-US" sz="2800" smtClean="0"/>
              <a:t>Amplitude increases with increased contraction intensity, BUT it is not a linear relationship</a:t>
            </a:r>
          </a:p>
        </p:txBody>
      </p:sp>
      <p:pic>
        <p:nvPicPr>
          <p:cNvPr id="18436" name="Picture 4"/>
          <p:cNvPicPr>
            <a:picLocks noChangeAspect="1" noChangeArrowheads="1"/>
          </p:cNvPicPr>
          <p:nvPr/>
        </p:nvPicPr>
        <p:blipFill>
          <a:blip r:embed="rId2"/>
          <a:srcRect/>
          <a:stretch>
            <a:fillRect/>
          </a:stretch>
        </p:blipFill>
        <p:spPr bwMode="auto">
          <a:xfrm>
            <a:off x="1828800" y="2789238"/>
            <a:ext cx="5259388" cy="3459162"/>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en-US" smtClean="0"/>
              <a:t>RMS Amplitude</a:t>
            </a:r>
          </a:p>
        </p:txBody>
      </p:sp>
      <p:sp>
        <p:nvSpPr>
          <p:cNvPr id="19459" name="Rectangle 3"/>
          <p:cNvSpPr>
            <a:spLocks noGrp="1" noChangeArrowheads="1"/>
          </p:cNvSpPr>
          <p:nvPr>
            <p:ph type="body" idx="1"/>
          </p:nvPr>
        </p:nvSpPr>
        <p:spPr/>
        <p:txBody>
          <a:bodyPr/>
          <a:lstStyle/>
          <a:p>
            <a:pPr eaLnBrk="1" hangingPunct="1">
              <a:lnSpc>
                <a:spcPct val="90000"/>
              </a:lnSpc>
            </a:pPr>
            <a:r>
              <a:rPr lang="en-US" altLang="en-US" u="sng" smtClean="0"/>
              <a:t>RMS</a:t>
            </a:r>
            <a:r>
              <a:rPr lang="en-US" altLang="en-US" smtClean="0"/>
              <a:t> (Root Mean Square): </a:t>
            </a:r>
          </a:p>
          <a:p>
            <a:pPr lvl="1" eaLnBrk="1" hangingPunct="1">
              <a:lnSpc>
                <a:spcPct val="90000"/>
              </a:lnSpc>
            </a:pPr>
            <a:r>
              <a:rPr lang="en-US" altLang="en-US" smtClean="0"/>
              <a:t>Each data point is squared and thus the negative values becomes positive.</a:t>
            </a:r>
          </a:p>
          <a:p>
            <a:pPr lvl="1" eaLnBrk="1" hangingPunct="1">
              <a:lnSpc>
                <a:spcPct val="90000"/>
              </a:lnSpc>
            </a:pPr>
            <a:r>
              <a:rPr lang="en-US" altLang="en-US" smtClean="0"/>
              <a:t>Mean is determined from the squared values</a:t>
            </a:r>
          </a:p>
          <a:p>
            <a:pPr lvl="1" eaLnBrk="1" hangingPunct="1">
              <a:lnSpc>
                <a:spcPct val="90000"/>
              </a:lnSpc>
            </a:pPr>
            <a:r>
              <a:rPr lang="en-US" altLang="en-US" smtClean="0"/>
              <a:t>Square root of this mean is RMS</a:t>
            </a:r>
          </a:p>
          <a:p>
            <a:pPr eaLnBrk="1" hangingPunct="1">
              <a:lnSpc>
                <a:spcPct val="90000"/>
              </a:lnSpc>
              <a:buFontTx/>
              <a:buNone/>
            </a:pPr>
            <a:endParaRPr lang="en-US" altLang="en-US"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en-US" sz="3600" smtClean="0"/>
              <a:t>Factors Influencing Signal Measured</a:t>
            </a:r>
          </a:p>
        </p:txBody>
      </p:sp>
      <p:sp>
        <p:nvSpPr>
          <p:cNvPr id="22531" name="Rectangle 3"/>
          <p:cNvSpPr>
            <a:spLocks noGrp="1" noChangeArrowheads="1"/>
          </p:cNvSpPr>
          <p:nvPr>
            <p:ph type="body" idx="1"/>
          </p:nvPr>
        </p:nvSpPr>
        <p:spPr/>
        <p:txBody>
          <a:bodyPr/>
          <a:lstStyle/>
          <a:p>
            <a:pPr eaLnBrk="1" hangingPunct="1">
              <a:lnSpc>
                <a:spcPct val="80000"/>
              </a:lnSpc>
            </a:pPr>
            <a:r>
              <a:rPr lang="en-US" altLang="en-US" sz="2000" smtClean="0"/>
              <a:t>Geometrical &amp; Anatomical Factors</a:t>
            </a:r>
          </a:p>
          <a:p>
            <a:pPr lvl="1" eaLnBrk="1" hangingPunct="1">
              <a:lnSpc>
                <a:spcPct val="80000"/>
              </a:lnSpc>
            </a:pPr>
            <a:r>
              <a:rPr lang="en-US" altLang="en-US" sz="1800" smtClean="0"/>
              <a:t>Electrode size</a:t>
            </a:r>
          </a:p>
          <a:p>
            <a:pPr lvl="1" eaLnBrk="1" hangingPunct="1">
              <a:lnSpc>
                <a:spcPct val="80000"/>
              </a:lnSpc>
            </a:pPr>
            <a:r>
              <a:rPr lang="en-US" altLang="en-US" sz="1800" smtClean="0"/>
              <a:t>Electrode shape</a:t>
            </a:r>
          </a:p>
          <a:p>
            <a:pPr lvl="1" eaLnBrk="1" hangingPunct="1">
              <a:lnSpc>
                <a:spcPct val="80000"/>
              </a:lnSpc>
            </a:pPr>
            <a:r>
              <a:rPr lang="en-US" altLang="en-US" sz="1800" smtClean="0"/>
              <a:t>Electrode separation distance with respect to muscle tendon junctions</a:t>
            </a:r>
          </a:p>
          <a:p>
            <a:pPr lvl="1" eaLnBrk="1" hangingPunct="1">
              <a:lnSpc>
                <a:spcPct val="80000"/>
              </a:lnSpc>
            </a:pPr>
            <a:r>
              <a:rPr lang="en-US" altLang="en-US" sz="1800" smtClean="0"/>
              <a:t>Thickness of skin and subcutaneous fat</a:t>
            </a:r>
          </a:p>
          <a:p>
            <a:pPr lvl="1" eaLnBrk="1" hangingPunct="1">
              <a:lnSpc>
                <a:spcPct val="80000"/>
              </a:lnSpc>
            </a:pPr>
            <a:r>
              <a:rPr lang="en-US" altLang="en-US" sz="1800" smtClean="0"/>
              <a:t>Misalignment between electrodes and fiber alignment</a:t>
            </a:r>
          </a:p>
          <a:p>
            <a:pPr lvl="1" eaLnBrk="1" hangingPunct="1">
              <a:lnSpc>
                <a:spcPct val="80000"/>
              </a:lnSpc>
              <a:buFontTx/>
              <a:buNone/>
            </a:pPr>
            <a:endParaRPr lang="en-US" altLang="en-US" sz="1800" smtClean="0"/>
          </a:p>
          <a:p>
            <a:pPr eaLnBrk="1" hangingPunct="1">
              <a:lnSpc>
                <a:spcPct val="80000"/>
              </a:lnSpc>
            </a:pPr>
            <a:r>
              <a:rPr lang="en-US" altLang="en-US" sz="2000" smtClean="0"/>
              <a:t>Physiological Factors</a:t>
            </a:r>
          </a:p>
          <a:p>
            <a:pPr lvl="1" eaLnBrk="1" hangingPunct="1">
              <a:lnSpc>
                <a:spcPct val="80000"/>
              </a:lnSpc>
            </a:pPr>
            <a:r>
              <a:rPr lang="en-US" altLang="en-US" sz="1800" smtClean="0"/>
              <a:t>Blood flow and temperature</a:t>
            </a:r>
          </a:p>
          <a:p>
            <a:pPr lvl="1" eaLnBrk="1" hangingPunct="1">
              <a:lnSpc>
                <a:spcPct val="80000"/>
              </a:lnSpc>
            </a:pPr>
            <a:r>
              <a:rPr lang="en-US" altLang="en-US" sz="1800" smtClean="0"/>
              <a:t>Type and level of contraction</a:t>
            </a:r>
          </a:p>
          <a:p>
            <a:pPr lvl="1" eaLnBrk="1" hangingPunct="1">
              <a:lnSpc>
                <a:spcPct val="80000"/>
              </a:lnSpc>
            </a:pPr>
            <a:r>
              <a:rPr lang="en-US" altLang="en-US" sz="1800" smtClean="0"/>
              <a:t>Muscle fiber conduction velocity</a:t>
            </a:r>
          </a:p>
          <a:p>
            <a:pPr lvl="1" eaLnBrk="1" hangingPunct="1">
              <a:lnSpc>
                <a:spcPct val="80000"/>
              </a:lnSpc>
            </a:pPr>
            <a:r>
              <a:rPr lang="en-US" altLang="en-US" sz="1800" smtClean="0"/>
              <a:t>Number of </a:t>
            </a:r>
            <a:r>
              <a:rPr lang="en-US" altLang="en-US" sz="1800" u="sng" smtClean="0"/>
              <a:t>motor units</a:t>
            </a:r>
            <a:r>
              <a:rPr lang="en-US" altLang="en-US" sz="1800" smtClean="0"/>
              <a:t> (MU)</a:t>
            </a:r>
          </a:p>
          <a:p>
            <a:pPr lvl="1" eaLnBrk="1" hangingPunct="1">
              <a:lnSpc>
                <a:spcPct val="80000"/>
              </a:lnSpc>
            </a:pPr>
            <a:r>
              <a:rPr lang="en-US" altLang="en-US" sz="1800" smtClean="0"/>
              <a:t>Degree of MU synchronization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 calcmode="lin" valueType="num">
                                      <p:cBhvr additive="base">
                                        <p:cTn id="7" dur="500" fill="hold"/>
                                        <p:tgtEl>
                                          <p:spTgt spid="2253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53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2531">
                                            <p:txEl>
                                              <p:pRg st="1" end="1"/>
                                            </p:txEl>
                                          </p:spTgt>
                                        </p:tgtEl>
                                        <p:attrNameLst>
                                          <p:attrName>style.visibility</p:attrName>
                                        </p:attrNameLst>
                                      </p:cBhvr>
                                      <p:to>
                                        <p:strVal val="visible"/>
                                      </p:to>
                                    </p:set>
                                    <p:anim calcmode="lin" valueType="num">
                                      <p:cBhvr additive="base">
                                        <p:cTn id="11" dur="500" fill="hold"/>
                                        <p:tgtEl>
                                          <p:spTgt spid="2253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2531">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2531">
                                            <p:txEl>
                                              <p:pRg st="2" end="2"/>
                                            </p:txEl>
                                          </p:spTgt>
                                        </p:tgtEl>
                                        <p:attrNameLst>
                                          <p:attrName>style.visibility</p:attrName>
                                        </p:attrNameLst>
                                      </p:cBhvr>
                                      <p:to>
                                        <p:strVal val="visible"/>
                                      </p:to>
                                    </p:set>
                                    <p:anim calcmode="lin" valueType="num">
                                      <p:cBhvr additive="base">
                                        <p:cTn id="15" dur="500" fill="hold"/>
                                        <p:tgtEl>
                                          <p:spTgt spid="22531">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2531">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2531">
                                            <p:txEl>
                                              <p:pRg st="3" end="3"/>
                                            </p:txEl>
                                          </p:spTgt>
                                        </p:tgtEl>
                                        <p:attrNameLst>
                                          <p:attrName>style.visibility</p:attrName>
                                        </p:attrNameLst>
                                      </p:cBhvr>
                                      <p:to>
                                        <p:strVal val="visible"/>
                                      </p:to>
                                    </p:set>
                                    <p:anim calcmode="lin" valueType="num">
                                      <p:cBhvr additive="base">
                                        <p:cTn id="19" dur="500" fill="hold"/>
                                        <p:tgtEl>
                                          <p:spTgt spid="2253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2531">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2531">
                                            <p:txEl>
                                              <p:pRg st="4" end="4"/>
                                            </p:txEl>
                                          </p:spTgt>
                                        </p:tgtEl>
                                        <p:attrNameLst>
                                          <p:attrName>style.visibility</p:attrName>
                                        </p:attrNameLst>
                                      </p:cBhvr>
                                      <p:to>
                                        <p:strVal val="visible"/>
                                      </p:to>
                                    </p:set>
                                    <p:anim calcmode="lin" valueType="num">
                                      <p:cBhvr additive="base">
                                        <p:cTn id="23" dur="500" fill="hold"/>
                                        <p:tgtEl>
                                          <p:spTgt spid="22531">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2531">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2531">
                                            <p:txEl>
                                              <p:pRg st="5" end="5"/>
                                            </p:txEl>
                                          </p:spTgt>
                                        </p:tgtEl>
                                        <p:attrNameLst>
                                          <p:attrName>style.visibility</p:attrName>
                                        </p:attrNameLst>
                                      </p:cBhvr>
                                      <p:to>
                                        <p:strVal val="visible"/>
                                      </p:to>
                                    </p:set>
                                    <p:anim calcmode="lin" valueType="num">
                                      <p:cBhvr additive="base">
                                        <p:cTn id="27" dur="500" fill="hold"/>
                                        <p:tgtEl>
                                          <p:spTgt spid="22531">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253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22531">
                                            <p:txEl>
                                              <p:pRg st="7" end="7"/>
                                            </p:txEl>
                                          </p:spTgt>
                                        </p:tgtEl>
                                        <p:attrNameLst>
                                          <p:attrName>style.visibility</p:attrName>
                                        </p:attrNameLst>
                                      </p:cBhvr>
                                      <p:to>
                                        <p:strVal val="visible"/>
                                      </p:to>
                                    </p:set>
                                    <p:anim calcmode="lin" valueType="num">
                                      <p:cBhvr additive="base">
                                        <p:cTn id="33" dur="500" fill="hold"/>
                                        <p:tgtEl>
                                          <p:spTgt spid="22531">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2531">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22531">
                                            <p:txEl>
                                              <p:pRg st="8" end="8"/>
                                            </p:txEl>
                                          </p:spTgt>
                                        </p:tgtEl>
                                        <p:attrNameLst>
                                          <p:attrName>style.visibility</p:attrName>
                                        </p:attrNameLst>
                                      </p:cBhvr>
                                      <p:to>
                                        <p:strVal val="visible"/>
                                      </p:to>
                                    </p:set>
                                    <p:anim calcmode="lin" valueType="num">
                                      <p:cBhvr additive="base">
                                        <p:cTn id="37" dur="500" fill="hold"/>
                                        <p:tgtEl>
                                          <p:spTgt spid="22531">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2531">
                                            <p:txEl>
                                              <p:pRg st="8" end="8"/>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2531">
                                            <p:txEl>
                                              <p:pRg st="9" end="9"/>
                                            </p:txEl>
                                          </p:spTgt>
                                        </p:tgtEl>
                                        <p:attrNameLst>
                                          <p:attrName>style.visibility</p:attrName>
                                        </p:attrNameLst>
                                      </p:cBhvr>
                                      <p:to>
                                        <p:strVal val="visible"/>
                                      </p:to>
                                    </p:set>
                                    <p:anim calcmode="lin" valueType="num">
                                      <p:cBhvr additive="base">
                                        <p:cTn id="41" dur="500" fill="hold"/>
                                        <p:tgtEl>
                                          <p:spTgt spid="22531">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2531">
                                            <p:txEl>
                                              <p:pRg st="9" end="9"/>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22531">
                                            <p:txEl>
                                              <p:pRg st="10" end="10"/>
                                            </p:txEl>
                                          </p:spTgt>
                                        </p:tgtEl>
                                        <p:attrNameLst>
                                          <p:attrName>style.visibility</p:attrName>
                                        </p:attrNameLst>
                                      </p:cBhvr>
                                      <p:to>
                                        <p:strVal val="visible"/>
                                      </p:to>
                                    </p:set>
                                    <p:anim calcmode="lin" valueType="num">
                                      <p:cBhvr additive="base">
                                        <p:cTn id="45" dur="500" fill="hold"/>
                                        <p:tgtEl>
                                          <p:spTgt spid="22531">
                                            <p:txEl>
                                              <p:pRg st="10" end="1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22531">
                                            <p:txEl>
                                              <p:pRg st="10" end="10"/>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22531">
                                            <p:txEl>
                                              <p:pRg st="11" end="11"/>
                                            </p:txEl>
                                          </p:spTgt>
                                        </p:tgtEl>
                                        <p:attrNameLst>
                                          <p:attrName>style.visibility</p:attrName>
                                        </p:attrNameLst>
                                      </p:cBhvr>
                                      <p:to>
                                        <p:strVal val="visible"/>
                                      </p:to>
                                    </p:set>
                                    <p:anim calcmode="lin" valueType="num">
                                      <p:cBhvr additive="base">
                                        <p:cTn id="49" dur="500" fill="hold"/>
                                        <p:tgtEl>
                                          <p:spTgt spid="22531">
                                            <p:txEl>
                                              <p:pRg st="11" end="1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2531">
                                            <p:txEl>
                                              <p:pRg st="11" end="11"/>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22531">
                                            <p:txEl>
                                              <p:pRg st="12" end="12"/>
                                            </p:txEl>
                                          </p:spTgt>
                                        </p:tgtEl>
                                        <p:attrNameLst>
                                          <p:attrName>style.visibility</p:attrName>
                                        </p:attrNameLst>
                                      </p:cBhvr>
                                      <p:to>
                                        <p:strVal val="visible"/>
                                      </p:to>
                                    </p:set>
                                    <p:anim calcmode="lin" valueType="num">
                                      <p:cBhvr additive="base">
                                        <p:cTn id="53" dur="500" fill="hold"/>
                                        <p:tgtEl>
                                          <p:spTgt spid="22531">
                                            <p:txEl>
                                              <p:pRg st="12" end="12"/>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22531">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altLang="en-US" smtClean="0"/>
              <a:t>Outline</a:t>
            </a:r>
          </a:p>
        </p:txBody>
      </p:sp>
      <p:sp>
        <p:nvSpPr>
          <p:cNvPr id="3075" name="Rectangle 3"/>
          <p:cNvSpPr>
            <a:spLocks noGrp="1" noChangeArrowheads="1"/>
          </p:cNvSpPr>
          <p:nvPr>
            <p:ph type="body" idx="1"/>
          </p:nvPr>
        </p:nvSpPr>
        <p:spPr>
          <a:xfrm>
            <a:off x="457200" y="1600200"/>
            <a:ext cx="8458200" cy="4525963"/>
          </a:xfrm>
        </p:spPr>
        <p:txBody>
          <a:bodyPr/>
          <a:lstStyle/>
          <a:p>
            <a:pPr eaLnBrk="1" hangingPunct="1"/>
            <a:r>
              <a:rPr lang="en-US" altLang="en-US" sz="1600" smtClean="0"/>
              <a:t>Muscle Moment – Moment Arm</a:t>
            </a:r>
          </a:p>
          <a:p>
            <a:pPr eaLnBrk="1" hangingPunct="1"/>
            <a:r>
              <a:rPr lang="en-US" altLang="en-US" smtClean="0"/>
              <a:t>Review of Muscle Contraction Physiology</a:t>
            </a:r>
          </a:p>
          <a:p>
            <a:pPr eaLnBrk="1" hangingPunct="1"/>
            <a:r>
              <a:rPr lang="en-US" altLang="en-US" smtClean="0"/>
              <a:t>Physiological Basis of EMG</a:t>
            </a:r>
          </a:p>
          <a:p>
            <a:pPr eaLnBrk="1" hangingPunct="1"/>
            <a:r>
              <a:rPr lang="en-US" altLang="en-US" smtClean="0"/>
              <a:t>Methods of EMG Collection</a:t>
            </a:r>
          </a:p>
          <a:p>
            <a:pPr eaLnBrk="1" hangingPunct="1"/>
            <a:r>
              <a:rPr lang="en-US" altLang="en-US" smtClean="0"/>
              <a:t>Limitations &amp; Uses</a:t>
            </a:r>
          </a:p>
          <a:p>
            <a:pPr eaLnBrk="1" hangingPunct="1"/>
            <a:r>
              <a:rPr lang="en-US" smtClean="0"/>
              <a:t>(</a:t>
            </a:r>
            <a:r>
              <a:rPr lang="en-US" u="sng" smtClean="0">
                <a:hlinkClick r:id="rId2"/>
              </a:rPr>
              <a:t>DHHS 91-100 chapter 2 and 5</a:t>
            </a:r>
            <a:r>
              <a:rPr lang="en-US" smtClean="0"/>
              <a:t>)</a:t>
            </a:r>
            <a:endParaRPr lang="en-US" altLang="en-US" smtClean="0"/>
          </a:p>
          <a:p>
            <a:pPr eaLnBrk="1" hangingPunct="1"/>
            <a:r>
              <a:rPr lang="en-US" altLang="en-US" sz="2400" smtClean="0"/>
              <a:t>Journal of Electromyography and Kinesiology </a:t>
            </a:r>
            <a:r>
              <a:rPr lang="en-US" altLang="en-US" sz="1000" smtClean="0"/>
              <a:t>(full-text in ScienceDirect) </a:t>
            </a:r>
          </a:p>
          <a:p>
            <a:pPr eaLnBrk="1" hangingPunct="1">
              <a:buFontTx/>
              <a:buNone/>
            </a:pPr>
            <a:endParaRPr lang="en-US" altLang="en-US" sz="1000" smtClean="0"/>
          </a:p>
        </p:txBody>
      </p:sp>
      <p:sp>
        <p:nvSpPr>
          <p:cNvPr id="3076" name="Line 4"/>
          <p:cNvSpPr>
            <a:spLocks noChangeShapeType="1"/>
          </p:cNvSpPr>
          <p:nvPr/>
        </p:nvSpPr>
        <p:spPr bwMode="auto">
          <a:xfrm>
            <a:off x="304800" y="4953000"/>
            <a:ext cx="8610600" cy="0"/>
          </a:xfrm>
          <a:prstGeom prst="line">
            <a:avLst/>
          </a:prstGeom>
          <a:noFill/>
          <a:ln w="9525">
            <a:solidFill>
              <a:schemeClr val="tx1"/>
            </a:solidFill>
            <a:round/>
            <a:headEnd/>
            <a:tailEnd/>
          </a:ln>
        </p:spPr>
        <p:txBody>
          <a:bodyPr/>
          <a:lstStyle/>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en-US" sz="3600" smtClean="0"/>
              <a:t>Effect of electrode position on EMG</a:t>
            </a:r>
          </a:p>
        </p:txBody>
      </p:sp>
      <p:pic>
        <p:nvPicPr>
          <p:cNvPr id="21507" name="Picture 2"/>
          <p:cNvPicPr>
            <a:picLocks noChangeAspect="1" noChangeArrowheads="1"/>
          </p:cNvPicPr>
          <p:nvPr/>
        </p:nvPicPr>
        <p:blipFill>
          <a:blip r:embed="rId2"/>
          <a:srcRect/>
          <a:stretch>
            <a:fillRect/>
          </a:stretch>
        </p:blipFill>
        <p:spPr bwMode="auto">
          <a:xfrm>
            <a:off x="1524000" y="1295400"/>
            <a:ext cx="6096000" cy="4800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en-US" smtClean="0"/>
              <a:t>Normalization</a:t>
            </a:r>
          </a:p>
        </p:txBody>
      </p:sp>
      <p:sp>
        <p:nvSpPr>
          <p:cNvPr id="22531" name="Rectangle 3"/>
          <p:cNvSpPr>
            <a:spLocks noGrp="1" noChangeArrowheads="1"/>
          </p:cNvSpPr>
          <p:nvPr>
            <p:ph type="body" idx="1"/>
          </p:nvPr>
        </p:nvSpPr>
        <p:spPr/>
        <p:txBody>
          <a:bodyPr/>
          <a:lstStyle/>
          <a:p>
            <a:pPr eaLnBrk="1" hangingPunct="1">
              <a:lnSpc>
                <a:spcPct val="90000"/>
              </a:lnSpc>
            </a:pPr>
            <a:r>
              <a:rPr lang="en-US" altLang="en-US" sz="2400" u="sng" smtClean="0"/>
              <a:t>Def</a:t>
            </a:r>
            <a:r>
              <a:rPr lang="en-US" altLang="en-US" sz="2400" smtClean="0"/>
              <a:t>: calibration against a known reference</a:t>
            </a:r>
          </a:p>
          <a:p>
            <a:pPr eaLnBrk="1" hangingPunct="1">
              <a:lnSpc>
                <a:spcPct val="90000"/>
              </a:lnSpc>
            </a:pPr>
            <a:r>
              <a:rPr lang="en-US" altLang="en-US" sz="2400" smtClean="0"/>
              <a:t>This allows researchers ability to compare different activities for the same muscle, different muscles, activities on different days, different subjects for same or different tasks, etc.</a:t>
            </a:r>
          </a:p>
          <a:p>
            <a:pPr eaLnBrk="1" hangingPunct="1">
              <a:lnSpc>
                <a:spcPct val="90000"/>
              </a:lnSpc>
            </a:pPr>
            <a:r>
              <a:rPr lang="en-US" altLang="en-US" sz="2400" smtClean="0"/>
              <a:t>Choices of normalization</a:t>
            </a:r>
          </a:p>
          <a:p>
            <a:pPr lvl="3" eaLnBrk="1" hangingPunct="1">
              <a:lnSpc>
                <a:spcPct val="90000"/>
              </a:lnSpc>
            </a:pPr>
            <a:r>
              <a:rPr lang="en-US" altLang="en-US" sz="1600" smtClean="0"/>
              <a:t>Maximum voluntary contraction (MVC)</a:t>
            </a:r>
          </a:p>
          <a:p>
            <a:pPr lvl="4" eaLnBrk="1" hangingPunct="1">
              <a:lnSpc>
                <a:spcPct val="90000"/>
              </a:lnSpc>
            </a:pPr>
            <a:r>
              <a:rPr lang="en-US" altLang="en-US" sz="1600" smtClean="0"/>
              <a:t>Functional activty</a:t>
            </a:r>
          </a:p>
          <a:p>
            <a:pPr lvl="4" eaLnBrk="1" hangingPunct="1">
              <a:lnSpc>
                <a:spcPct val="90000"/>
              </a:lnSpc>
            </a:pPr>
            <a:r>
              <a:rPr lang="en-US" altLang="en-US" sz="1600" smtClean="0"/>
              <a:t>Isometric activty</a:t>
            </a:r>
          </a:p>
          <a:p>
            <a:pPr lvl="3" eaLnBrk="1" hangingPunct="1">
              <a:lnSpc>
                <a:spcPct val="90000"/>
              </a:lnSpc>
            </a:pPr>
            <a:r>
              <a:rPr lang="en-US" altLang="en-US" sz="1600" smtClean="0"/>
              <a:t>Unresisted normal activity</a:t>
            </a:r>
          </a:p>
          <a:p>
            <a:pPr lvl="3" eaLnBrk="1" hangingPunct="1">
              <a:lnSpc>
                <a:spcPct val="90000"/>
              </a:lnSpc>
            </a:pPr>
            <a:r>
              <a:rPr lang="en-US" altLang="en-US" sz="1600" smtClean="0"/>
              <a:t>Submaximum contraction</a:t>
            </a:r>
          </a:p>
          <a:p>
            <a:pPr eaLnBrk="1" hangingPunct="1">
              <a:lnSpc>
                <a:spcPct val="90000"/>
              </a:lnSpc>
            </a:pPr>
            <a:r>
              <a:rPr lang="en-US" altLang="en-US" sz="2400" smtClean="0"/>
              <a:t>Limitations</a:t>
            </a:r>
          </a:p>
          <a:p>
            <a:pPr lvl="3" eaLnBrk="1" hangingPunct="1">
              <a:lnSpc>
                <a:spcPct val="90000"/>
              </a:lnSpc>
            </a:pPr>
            <a:r>
              <a:rPr lang="en-US" altLang="en-US" sz="1600" smtClean="0"/>
              <a:t>Variability of force generation due to motivation/physiological reasons</a:t>
            </a:r>
          </a:p>
          <a:p>
            <a:pPr lvl="4" eaLnBrk="1" hangingPunct="1">
              <a:lnSpc>
                <a:spcPct val="90000"/>
              </a:lnSpc>
            </a:pPr>
            <a:endParaRPr lang="en-US" altLang="en-US" sz="1600"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en-US" sz="3600" smtClean="0"/>
              <a:t>What can be learned from an EMG?</a:t>
            </a:r>
          </a:p>
        </p:txBody>
      </p:sp>
      <p:sp>
        <p:nvSpPr>
          <p:cNvPr id="5123" name="Rectangle 3"/>
          <p:cNvSpPr>
            <a:spLocks noGrp="1" noChangeArrowheads="1"/>
          </p:cNvSpPr>
          <p:nvPr>
            <p:ph type="body" idx="1"/>
          </p:nvPr>
        </p:nvSpPr>
        <p:spPr/>
        <p:txBody>
          <a:bodyPr/>
          <a:lstStyle/>
          <a:p>
            <a:pPr eaLnBrk="1" hangingPunct="1"/>
            <a:r>
              <a:rPr lang="en-US" altLang="en-US" sz="2800" smtClean="0"/>
              <a:t>Time course of muscle contraction</a:t>
            </a:r>
          </a:p>
          <a:p>
            <a:pPr eaLnBrk="1" hangingPunct="1"/>
            <a:r>
              <a:rPr lang="en-US" altLang="en-US" sz="2800" smtClean="0"/>
              <a:t>Contraction force</a:t>
            </a:r>
          </a:p>
          <a:p>
            <a:pPr eaLnBrk="1" hangingPunct="1"/>
            <a:r>
              <a:rPr lang="en-US" altLang="en-US" sz="2800" smtClean="0"/>
              <a:t>Coordination of several muscles in a movement sequence</a:t>
            </a:r>
          </a:p>
          <a:p>
            <a:pPr lvl="2" eaLnBrk="1" hangingPunct="1"/>
            <a:r>
              <a:rPr lang="en-US" altLang="en-US" sz="2000" smtClean="0"/>
              <a:t>These parameters are DERIVED from the amplitude, frequency, and change of these over time of the EMG signal</a:t>
            </a:r>
          </a:p>
          <a:p>
            <a:pPr lvl="2" eaLnBrk="1" hangingPunct="1">
              <a:buFontTx/>
              <a:buNone/>
            </a:pPr>
            <a:endParaRPr lang="en-US" altLang="en-US" sz="2000" smtClean="0"/>
          </a:p>
          <a:p>
            <a:pPr eaLnBrk="1" hangingPunct="1"/>
            <a:r>
              <a:rPr lang="en-US" altLang="en-US" sz="2800" u="sng" smtClean="0"/>
              <a:t>Field of Ergonomics</a:t>
            </a:r>
            <a:r>
              <a:rPr lang="en-US" altLang="en-US" sz="2800" smtClean="0"/>
              <a:t>: from the EMG conclusions about </a:t>
            </a:r>
            <a:r>
              <a:rPr lang="en-US" altLang="en-US" sz="2800" smtClean="0">
                <a:solidFill>
                  <a:schemeClr val="accent2"/>
                </a:solidFill>
              </a:rPr>
              <a:t>muscle strain</a:t>
            </a:r>
            <a:r>
              <a:rPr lang="en-US" altLang="en-US" sz="2800" smtClean="0"/>
              <a:t> and the </a:t>
            </a:r>
            <a:r>
              <a:rPr lang="en-US" altLang="en-US" sz="2800" smtClean="0">
                <a:solidFill>
                  <a:schemeClr val="accent2"/>
                </a:solidFill>
              </a:rPr>
              <a:t>occurrence of muscular fatigue</a:t>
            </a:r>
            <a:r>
              <a:rPr lang="en-US" altLang="en-US" sz="2800" smtClean="0"/>
              <a:t> can be derived as well </a:t>
            </a:r>
          </a:p>
          <a:p>
            <a:pPr eaLnBrk="1" hangingPunct="1"/>
            <a:endParaRPr lang="en-US" altLang="en-US" sz="28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 calcmode="lin" valueType="num">
                                      <p:cBhvr additive="base">
                                        <p:cTn id="7" dur="500" fill="hold"/>
                                        <p:tgtEl>
                                          <p:spTgt spid="51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123">
                                            <p:txEl>
                                              <p:pRg st="1" end="1"/>
                                            </p:txEl>
                                          </p:spTgt>
                                        </p:tgtEl>
                                        <p:attrNameLst>
                                          <p:attrName>style.visibility</p:attrName>
                                        </p:attrNameLst>
                                      </p:cBhvr>
                                      <p:to>
                                        <p:strVal val="visible"/>
                                      </p:to>
                                    </p:set>
                                    <p:anim calcmode="lin" valueType="num">
                                      <p:cBhvr additive="base">
                                        <p:cTn id="13" dur="500" fill="hold"/>
                                        <p:tgtEl>
                                          <p:spTgt spid="512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123">
                                            <p:txEl>
                                              <p:pRg st="2" end="2"/>
                                            </p:txEl>
                                          </p:spTgt>
                                        </p:tgtEl>
                                        <p:attrNameLst>
                                          <p:attrName>style.visibility</p:attrName>
                                        </p:attrNameLst>
                                      </p:cBhvr>
                                      <p:to>
                                        <p:strVal val="visible"/>
                                      </p:to>
                                    </p:set>
                                    <p:anim calcmode="lin" valueType="num">
                                      <p:cBhvr additive="base">
                                        <p:cTn id="19" dur="500" fill="hold"/>
                                        <p:tgtEl>
                                          <p:spTgt spid="512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12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123">
                                            <p:txEl>
                                              <p:pRg st="3" end="3"/>
                                            </p:txEl>
                                          </p:spTgt>
                                        </p:tgtEl>
                                        <p:attrNameLst>
                                          <p:attrName>style.visibility</p:attrName>
                                        </p:attrNameLst>
                                      </p:cBhvr>
                                      <p:to>
                                        <p:strVal val="visible"/>
                                      </p:to>
                                    </p:set>
                                    <p:anim calcmode="lin" valueType="num">
                                      <p:cBhvr additive="base">
                                        <p:cTn id="23" dur="500" fill="hold"/>
                                        <p:tgtEl>
                                          <p:spTgt spid="512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12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5123">
                                            <p:txEl>
                                              <p:pRg st="5" end="5"/>
                                            </p:txEl>
                                          </p:spTgt>
                                        </p:tgtEl>
                                        <p:attrNameLst>
                                          <p:attrName>style.visibility</p:attrName>
                                        </p:attrNameLst>
                                      </p:cBhvr>
                                      <p:to>
                                        <p:strVal val="visible"/>
                                      </p:to>
                                    </p:set>
                                    <p:anim calcmode="lin" valueType="num">
                                      <p:cBhvr additive="base">
                                        <p:cTn id="29" dur="500" fill="hold"/>
                                        <p:tgtEl>
                                          <p:spTgt spid="512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12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ltLang="en-US" smtClean="0"/>
              <a:t>What is EMG</a:t>
            </a:r>
          </a:p>
        </p:txBody>
      </p:sp>
      <p:sp>
        <p:nvSpPr>
          <p:cNvPr id="4099" name="Rectangle 3"/>
          <p:cNvSpPr>
            <a:spLocks noGrp="1" noChangeArrowheads="1"/>
          </p:cNvSpPr>
          <p:nvPr>
            <p:ph type="body" idx="1"/>
          </p:nvPr>
        </p:nvSpPr>
        <p:spPr/>
        <p:txBody>
          <a:bodyPr/>
          <a:lstStyle/>
          <a:p>
            <a:pPr eaLnBrk="1" hangingPunct="1">
              <a:lnSpc>
                <a:spcPct val="90000"/>
              </a:lnSpc>
            </a:pPr>
            <a:r>
              <a:rPr lang="en-US" altLang="en-US" smtClean="0"/>
              <a:t>Muscle contraction due to a change in the relative sliding of thread-like molecules or filaments</a:t>
            </a:r>
          </a:p>
          <a:p>
            <a:pPr lvl="2" eaLnBrk="1" hangingPunct="1">
              <a:lnSpc>
                <a:spcPct val="90000"/>
              </a:lnSpc>
            </a:pPr>
            <a:r>
              <a:rPr lang="en-US" altLang="en-US" smtClean="0"/>
              <a:t>Actin and Myosin</a:t>
            </a:r>
          </a:p>
          <a:p>
            <a:pPr eaLnBrk="1" hangingPunct="1">
              <a:lnSpc>
                <a:spcPct val="90000"/>
              </a:lnSpc>
            </a:pPr>
            <a:r>
              <a:rPr lang="en-US" altLang="en-US" smtClean="0"/>
              <a:t>Filament sliding is triggered by electrical phenomenon </a:t>
            </a:r>
            <a:r>
              <a:rPr lang="en-US" altLang="en-US" smtClean="0">
                <a:solidFill>
                  <a:schemeClr val="accent2"/>
                </a:solidFill>
              </a:rPr>
              <a:t>(ACTION POTENTIAL, AP)</a:t>
            </a:r>
          </a:p>
          <a:p>
            <a:pPr eaLnBrk="1" hangingPunct="1">
              <a:lnSpc>
                <a:spcPct val="90000"/>
              </a:lnSpc>
            </a:pPr>
            <a:r>
              <a:rPr lang="en-US" altLang="en-US" smtClean="0"/>
              <a:t>The recording of muscle APs is called electromyography (EMG)</a:t>
            </a:r>
          </a:p>
          <a:p>
            <a:pPr lvl="2" eaLnBrk="1" hangingPunct="1">
              <a:lnSpc>
                <a:spcPct val="90000"/>
              </a:lnSpc>
            </a:pPr>
            <a:r>
              <a:rPr lang="en-US" altLang="en-US" smtClean="0"/>
              <a:t>The record is known as an </a:t>
            </a:r>
            <a:r>
              <a:rPr lang="en-US" altLang="en-US" u="sng" smtClean="0"/>
              <a:t>electromyogram</a:t>
            </a:r>
            <a:r>
              <a:rPr lang="en-US" altLang="en-US" smtClean="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diamond(in)">
                                      <p:cBhvr>
                                        <p:cTn id="7" dur="2000"/>
                                        <p:tgtEl>
                                          <p:spTgt spid="4099">
                                            <p:txEl>
                                              <p:pRg st="0" end="0"/>
                                            </p:txEl>
                                          </p:spTgt>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4099">
                                            <p:txEl>
                                              <p:pRg st="1" end="1"/>
                                            </p:txEl>
                                          </p:spTgt>
                                        </p:tgtEl>
                                        <p:attrNameLst>
                                          <p:attrName>style.visibility</p:attrName>
                                        </p:attrNameLst>
                                      </p:cBhvr>
                                      <p:to>
                                        <p:strVal val="visible"/>
                                      </p:to>
                                    </p:set>
                                    <p:animEffect transition="in" filter="diamond(in)">
                                      <p:cBhvr>
                                        <p:cTn id="10" dur="2000"/>
                                        <p:tgtEl>
                                          <p:spTgt spid="4099">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8" presetClass="entr" presetSubtype="16" fill="hold" grpId="0" nodeType="clickEffect">
                                  <p:stCondLst>
                                    <p:cond delay="0"/>
                                  </p:stCondLst>
                                  <p:childTnLst>
                                    <p:set>
                                      <p:cBhvr>
                                        <p:cTn id="14" dur="1" fill="hold">
                                          <p:stCondLst>
                                            <p:cond delay="0"/>
                                          </p:stCondLst>
                                        </p:cTn>
                                        <p:tgtEl>
                                          <p:spTgt spid="4099">
                                            <p:txEl>
                                              <p:pRg st="2" end="2"/>
                                            </p:txEl>
                                          </p:spTgt>
                                        </p:tgtEl>
                                        <p:attrNameLst>
                                          <p:attrName>style.visibility</p:attrName>
                                        </p:attrNameLst>
                                      </p:cBhvr>
                                      <p:to>
                                        <p:strVal val="visible"/>
                                      </p:to>
                                    </p:set>
                                    <p:animEffect transition="in" filter="diamond(in)">
                                      <p:cBhvr>
                                        <p:cTn id="15" dur="2000"/>
                                        <p:tgtEl>
                                          <p:spTgt spid="4099">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8" presetClass="entr" presetSubtype="16" fill="hold" grpId="0" nodeType="clickEffect">
                                  <p:stCondLst>
                                    <p:cond delay="0"/>
                                  </p:stCondLst>
                                  <p:childTnLst>
                                    <p:set>
                                      <p:cBhvr>
                                        <p:cTn id="19" dur="1" fill="hold">
                                          <p:stCondLst>
                                            <p:cond delay="0"/>
                                          </p:stCondLst>
                                        </p:cTn>
                                        <p:tgtEl>
                                          <p:spTgt spid="4099">
                                            <p:txEl>
                                              <p:pRg st="3" end="3"/>
                                            </p:txEl>
                                          </p:spTgt>
                                        </p:tgtEl>
                                        <p:attrNameLst>
                                          <p:attrName>style.visibility</p:attrName>
                                        </p:attrNameLst>
                                      </p:cBhvr>
                                      <p:to>
                                        <p:strVal val="visible"/>
                                      </p:to>
                                    </p:set>
                                    <p:animEffect transition="in" filter="diamond(in)">
                                      <p:cBhvr>
                                        <p:cTn id="20" dur="2000"/>
                                        <p:tgtEl>
                                          <p:spTgt spid="4099">
                                            <p:txEl>
                                              <p:pRg st="3" end="3"/>
                                            </p:txEl>
                                          </p:spTgt>
                                        </p:tgtEl>
                                      </p:cBhvr>
                                    </p:animEffect>
                                  </p:childTnLst>
                                </p:cTn>
                              </p:par>
                              <p:par>
                                <p:cTn id="21" presetID="8" presetClass="entr" presetSubtype="16" fill="hold" grpId="0" nodeType="withEffect">
                                  <p:stCondLst>
                                    <p:cond delay="0"/>
                                  </p:stCondLst>
                                  <p:childTnLst>
                                    <p:set>
                                      <p:cBhvr>
                                        <p:cTn id="22" dur="1" fill="hold">
                                          <p:stCondLst>
                                            <p:cond delay="0"/>
                                          </p:stCondLst>
                                        </p:cTn>
                                        <p:tgtEl>
                                          <p:spTgt spid="4099">
                                            <p:txEl>
                                              <p:pRg st="4" end="4"/>
                                            </p:txEl>
                                          </p:spTgt>
                                        </p:tgtEl>
                                        <p:attrNameLst>
                                          <p:attrName>style.visibility</p:attrName>
                                        </p:attrNameLst>
                                      </p:cBhvr>
                                      <p:to>
                                        <p:strVal val="visible"/>
                                      </p:to>
                                    </p:set>
                                    <p:animEffect transition="in" filter="diamond(in)">
                                      <p:cBhvr>
                                        <p:cTn id="23" dur="2000"/>
                                        <p:tgtEl>
                                          <p:spTgt spid="40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en-US" smtClean="0"/>
              <a:t>Action Potential (AP)</a:t>
            </a:r>
          </a:p>
        </p:txBody>
      </p:sp>
      <p:sp>
        <p:nvSpPr>
          <p:cNvPr id="5123" name="Rectangle 3"/>
          <p:cNvSpPr>
            <a:spLocks noGrp="1" noChangeArrowheads="1"/>
          </p:cNvSpPr>
          <p:nvPr>
            <p:ph type="body" sz="half" idx="1"/>
          </p:nvPr>
        </p:nvSpPr>
        <p:spPr>
          <a:xfrm>
            <a:off x="457200" y="1600200"/>
            <a:ext cx="8077200" cy="4525963"/>
          </a:xfrm>
        </p:spPr>
        <p:txBody>
          <a:bodyPr/>
          <a:lstStyle/>
          <a:p>
            <a:pPr eaLnBrk="1" hangingPunct="1"/>
            <a:r>
              <a:rPr lang="en-US" altLang="en-US" sz="1800" smtClean="0"/>
              <a:t>Cell membrane separates intracellular from extracellular space, diffusion barrier which restricts ION flow. </a:t>
            </a:r>
            <a:r>
              <a:rPr lang="en-US" altLang="en-US" sz="2000" smtClean="0"/>
              <a:t>Concentration of ions different inside vs. outside of cell membrane, results in an electrical potential difference known as a MEMBRANE POTENTIAL. Typical magnitude of membrane potential is -60 and -90 mV (interior of cell is negatively charged compared to the outside) when the muscle cell is in resting state.</a:t>
            </a:r>
          </a:p>
          <a:p>
            <a:pPr eaLnBrk="1" hangingPunct="1"/>
            <a:r>
              <a:rPr lang="en-US" altLang="en-US" sz="2000" smtClean="0"/>
              <a:t>When sufficient neurotransmitters are deposited at the motor endplate, it opens up Na+ gates, causing an influx of Na+ ions, causing a rapid depolarization of the membrane near the motor end plate. The membrane potential can change to +20 to +50 mV at the motor endplate within a fractions of a second, which starts (all or none) a cascade of events.</a:t>
            </a:r>
            <a:endParaRPr lang="en-US" altLang="en-US" sz="1800" smtClean="0"/>
          </a:p>
          <a:p>
            <a:pPr lvl="2" eaLnBrk="1" hangingPunct="1">
              <a:buFontTx/>
              <a:buNone/>
            </a:pPr>
            <a:endParaRPr lang="en-US" altLang="en-US" sz="180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5"/>
          <p:cNvSpPr>
            <a:spLocks noGrp="1" noChangeArrowheads="1"/>
          </p:cNvSpPr>
          <p:nvPr>
            <p:ph type="title"/>
          </p:nvPr>
        </p:nvSpPr>
        <p:spPr/>
        <p:txBody>
          <a:bodyPr/>
          <a:lstStyle/>
          <a:p>
            <a:pPr eaLnBrk="1" hangingPunct="1"/>
            <a:r>
              <a:rPr lang="en-US" altLang="en-US" smtClean="0"/>
              <a:t>Action Potential</a:t>
            </a:r>
            <a:br>
              <a:rPr lang="en-US" altLang="en-US" smtClean="0"/>
            </a:br>
            <a:r>
              <a:rPr lang="en-US" altLang="en-US" sz="2400" i="1" smtClean="0"/>
              <a:t>(continued)</a:t>
            </a:r>
            <a:endParaRPr lang="en-US" altLang="en-US" i="1" smtClean="0"/>
          </a:p>
        </p:txBody>
      </p:sp>
      <p:pic>
        <p:nvPicPr>
          <p:cNvPr id="6147" name="Picture 4"/>
          <p:cNvPicPr>
            <a:picLocks noChangeAspect="1" noChangeArrowheads="1"/>
          </p:cNvPicPr>
          <p:nvPr>
            <p:ph idx="1"/>
          </p:nvPr>
        </p:nvPicPr>
        <p:blipFill>
          <a:blip r:embed="rId2"/>
          <a:srcRect/>
          <a:stretch>
            <a:fillRect/>
          </a:stretch>
        </p:blipFill>
        <p:spPr>
          <a:xfrm>
            <a:off x="1447800" y="1752600"/>
            <a:ext cx="5715000" cy="4229100"/>
          </a:xfrm>
          <a:noFill/>
        </p:spPr>
      </p:pic>
      <p:sp>
        <p:nvSpPr>
          <p:cNvPr id="6148" name="Text Box 7"/>
          <p:cNvSpPr txBox="1">
            <a:spLocks noChangeArrowheads="1"/>
          </p:cNvSpPr>
          <p:nvPr/>
        </p:nvSpPr>
        <p:spPr bwMode="auto">
          <a:xfrm>
            <a:off x="762000" y="6248400"/>
            <a:ext cx="8382000" cy="244475"/>
          </a:xfrm>
          <a:prstGeom prst="rect">
            <a:avLst/>
          </a:prstGeom>
          <a:noFill/>
          <a:ln w="9525">
            <a:noFill/>
            <a:miter lim="800000"/>
            <a:headEnd/>
            <a:tailEnd/>
          </a:ln>
        </p:spPr>
        <p:txBody>
          <a:bodyPr>
            <a:spAutoFit/>
          </a:bodyPr>
          <a:lstStyle/>
          <a:p>
            <a:pPr>
              <a:spcBef>
                <a:spcPct val="50000"/>
              </a:spcBef>
            </a:pPr>
            <a:r>
              <a:rPr lang="en-US" altLang="en-US" sz="1000">
                <a:solidFill>
                  <a:schemeClr val="bg2"/>
                </a:solidFill>
              </a:rPr>
              <a:t>http://upload.wikimedia.org/wikipedia/en/thumb/7/78/Apshoot.jpg/300px-Apshoot.jpg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en-US" smtClean="0"/>
              <a:t>AP Continued</a:t>
            </a:r>
          </a:p>
        </p:txBody>
      </p:sp>
      <p:sp>
        <p:nvSpPr>
          <p:cNvPr id="7171" name="Rectangle 3"/>
          <p:cNvSpPr>
            <a:spLocks noGrp="1" noChangeArrowheads="1"/>
          </p:cNvSpPr>
          <p:nvPr>
            <p:ph type="body" sz="half" idx="1"/>
          </p:nvPr>
        </p:nvSpPr>
        <p:spPr>
          <a:xfrm>
            <a:off x="457200" y="1600200"/>
            <a:ext cx="8077200" cy="4525963"/>
          </a:xfrm>
        </p:spPr>
        <p:txBody>
          <a:bodyPr/>
          <a:lstStyle/>
          <a:p>
            <a:pPr eaLnBrk="1" hangingPunct="1"/>
            <a:r>
              <a:rPr lang="en-US" altLang="en-US" sz="1800" smtClean="0"/>
              <a:t>This changed potential, sets up local currents  in adjacent areas of membrane, which opens up more Na+ gates at the adjacent areas of the membrane, depolarizing those areas. The newly depolarized areas sets up electrical current with adjacent areas, and thus the depolarization wave propagates along the entire length of the muscle cell.</a:t>
            </a:r>
          </a:p>
          <a:p>
            <a:pPr eaLnBrk="1" hangingPunct="1"/>
            <a:r>
              <a:rPr lang="en-US" altLang="en-US" sz="1800" smtClean="0"/>
              <a:t>Shortly after depolarization, the membrane is again repolarized, by active transport (ATP expenditure) of ions across the membrane. As a result a repolarization wave follows the depolarization wave for the entire length of the muscle.</a:t>
            </a:r>
          </a:p>
          <a:p>
            <a:pPr eaLnBrk="1" hangingPunct="1"/>
            <a:endParaRPr lang="en-US" altLang="en-US" sz="1800" smtClean="0"/>
          </a:p>
          <a:p>
            <a:pPr eaLnBrk="1" hangingPunct="1"/>
            <a:endParaRPr lang="en-US" altLang="en-US" sz="1800" smtClean="0"/>
          </a:p>
          <a:p>
            <a:pPr lvl="2" eaLnBrk="1" hangingPunct="1">
              <a:buFontTx/>
              <a:buNone/>
            </a:pPr>
            <a:endParaRPr lang="en-US" altLang="en-US" sz="1800" smtClean="0"/>
          </a:p>
        </p:txBody>
      </p:sp>
      <p:pic>
        <p:nvPicPr>
          <p:cNvPr id="7172" name="Picture 4" descr="actionpotenlial"/>
          <p:cNvPicPr>
            <a:picLocks noChangeAspect="1" noChangeArrowheads="1"/>
          </p:cNvPicPr>
          <p:nvPr/>
        </p:nvPicPr>
        <p:blipFill>
          <a:blip r:embed="rId2"/>
          <a:srcRect r="17267"/>
          <a:stretch>
            <a:fillRect/>
          </a:stretch>
        </p:blipFill>
        <p:spPr bwMode="auto">
          <a:xfrm>
            <a:off x="990600" y="4267200"/>
            <a:ext cx="6934200" cy="2427288"/>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en-US" smtClean="0"/>
              <a:t>Action Potential Summary</a:t>
            </a:r>
          </a:p>
        </p:txBody>
      </p:sp>
      <p:sp>
        <p:nvSpPr>
          <p:cNvPr id="15363" name="Rectangle 3"/>
          <p:cNvSpPr>
            <a:spLocks noGrp="1" noChangeArrowheads="1"/>
          </p:cNvSpPr>
          <p:nvPr>
            <p:ph type="body" idx="1"/>
          </p:nvPr>
        </p:nvSpPr>
        <p:spPr/>
        <p:txBody>
          <a:bodyPr/>
          <a:lstStyle/>
          <a:p>
            <a:pPr eaLnBrk="1" hangingPunct="1">
              <a:defRPr/>
            </a:pPr>
            <a:r>
              <a:rPr lang="en-US" altLang="en-US" sz="2000" dirty="0" smtClean="0"/>
              <a:t>Active response of excitable membranes in nerve and muscle fibers produced by sodium and potassium channels opening in response to a stimulus</a:t>
            </a:r>
          </a:p>
          <a:p>
            <a:pPr eaLnBrk="1" hangingPunct="1">
              <a:defRPr/>
            </a:pPr>
            <a:r>
              <a:rPr lang="en-US" altLang="en-US" sz="2000" dirty="0" smtClean="0"/>
              <a:t>AP abide by the all-or-none principle</a:t>
            </a:r>
          </a:p>
          <a:p>
            <a:pPr lvl="1" eaLnBrk="1" hangingPunct="1">
              <a:defRPr/>
            </a:pPr>
            <a:r>
              <a:rPr lang="en-US" altLang="en-US" sz="1800" dirty="0" smtClean="0"/>
              <a:t>If MP reaches </a:t>
            </a:r>
            <a:r>
              <a:rPr lang="en-US" altLang="en-US" sz="1800" u="sng" dirty="0" smtClean="0"/>
              <a:t>threshold voltage</a:t>
            </a:r>
            <a:r>
              <a:rPr lang="en-US" altLang="en-US" sz="1800" dirty="0" smtClean="0"/>
              <a:t> then Na</a:t>
            </a:r>
            <a:r>
              <a:rPr lang="en-US" altLang="en-US" sz="1800" baseline="30000" dirty="0" smtClean="0"/>
              <a:t>+</a:t>
            </a:r>
            <a:r>
              <a:rPr lang="en-US" altLang="en-US" sz="1800" dirty="0" smtClean="0"/>
              <a:t> channels open at first (Which direction will Na</a:t>
            </a:r>
            <a:r>
              <a:rPr lang="en-US" altLang="en-US" sz="1800" baseline="30000" dirty="0" smtClean="0"/>
              <a:t>+</a:t>
            </a:r>
            <a:r>
              <a:rPr lang="en-US" altLang="en-US" sz="1800" dirty="0" smtClean="0"/>
              <a:t> flow?)</a:t>
            </a:r>
          </a:p>
          <a:p>
            <a:pPr lvl="1" eaLnBrk="1" hangingPunct="1">
              <a:defRPr/>
            </a:pPr>
            <a:r>
              <a:rPr lang="en-US" altLang="en-US" sz="1800" dirty="0" smtClean="0"/>
              <a:t>Na</a:t>
            </a:r>
            <a:r>
              <a:rPr lang="en-US" altLang="en-US" sz="1800" baseline="30000" dirty="0" smtClean="0"/>
              <a:t>+</a:t>
            </a:r>
            <a:r>
              <a:rPr lang="en-US" altLang="en-US" sz="1800" dirty="0" smtClean="0"/>
              <a:t> channels only open for 1 </a:t>
            </a:r>
            <a:r>
              <a:rPr lang="en-US" altLang="en-US" sz="1800" dirty="0" err="1" smtClean="0"/>
              <a:t>ms</a:t>
            </a:r>
            <a:r>
              <a:rPr lang="en-US" altLang="en-US" sz="1800" dirty="0" smtClean="0"/>
              <a:t>, this causes repolarization (K</a:t>
            </a:r>
            <a:r>
              <a:rPr lang="en-US" altLang="en-US" sz="1800" baseline="30000" dirty="0" smtClean="0"/>
              <a:t>+</a:t>
            </a:r>
            <a:r>
              <a:rPr lang="en-US" altLang="en-US" sz="1800" dirty="0" smtClean="0"/>
              <a:t> channels also open during this time to speed up return of resting membrane potential) </a:t>
            </a:r>
          </a:p>
          <a:p>
            <a:pPr lvl="1" eaLnBrk="1" hangingPunct="1">
              <a:defRPr/>
            </a:pPr>
            <a:r>
              <a:rPr lang="en-US" altLang="en-US" sz="1800" dirty="0" smtClean="0"/>
              <a:t>AP propagation along muscle fibers</a:t>
            </a:r>
          </a:p>
          <a:p>
            <a:pPr eaLnBrk="1" hangingPunct="1">
              <a:defRPr/>
            </a:pPr>
            <a:r>
              <a:rPr lang="en-US" altLang="en-US" sz="2000" dirty="0" smtClean="0"/>
              <a:t>AP propagation velocity dependent upon:</a:t>
            </a:r>
          </a:p>
          <a:p>
            <a:pPr marL="609600" indent="-609600" eaLnBrk="1" hangingPunct="1">
              <a:buFontTx/>
              <a:buNone/>
              <a:defRPr/>
            </a:pPr>
            <a:r>
              <a:rPr lang="en-US" altLang="en-US" sz="2000" dirty="0" smtClean="0"/>
              <a:t>	(1) diameter of fibers (faster for thick – fast twitch)</a:t>
            </a:r>
          </a:p>
          <a:p>
            <a:pPr marL="609600" indent="-609600" eaLnBrk="1" hangingPunct="1">
              <a:buFontTx/>
              <a:buNone/>
              <a:defRPr/>
            </a:pPr>
            <a:r>
              <a:rPr lang="en-US" altLang="en-US" sz="2000" dirty="0" smtClean="0"/>
              <a:t>	(2) [K</a:t>
            </a:r>
            <a:r>
              <a:rPr lang="en-US" altLang="en-US" sz="2000" baseline="30000" dirty="0" smtClean="0"/>
              <a:t>+</a:t>
            </a:r>
            <a:r>
              <a:rPr lang="en-US" altLang="en-US" sz="2000" dirty="0" smtClean="0"/>
              <a:t>] in extracellular fluid, </a:t>
            </a:r>
            <a:r>
              <a:rPr lang="en-US" altLang="en-US" sz="2000" dirty="0" err="1" smtClean="0"/>
              <a:t>ie</a:t>
            </a:r>
            <a:r>
              <a:rPr lang="en-US" altLang="en-US" sz="2000" dirty="0" smtClean="0"/>
              <a:t> chemical environment.</a:t>
            </a:r>
          </a:p>
          <a:p>
            <a:pPr lvl="2" eaLnBrk="1" hangingPunct="1">
              <a:defRPr/>
            </a:pPr>
            <a:endParaRPr lang="en-US" altLang="en-US" sz="2000" dirty="0" smtClean="0"/>
          </a:p>
          <a:p>
            <a:pPr lvl="2" eaLnBrk="1" hangingPunct="1">
              <a:defRPr/>
            </a:pPr>
            <a:endParaRPr lang="en-US" altLang="en-US" sz="2000"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en-US" smtClean="0"/>
              <a:t>Motor Unit Action Potential</a:t>
            </a:r>
          </a:p>
        </p:txBody>
      </p:sp>
      <p:sp>
        <p:nvSpPr>
          <p:cNvPr id="9219" name="Rectangle 3"/>
          <p:cNvSpPr>
            <a:spLocks noGrp="1" noChangeArrowheads="1"/>
          </p:cNvSpPr>
          <p:nvPr>
            <p:ph type="body" idx="1"/>
          </p:nvPr>
        </p:nvSpPr>
        <p:spPr/>
        <p:txBody>
          <a:bodyPr/>
          <a:lstStyle/>
          <a:p>
            <a:pPr eaLnBrk="1" hangingPunct="1">
              <a:lnSpc>
                <a:spcPct val="90000"/>
              </a:lnSpc>
            </a:pPr>
            <a:r>
              <a:rPr lang="en-US" altLang="en-US" smtClean="0"/>
              <a:t>Typically, each motorneuron innervates several hundred muscle fibers </a:t>
            </a:r>
            <a:r>
              <a:rPr lang="en-US" altLang="en-US" sz="1600" smtClean="0"/>
              <a:t>(innervation ratio)</a:t>
            </a:r>
          </a:p>
          <a:p>
            <a:pPr eaLnBrk="1" hangingPunct="1">
              <a:lnSpc>
                <a:spcPct val="90000"/>
              </a:lnSpc>
            </a:pPr>
            <a:endParaRPr lang="en-US" altLang="en-US" sz="1600" smtClean="0"/>
          </a:p>
          <a:p>
            <a:pPr eaLnBrk="1" hangingPunct="1">
              <a:lnSpc>
                <a:spcPct val="90000"/>
              </a:lnSpc>
            </a:pPr>
            <a:r>
              <a:rPr lang="en-US" altLang="en-US" smtClean="0"/>
              <a:t>Motor Unit Action Potential (MUAP) = summed electrical activity of all muscle fibers activated within the motor unit</a:t>
            </a:r>
          </a:p>
          <a:p>
            <a:pPr eaLnBrk="1" hangingPunct="1">
              <a:lnSpc>
                <a:spcPct val="90000"/>
              </a:lnSpc>
            </a:pPr>
            <a:endParaRPr lang="en-US" altLang="en-US" smtClean="0"/>
          </a:p>
          <a:p>
            <a:pPr eaLnBrk="1" hangingPunct="1">
              <a:lnSpc>
                <a:spcPct val="90000"/>
              </a:lnSpc>
            </a:pPr>
            <a:r>
              <a:rPr lang="en-US" altLang="en-US" smtClean="0"/>
              <a:t>Muscle force increased through </a:t>
            </a:r>
            <a:r>
              <a:rPr lang="en-US" altLang="en-US" u="sng" smtClean="0"/>
              <a:t>higher recruitment</a:t>
            </a:r>
            <a:r>
              <a:rPr lang="en-US" altLang="en-US" smtClean="0"/>
              <a:t> and increased </a:t>
            </a:r>
            <a:r>
              <a:rPr lang="en-US" altLang="en-US" u="sng" smtClean="0"/>
              <a:t>rate coding</a:t>
            </a:r>
          </a:p>
          <a:p>
            <a:pPr eaLnBrk="1" hangingPunct="1">
              <a:lnSpc>
                <a:spcPct val="90000"/>
              </a:lnSpc>
              <a:buFontTx/>
              <a:buNone/>
            </a:pPr>
            <a:endParaRPr lang="en-US" altLang="en-US" sz="1600" smtClean="0"/>
          </a:p>
          <a:p>
            <a:pPr eaLnBrk="1" hangingPunct="1">
              <a:lnSpc>
                <a:spcPct val="90000"/>
              </a:lnSpc>
            </a:pPr>
            <a:endParaRPr lang="en-US" altLang="en-US" sz="1600" smtClean="0"/>
          </a:p>
          <a:p>
            <a:pPr eaLnBrk="1" hangingPunct="1">
              <a:lnSpc>
                <a:spcPct val="90000"/>
              </a:lnSpc>
            </a:pPr>
            <a:endParaRPr lang="en-US" altLang="en-US" smtClean="0"/>
          </a:p>
          <a:p>
            <a:pPr eaLnBrk="1" hangingPunct="1">
              <a:lnSpc>
                <a:spcPct val="90000"/>
              </a:lnSpc>
            </a:pPr>
            <a:endParaRPr lang="en-US" altLang="en-US"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en-US" smtClean="0"/>
              <a:t>Recording Methodology</a:t>
            </a:r>
          </a:p>
        </p:txBody>
      </p:sp>
      <p:sp>
        <p:nvSpPr>
          <p:cNvPr id="10243" name="Rectangle 3"/>
          <p:cNvSpPr>
            <a:spLocks noGrp="1" noChangeArrowheads="1"/>
          </p:cNvSpPr>
          <p:nvPr>
            <p:ph type="body" sz="half" idx="1"/>
          </p:nvPr>
        </p:nvSpPr>
        <p:spPr>
          <a:xfrm>
            <a:off x="457200" y="1600200"/>
            <a:ext cx="7620000" cy="4525963"/>
          </a:xfrm>
        </p:spPr>
        <p:txBody>
          <a:bodyPr/>
          <a:lstStyle/>
          <a:p>
            <a:pPr eaLnBrk="1" hangingPunct="1"/>
            <a:r>
              <a:rPr lang="en-US" altLang="en-US" sz="2800" smtClean="0"/>
              <a:t>Sweep of AP </a:t>
            </a:r>
            <a:r>
              <a:rPr lang="en-US" altLang="en-US" sz="2800" smtClean="0">
                <a:sym typeface="Wingdings" pitchFamily="2" charset="2"/>
              </a:rPr>
              <a:t> similar to a wave</a:t>
            </a:r>
          </a:p>
          <a:p>
            <a:pPr eaLnBrk="1" hangingPunct="1"/>
            <a:r>
              <a:rPr lang="en-US" altLang="en-US" sz="2800" smtClean="0">
                <a:sym typeface="Wingdings" pitchFamily="2" charset="2"/>
              </a:rPr>
              <a:t>Height of wave and the density of the wave can be recorded</a:t>
            </a:r>
          </a:p>
          <a:p>
            <a:pPr eaLnBrk="1" hangingPunct="1"/>
            <a:r>
              <a:rPr lang="en-US" altLang="en-US" sz="2800" smtClean="0">
                <a:sym typeface="Wingdings" pitchFamily="2" charset="2"/>
              </a:rPr>
              <a:t>Represented graphically  electromyogram</a:t>
            </a:r>
            <a:endParaRPr lang="en-US" altLang="en-US" sz="2800" smtClean="0"/>
          </a:p>
        </p:txBody>
      </p:sp>
      <p:pic>
        <p:nvPicPr>
          <p:cNvPr id="18436" name="Picture 4"/>
          <p:cNvPicPr>
            <a:picLocks noChangeAspect="1" noChangeArrowheads="1"/>
          </p:cNvPicPr>
          <p:nvPr>
            <p:ph sz="half" idx="2"/>
          </p:nvPr>
        </p:nvPicPr>
        <p:blipFill>
          <a:blip r:embed="rId2"/>
          <a:srcRect b="49564"/>
          <a:stretch>
            <a:fillRect/>
          </a:stretch>
        </p:blipFill>
        <p:spPr>
          <a:xfrm>
            <a:off x="1828800" y="3733800"/>
            <a:ext cx="5638800" cy="2814638"/>
          </a:xfrm>
          <a:noFill/>
          <a:ln w="28575">
            <a:solidFill>
              <a:schemeClr val="tx1"/>
            </a:solidFill>
          </a:ln>
        </p:spPr>
      </p:pic>
      <p:grpSp>
        <p:nvGrpSpPr>
          <p:cNvPr id="2" name="Group 11"/>
          <p:cNvGrpSpPr>
            <a:grpSpLocks/>
          </p:cNvGrpSpPr>
          <p:nvPr/>
        </p:nvGrpSpPr>
        <p:grpSpPr bwMode="auto">
          <a:xfrm>
            <a:off x="1752600" y="5867400"/>
            <a:ext cx="5562600" cy="762000"/>
            <a:chOff x="1104" y="3696"/>
            <a:chExt cx="3504" cy="480"/>
          </a:xfrm>
        </p:grpSpPr>
        <p:sp>
          <p:nvSpPr>
            <p:cNvPr id="10246" name="Oval 6"/>
            <p:cNvSpPr>
              <a:spLocks noChangeArrowheads="1"/>
            </p:cNvSpPr>
            <p:nvPr/>
          </p:nvSpPr>
          <p:spPr bwMode="auto">
            <a:xfrm>
              <a:off x="1104" y="3696"/>
              <a:ext cx="480" cy="480"/>
            </a:xfrm>
            <a:prstGeom prst="ellipse">
              <a:avLst/>
            </a:prstGeom>
            <a:solidFill>
              <a:srgbClr val="FF3300">
                <a:alpha val="38823"/>
              </a:srgbClr>
            </a:solidFill>
            <a:ln w="9525">
              <a:solidFill>
                <a:schemeClr val="tx1"/>
              </a:solidFill>
              <a:round/>
              <a:headEnd/>
              <a:tailEnd/>
            </a:ln>
          </p:spPr>
          <p:txBody>
            <a:bodyPr wrap="none" anchor="ctr"/>
            <a:lstStyle/>
            <a:p>
              <a:endParaRPr lang="en-US"/>
            </a:p>
          </p:txBody>
        </p:sp>
        <p:sp>
          <p:nvSpPr>
            <p:cNvPr id="10247" name="Oval 7"/>
            <p:cNvSpPr>
              <a:spLocks noChangeArrowheads="1"/>
            </p:cNvSpPr>
            <p:nvPr/>
          </p:nvSpPr>
          <p:spPr bwMode="auto">
            <a:xfrm>
              <a:off x="1824" y="3696"/>
              <a:ext cx="480" cy="480"/>
            </a:xfrm>
            <a:prstGeom prst="ellipse">
              <a:avLst/>
            </a:prstGeom>
            <a:solidFill>
              <a:srgbClr val="FF3300">
                <a:alpha val="38823"/>
              </a:srgbClr>
            </a:solidFill>
            <a:ln w="9525">
              <a:solidFill>
                <a:schemeClr val="tx1"/>
              </a:solidFill>
              <a:round/>
              <a:headEnd/>
              <a:tailEnd/>
            </a:ln>
          </p:spPr>
          <p:txBody>
            <a:bodyPr wrap="none" anchor="ctr"/>
            <a:lstStyle/>
            <a:p>
              <a:endParaRPr lang="en-US"/>
            </a:p>
          </p:txBody>
        </p:sp>
        <p:sp>
          <p:nvSpPr>
            <p:cNvPr id="10248" name="Oval 8"/>
            <p:cNvSpPr>
              <a:spLocks noChangeArrowheads="1"/>
            </p:cNvSpPr>
            <p:nvPr/>
          </p:nvSpPr>
          <p:spPr bwMode="auto">
            <a:xfrm>
              <a:off x="2640" y="3696"/>
              <a:ext cx="480" cy="480"/>
            </a:xfrm>
            <a:prstGeom prst="ellipse">
              <a:avLst/>
            </a:prstGeom>
            <a:solidFill>
              <a:srgbClr val="FF3300">
                <a:alpha val="38823"/>
              </a:srgbClr>
            </a:solidFill>
            <a:ln w="9525">
              <a:solidFill>
                <a:schemeClr val="tx1"/>
              </a:solidFill>
              <a:round/>
              <a:headEnd/>
              <a:tailEnd/>
            </a:ln>
          </p:spPr>
          <p:txBody>
            <a:bodyPr wrap="none" anchor="ctr"/>
            <a:lstStyle/>
            <a:p>
              <a:endParaRPr lang="en-US"/>
            </a:p>
          </p:txBody>
        </p:sp>
        <p:sp>
          <p:nvSpPr>
            <p:cNvPr id="10249" name="Oval 9"/>
            <p:cNvSpPr>
              <a:spLocks noChangeArrowheads="1"/>
            </p:cNvSpPr>
            <p:nvPr/>
          </p:nvSpPr>
          <p:spPr bwMode="auto">
            <a:xfrm>
              <a:off x="3360" y="3696"/>
              <a:ext cx="480" cy="480"/>
            </a:xfrm>
            <a:prstGeom prst="ellipse">
              <a:avLst/>
            </a:prstGeom>
            <a:solidFill>
              <a:srgbClr val="FF3300">
                <a:alpha val="38823"/>
              </a:srgbClr>
            </a:solidFill>
            <a:ln w="9525">
              <a:solidFill>
                <a:schemeClr val="tx1"/>
              </a:solidFill>
              <a:round/>
              <a:headEnd/>
              <a:tailEnd/>
            </a:ln>
          </p:spPr>
          <p:txBody>
            <a:bodyPr wrap="none" anchor="ctr"/>
            <a:lstStyle/>
            <a:p>
              <a:endParaRPr lang="en-US"/>
            </a:p>
          </p:txBody>
        </p:sp>
        <p:sp>
          <p:nvSpPr>
            <p:cNvPr id="10250" name="Oval 10"/>
            <p:cNvSpPr>
              <a:spLocks noChangeArrowheads="1"/>
            </p:cNvSpPr>
            <p:nvPr/>
          </p:nvSpPr>
          <p:spPr bwMode="auto">
            <a:xfrm>
              <a:off x="4128" y="3696"/>
              <a:ext cx="480" cy="480"/>
            </a:xfrm>
            <a:prstGeom prst="ellipse">
              <a:avLst/>
            </a:prstGeom>
            <a:solidFill>
              <a:srgbClr val="FF3300">
                <a:alpha val="38823"/>
              </a:srgbClr>
            </a:solidFill>
            <a:ln w="9525">
              <a:solidFill>
                <a:schemeClr val="tx1"/>
              </a:solidFill>
              <a:round/>
              <a:headEnd/>
              <a:tailEnd/>
            </a:ln>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8436"/>
                                        </p:tgtEl>
                                        <p:attrNameLst>
                                          <p:attrName>style.visibility</p:attrName>
                                        </p:attrNameLst>
                                      </p:cBhvr>
                                      <p:to>
                                        <p:strVal val="visible"/>
                                      </p:to>
                                    </p:set>
                                    <p:anim calcmode="lin" valueType="num">
                                      <p:cBhvr additive="base">
                                        <p:cTn id="7" dur="500" fill="hold"/>
                                        <p:tgtEl>
                                          <p:spTgt spid="18436"/>
                                        </p:tgtEl>
                                        <p:attrNameLst>
                                          <p:attrName>ppt_x</p:attrName>
                                        </p:attrNameLst>
                                      </p:cBhvr>
                                      <p:tavLst>
                                        <p:tav tm="0">
                                          <p:val>
                                            <p:strVal val="#ppt_x"/>
                                          </p:val>
                                        </p:tav>
                                        <p:tav tm="100000">
                                          <p:val>
                                            <p:strVal val="#ppt_x"/>
                                          </p:val>
                                        </p:tav>
                                      </p:tavLst>
                                    </p:anim>
                                    <p:anim calcmode="lin" valueType="num">
                                      <p:cBhvr additive="base">
                                        <p:cTn id="8" dur="500" fill="hold"/>
                                        <p:tgtEl>
                                          <p:spTgt spid="1843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ox(in)">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377</TotalTime>
  <Words>958</Words>
  <Application>Microsoft Office PowerPoint</Application>
  <PresentationFormat>On-screen Show (4:3)</PresentationFormat>
  <Paragraphs>119</Paragraphs>
  <Slides>22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Wingdings</vt:lpstr>
      <vt:lpstr>Default Design</vt:lpstr>
      <vt:lpstr>MUTHAYAMMAL ENGINEERING COLLEGE  DEPAERTMENT OF MEDICAL ELECTRONICS  Electromyography 10/9/2019  A.SIVA SANKAR  AP/MDE</vt:lpstr>
      <vt:lpstr>Outline</vt:lpstr>
      <vt:lpstr>What is EMG</vt:lpstr>
      <vt:lpstr>Action Potential (AP)</vt:lpstr>
      <vt:lpstr>Action Potential (continued)</vt:lpstr>
      <vt:lpstr>AP Continued</vt:lpstr>
      <vt:lpstr>Action Potential Summary</vt:lpstr>
      <vt:lpstr>Motor Unit Action Potential</vt:lpstr>
      <vt:lpstr>Recording Methodology</vt:lpstr>
      <vt:lpstr>Recording Methodology (continued)</vt:lpstr>
      <vt:lpstr>EMG Electrodes</vt:lpstr>
      <vt:lpstr>Physiological Basis</vt:lpstr>
      <vt:lpstr>Physiological Basis</vt:lpstr>
      <vt:lpstr>Typical EMG recording</vt:lpstr>
      <vt:lpstr>Analyzing the EMG Signal</vt:lpstr>
      <vt:lpstr>Average Rectified Amplitude</vt:lpstr>
      <vt:lpstr>EMG Amplitude vs Muscle Contraction Intensity</vt:lpstr>
      <vt:lpstr>RMS Amplitude</vt:lpstr>
      <vt:lpstr>Factors Influencing Signal Measured</vt:lpstr>
      <vt:lpstr>Effect of electrode position on EMG</vt:lpstr>
      <vt:lpstr>Normalization</vt:lpstr>
      <vt:lpstr>What can be learned from an EMG?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12 Electromyography</dc:title>
  <dc:creator>Matt Moran</dc:creator>
  <cp:lastModifiedBy>Bishnu</cp:lastModifiedBy>
  <cp:revision>62</cp:revision>
  <dcterms:created xsi:type="dcterms:W3CDTF">2006-04-26T15:08:39Z</dcterms:created>
  <dcterms:modified xsi:type="dcterms:W3CDTF">2022-05-02T09:24:19Z</dcterms:modified>
</cp:coreProperties>
</file>