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Raleway" pitchFamily="2" charset="0"/>
      <p:regular r:id="rId18"/>
      <p:bold r:id="rId19"/>
      <p:italic r:id="rId20"/>
      <p:boldItalic r:id="rId21"/>
    </p:embeddedFont>
    <p:embeddedFont>
      <p:font typeface="Lato"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1fff6f3dd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111fff6f3dd_2_1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1fff6f3dd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111fff6f3dd_2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1fff6f3dd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11fff6f3dd_2_1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1fff6f3dd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11fff6f3dd_2_1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1fff6f3dd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11fff6f3dd_2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1fff6f3d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11fff6f3dd_2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1fff6f3dd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11fff6f3dd_2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1fff6f3dd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11fff6f3dd_2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1fff6f3dd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11fff6f3dd_2_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1fff6f3dd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111fff6f3dd_2_9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1fff6f3d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111fff6f3dd_2_1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1fff6f3dd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11fff6f3dd_2_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fff6f3dd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11fff6f3dd_2_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4"/>
          <p:cNvSpPr txBox="1">
            <a:spLocks noGrp="1"/>
          </p:cNvSpPr>
          <p:nvPr>
            <p:ph type="subTitle" idx="1"/>
          </p:nvPr>
        </p:nvSpPr>
        <p:spPr>
          <a:xfrm>
            <a:off x="1143000" y="2701528"/>
            <a:ext cx="6858000" cy="1241821"/>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1" name="Google Shape;91;p14"/>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15"/>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6"/>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rot="5400000">
            <a:off x="5429250" y="1543050"/>
            <a:ext cx="41148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7"/>
          <p:cNvSpPr txBox="1">
            <a:spLocks noGrp="1"/>
          </p:cNvSpPr>
          <p:nvPr>
            <p:ph type="body" idx="1"/>
          </p:nvPr>
        </p:nvSpPr>
        <p:spPr>
          <a:xfrm rot="5400000">
            <a:off x="1466850" y="-323850"/>
            <a:ext cx="41148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7"/>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18"/>
          <p:cNvSpPr txBox="1">
            <a:spLocks noGrp="1"/>
          </p:cNvSpPr>
          <p:nvPr>
            <p:ph type="body" idx="1"/>
          </p:nvPr>
        </p:nvSpPr>
        <p:spPr>
          <a:xfrm rot="5400000">
            <a:off x="3028950" y="-857250"/>
            <a:ext cx="30861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19"/>
          <p:cNvSpPr>
            <a:spLocks noGrp="1"/>
          </p:cNvSpPr>
          <p:nvPr>
            <p:ph type="pic" idx="2"/>
          </p:nvPr>
        </p:nvSpPr>
        <p:spPr>
          <a:xfrm>
            <a:off x="3887788" y="740569"/>
            <a:ext cx="4629150" cy="3655219"/>
          </a:xfrm>
          <a:prstGeom prst="rect">
            <a:avLst/>
          </a:prstGeom>
          <a:noFill/>
          <a:ln>
            <a:noFill/>
          </a:ln>
        </p:spPr>
      </p:sp>
      <p:sp>
        <p:nvSpPr>
          <p:cNvPr id="118" name="Google Shape;118;p19"/>
          <p:cNvSpPr txBox="1">
            <a:spLocks noGrp="1"/>
          </p:cNvSpPr>
          <p:nvPr>
            <p:ph type="body" idx="1"/>
          </p:nvPr>
        </p:nvSpPr>
        <p:spPr>
          <a:xfrm>
            <a:off x="630238" y="1543050"/>
            <a:ext cx="2949575" cy="2858691"/>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19"/>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9"/>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9"/>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4" name="Google Shape;124;p20"/>
          <p:cNvSpPr txBox="1">
            <a:spLocks noGrp="1"/>
          </p:cNvSpPr>
          <p:nvPr>
            <p:ph type="body" idx="1"/>
          </p:nvPr>
        </p:nvSpPr>
        <p:spPr>
          <a:xfrm>
            <a:off x="3887788" y="740569"/>
            <a:ext cx="4629150" cy="365521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5" name="Google Shape;125;p20"/>
          <p:cNvSpPr txBox="1">
            <a:spLocks noGrp="1"/>
          </p:cNvSpPr>
          <p:nvPr>
            <p:ph type="body" idx="2"/>
          </p:nvPr>
        </p:nvSpPr>
        <p:spPr>
          <a:xfrm>
            <a:off x="630238" y="1543050"/>
            <a:ext cx="2949575" cy="2858691"/>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6" name="Google Shape;126;p20"/>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630238" y="273844"/>
            <a:ext cx="7886700" cy="9941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630238" y="1260872"/>
            <a:ext cx="3868737" cy="61793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2" name="Google Shape;132;p21"/>
          <p:cNvSpPr txBox="1">
            <a:spLocks noGrp="1"/>
          </p:cNvSpPr>
          <p:nvPr>
            <p:ph type="body" idx="2"/>
          </p:nvPr>
        </p:nvSpPr>
        <p:spPr>
          <a:xfrm>
            <a:off x="630238" y="1878806"/>
            <a:ext cx="3868737" cy="276344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1"/>
          <p:cNvSpPr txBox="1">
            <a:spLocks noGrp="1"/>
          </p:cNvSpPr>
          <p:nvPr>
            <p:ph type="body" idx="3"/>
          </p:nvPr>
        </p:nvSpPr>
        <p:spPr>
          <a:xfrm>
            <a:off x="4629150" y="1260872"/>
            <a:ext cx="3887788" cy="61793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21"/>
          <p:cNvSpPr txBox="1">
            <a:spLocks noGrp="1"/>
          </p:cNvSpPr>
          <p:nvPr>
            <p:ph type="body" idx="4"/>
          </p:nvPr>
        </p:nvSpPr>
        <p:spPr>
          <a:xfrm>
            <a:off x="4629150" y="1878806"/>
            <a:ext cx="3887788" cy="276344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1"/>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0" name="Google Shape;140;p22"/>
          <p:cNvSpPr txBox="1">
            <a:spLocks noGrp="1"/>
          </p:cNvSpPr>
          <p:nvPr>
            <p:ph type="body" idx="1"/>
          </p:nvPr>
        </p:nvSpPr>
        <p:spPr>
          <a:xfrm>
            <a:off x="685800" y="1485900"/>
            <a:ext cx="38100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2"/>
          <p:cNvSpPr txBox="1">
            <a:spLocks noGrp="1"/>
          </p:cNvSpPr>
          <p:nvPr>
            <p:ph type="body" idx="2"/>
          </p:nvPr>
        </p:nvSpPr>
        <p:spPr>
          <a:xfrm>
            <a:off x="4648200" y="1485900"/>
            <a:ext cx="38100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2"/>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2"/>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2"/>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23"/>
          <p:cNvSpPr txBox="1">
            <a:spLocks noGrp="1"/>
          </p:cNvSpPr>
          <p:nvPr>
            <p:ph type="body" idx="1"/>
          </p:nvPr>
        </p:nvSpPr>
        <p:spPr>
          <a:xfrm>
            <a:off x="623888" y="3442097"/>
            <a:ext cx="7886700" cy="112514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imes New Roman"/>
              <a:buNone/>
              <a:defRPr sz="24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20"/>
              </a:spcBef>
              <a:spcAft>
                <a:spcPts val="0"/>
              </a:spcAft>
              <a:buClr>
                <a:schemeClr val="dk1"/>
              </a:buClr>
              <a:buSzPts val="1600"/>
              <a:buFont typeface="Times New Roman"/>
              <a:buNone/>
              <a:defRPr sz="1600"/>
            </a:lvl4pPr>
            <a:lvl5pPr marL="2286000" lvl="4" indent="-228600" algn="l">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48" name="Google Shape;148;p23"/>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3"/>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3" name="Google Shape;153;p24"/>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4"/>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4"/>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4"/>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84" name="Google Shape;84;p13"/>
          <p:cNvSpPr txBox="1">
            <a:spLocks noGrp="1"/>
          </p:cNvSpPr>
          <p:nvPr>
            <p:ph type="body" idx="1"/>
          </p:nvPr>
        </p:nvSpPr>
        <p:spPr>
          <a:xfrm>
            <a:off x="685800" y="1485900"/>
            <a:ext cx="7772400" cy="308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5" name="Google Shape;85;p13"/>
          <p:cNvSpPr txBox="1">
            <a:spLocks noGrp="1"/>
          </p:cNvSpPr>
          <p:nvPr>
            <p:ph type="dt" idx="10"/>
          </p:nvPr>
        </p:nvSpPr>
        <p:spPr>
          <a:xfrm>
            <a:off x="685800" y="4686300"/>
            <a:ext cx="19050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6" name="Google Shape;86;p1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7" name="Google Shape;87;p13"/>
          <p:cNvSpPr txBox="1">
            <a:spLocks noGrp="1"/>
          </p:cNvSpPr>
          <p:nvPr>
            <p:ph type="sldNum" idx="12"/>
          </p:nvPr>
        </p:nvSpPr>
        <p:spPr>
          <a:xfrm>
            <a:off x="6553200" y="4686300"/>
            <a:ext cx="1905000" cy="342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1" name="Google Shape;161;p25"/>
          <p:cNvSpPr txBox="1">
            <a:spLocks noGrp="1"/>
          </p:cNvSpPr>
          <p:nvPr>
            <p:ph type="ctrTitle"/>
          </p:nvPr>
        </p:nvSpPr>
        <p:spPr>
          <a:xfrm>
            <a:off x="311700" y="1210225"/>
            <a:ext cx="8520600" cy="867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300">
                <a:solidFill>
                  <a:srgbClr val="9900FF"/>
                </a:solidFill>
                <a:latin typeface="Times New Roman"/>
                <a:ea typeface="Times New Roman"/>
                <a:cs typeface="Times New Roman"/>
                <a:sym typeface="Times New Roman"/>
              </a:rPr>
              <a:t>Universal Coupling</a:t>
            </a:r>
            <a:endParaRPr sz="8300" b="1">
              <a:solidFill>
                <a:srgbClr val="9900FF"/>
              </a:solidFill>
              <a:latin typeface="Times New Roman"/>
              <a:ea typeface="Times New Roman"/>
              <a:cs typeface="Times New Roman"/>
              <a:sym typeface="Times New Roman"/>
            </a:endParaRPr>
          </a:p>
        </p:txBody>
      </p:sp>
      <p:sp>
        <p:nvSpPr>
          <p:cNvPr id="162" name="Google Shape;162;p25"/>
          <p:cNvSpPr txBox="1">
            <a:spLocks noGrp="1"/>
          </p:cNvSpPr>
          <p:nvPr>
            <p:ph type="subTitle" idx="1"/>
          </p:nvPr>
        </p:nvSpPr>
        <p:spPr>
          <a:xfrm>
            <a:off x="1029000" y="2408725"/>
            <a:ext cx="7086000" cy="1448400"/>
          </a:xfrm>
          <a:prstGeom prst="rect">
            <a:avLst/>
          </a:prstGeom>
        </p:spPr>
        <p:txBody>
          <a:bodyPr spcFirstLastPara="1" wrap="square" lIns="91425" tIns="91425" rIns="91425" bIns="91425" anchor="t" anchorCtr="0">
            <a:normAutofit fontScale="55000" lnSpcReduction="10000"/>
          </a:bodyPr>
          <a:lstStyle/>
          <a:p>
            <a:pPr marL="0" lvl="0" indent="0" algn="ctr" rtl="0">
              <a:lnSpc>
                <a:spcPct val="150000"/>
              </a:lnSpc>
              <a:spcBef>
                <a:spcPts val="0"/>
              </a:spcBef>
              <a:spcAft>
                <a:spcPts val="0"/>
              </a:spcAft>
              <a:buNone/>
            </a:pPr>
            <a:r>
              <a:rPr lang="en" sz="3800">
                <a:solidFill>
                  <a:srgbClr val="0000FF"/>
                </a:solidFill>
                <a:latin typeface="Times New Roman"/>
                <a:ea typeface="Times New Roman"/>
                <a:cs typeface="Times New Roman"/>
                <a:sym typeface="Times New Roman"/>
              </a:rPr>
              <a:t>Dr.S.Sundaram</a:t>
            </a:r>
            <a:endParaRPr sz="3800">
              <a:solidFill>
                <a:srgbClr val="0000FF"/>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None/>
            </a:pPr>
            <a:r>
              <a:rPr lang="en" sz="3800">
                <a:solidFill>
                  <a:srgbClr val="0000FF"/>
                </a:solidFill>
                <a:latin typeface="Times New Roman"/>
                <a:ea typeface="Times New Roman"/>
                <a:cs typeface="Times New Roman"/>
                <a:sym typeface="Times New Roman"/>
              </a:rPr>
              <a:t>Dean / Mechanical Engineering</a:t>
            </a:r>
            <a:endParaRPr sz="3800">
              <a:solidFill>
                <a:srgbClr val="0000FF"/>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None/>
            </a:pPr>
            <a:r>
              <a:rPr lang="en" sz="3800">
                <a:solidFill>
                  <a:srgbClr val="0000FF"/>
                </a:solidFill>
                <a:latin typeface="Times New Roman"/>
                <a:ea typeface="Times New Roman"/>
                <a:cs typeface="Times New Roman"/>
                <a:sym typeface="Times New Roman"/>
              </a:rPr>
              <a:t>Muthayammal Engineering College, Rasipuram</a:t>
            </a:r>
            <a:endParaRPr sz="3800">
              <a:solidFill>
                <a:srgbClr val="0000FF"/>
              </a:solidFill>
              <a:latin typeface="Times New Roman"/>
              <a:ea typeface="Times New Roman"/>
              <a:cs typeface="Times New Roman"/>
              <a:sym typeface="Times New Roman"/>
            </a:endParaRPr>
          </a:p>
        </p:txBody>
      </p:sp>
      <p:sp>
        <p:nvSpPr>
          <p:cNvPr id="163" name="Google Shape;163;p25"/>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01/08/2016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p:nvPr/>
        </p:nvSpPr>
        <p:spPr>
          <a:xfrm>
            <a:off x="0" y="0"/>
            <a:ext cx="9144000" cy="4345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 sz="3200" b="1" i="0" u="sng">
                <a:solidFill>
                  <a:schemeClr val="dk1"/>
                </a:solidFill>
                <a:latin typeface="Times New Roman"/>
                <a:ea typeface="Times New Roman"/>
                <a:cs typeface="Times New Roman"/>
                <a:sym typeface="Times New Roman"/>
              </a:rPr>
              <a:t>Flexible Couplings </a:t>
            </a:r>
            <a:endParaRPr/>
          </a:p>
        </p:txBody>
      </p:sp>
      <p:sp>
        <p:nvSpPr>
          <p:cNvPr id="220" name="Google Shape;220;p34"/>
          <p:cNvSpPr txBox="1"/>
          <p:nvPr/>
        </p:nvSpPr>
        <p:spPr>
          <a:xfrm>
            <a:off x="0" y="571500"/>
            <a:ext cx="9144000" cy="3525440"/>
          </a:xfrm>
          <a:prstGeom prst="rect">
            <a:avLst/>
          </a:prstGeom>
          <a:noFill/>
          <a:ln>
            <a:noFill/>
          </a:ln>
        </p:spPr>
        <p:txBody>
          <a:bodyPr spcFirstLastPara="1" wrap="square" lIns="91425" tIns="45700" rIns="91425" bIns="45700" anchor="t" anchorCtr="0">
            <a:spAutoFit/>
          </a:bodyPr>
          <a:lstStyle/>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Flexible couplings are designed to transmit torque smoothly while permitting some axial, radial, and angular misalignment.   </a:t>
            </a:r>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The flexibility is such that when misalignment does occur, parts of the coupling move with little or no resistance. Thus, no significant axial or bending stresses are developed in the shaft.</a:t>
            </a:r>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Many types of flexible couplings are available commercially.    </a:t>
            </a:r>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The degree of misalignment that can be accommodated by a  coupling should be obtained from the catalog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0" y="-228600"/>
            <a:ext cx="8686800" cy="8572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imes New Roman"/>
              <a:buNone/>
            </a:pPr>
            <a:r>
              <a:rPr lang="en" sz="3200" b="1" i="0" u="sng">
                <a:solidFill>
                  <a:schemeClr val="dk2"/>
                </a:solidFill>
                <a:latin typeface="Times New Roman"/>
                <a:ea typeface="Times New Roman"/>
                <a:cs typeface="Times New Roman"/>
                <a:sym typeface="Times New Roman"/>
              </a:rPr>
              <a:t>Slip Coupling</a:t>
            </a:r>
            <a:r>
              <a:rPr lang="en" sz="4400" b="0" i="0" u="sng">
                <a:solidFill>
                  <a:schemeClr val="dk2"/>
                </a:solidFill>
                <a:latin typeface="Times New Roman"/>
                <a:ea typeface="Times New Roman"/>
                <a:cs typeface="Times New Roman"/>
                <a:sym typeface="Times New Roman"/>
              </a:rPr>
              <a:t> </a:t>
            </a:r>
            <a:endParaRPr/>
          </a:p>
        </p:txBody>
      </p:sp>
      <p:sp>
        <p:nvSpPr>
          <p:cNvPr id="226" name="Google Shape;226;p35"/>
          <p:cNvSpPr txBox="1"/>
          <p:nvPr/>
        </p:nvSpPr>
        <p:spPr>
          <a:xfrm>
            <a:off x="0" y="628650"/>
            <a:ext cx="9144000" cy="31527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A slip coupling is permit relative rotation, or slip, between the driving shaft and the driven shaft. </a:t>
            </a:r>
            <a:endParaRPr/>
          </a:p>
          <a:p>
            <a:pPr marL="457200" marR="0" lvl="0" indent="-4572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A slip coupling is a safety device that prevents damage to rotating parts because of overloading.</a:t>
            </a:r>
            <a:endParaRPr/>
          </a:p>
          <a:p>
            <a:pPr marL="457200" marR="0" lvl="0" indent="-4572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The slip begins if the load exceeds by 10 - 20 % the maximum load the shafts and other parts are designed.</a:t>
            </a:r>
            <a:endParaRPr/>
          </a:p>
          <a:p>
            <a:pPr marL="457200" marR="0" lvl="0" indent="-4572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There are many variations in form of this type of coupling.  </a:t>
            </a:r>
            <a:endParaRPr/>
          </a:p>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685800" y="457200"/>
            <a:ext cx="77724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232" name="Google Shape;232;p36"/>
          <p:cNvPicPr preferRelativeResize="0"/>
          <p:nvPr/>
        </p:nvPicPr>
        <p:blipFill rotWithShape="1">
          <a:blip r:embed="rId3">
            <a:alphaModFix/>
          </a:blip>
          <a:srcRect/>
          <a:stretch/>
        </p:blipFill>
        <p:spPr>
          <a:xfrm>
            <a:off x="1828800" y="1600200"/>
            <a:ext cx="4953000" cy="2000250"/>
          </a:xfrm>
          <a:prstGeom prst="rect">
            <a:avLst/>
          </a:prstGeom>
          <a:noFill/>
          <a:ln>
            <a:noFill/>
          </a:ln>
        </p:spPr>
      </p:pic>
      <p:sp>
        <p:nvSpPr>
          <p:cNvPr id="233" name="Google Shape;233;p36"/>
          <p:cNvSpPr txBox="1"/>
          <p:nvPr/>
        </p:nvSpPr>
        <p:spPr>
          <a:xfrm>
            <a:off x="2187575" y="3589734"/>
            <a:ext cx="4235450" cy="1062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 sz="3200" b="0" i="0" u="none">
                <a:solidFill>
                  <a:schemeClr val="dk1"/>
                </a:solidFill>
                <a:latin typeface="Times New Roman"/>
                <a:ea typeface="Times New Roman"/>
                <a:cs typeface="Times New Roman"/>
                <a:sym typeface="Times New Roman"/>
              </a:rPr>
              <a:t>Slip Coupling</a:t>
            </a:r>
            <a:endParaRPr/>
          </a:p>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p:nvPr/>
        </p:nvSpPr>
        <p:spPr>
          <a:xfrm>
            <a:off x="0" y="0"/>
            <a:ext cx="9144000" cy="52649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 sz="2800" b="1" i="0" u="sng">
                <a:solidFill>
                  <a:schemeClr val="dk1"/>
                </a:solidFill>
                <a:latin typeface="Times New Roman"/>
                <a:ea typeface="Times New Roman"/>
                <a:cs typeface="Times New Roman"/>
                <a:sym typeface="Times New Roman"/>
              </a:rPr>
              <a:t>Universal Flexible Coupling</a:t>
            </a:r>
            <a:r>
              <a:rPr lang="en" sz="2800" b="0" i="0" u="sng">
                <a:solidFill>
                  <a:schemeClr val="dk1"/>
                </a:solidFill>
                <a:latin typeface="Times New Roman"/>
                <a:ea typeface="Times New Roman"/>
                <a:cs typeface="Times New Roman"/>
                <a:sym typeface="Times New Roman"/>
              </a:rPr>
              <a:t> </a:t>
            </a:r>
            <a:r>
              <a:rPr lang="en" sz="2800" b="0" i="0" u="none">
                <a:solidFill>
                  <a:schemeClr val="dk1"/>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In cases where the angular or off set misalignment of the shaft reaches values which cannot be accommodated by flexible couplings, the Hooke's coupling or Universal Flexible coupling applied to good advantage.</a:t>
            </a:r>
            <a:endParaRPr/>
          </a:p>
          <a:p>
            <a:pPr marL="0" marR="0" lvl="0" indent="0" algn="just" rtl="0">
              <a:lnSpc>
                <a:spcPct val="120000"/>
              </a:lnSpc>
              <a:spcBef>
                <a:spcPts val="0"/>
              </a:spcBef>
              <a:spcAft>
                <a:spcPts val="0"/>
              </a:spcAft>
              <a:buClr>
                <a:schemeClr val="dk1"/>
              </a:buClr>
              <a:buSzPts val="800"/>
              <a:buFont typeface="Times New Roman"/>
              <a:buNone/>
            </a:pPr>
            <a:endParaRPr sz="800" b="0" i="0" u="none">
              <a:solidFill>
                <a:schemeClr val="dk1"/>
              </a:solidFill>
              <a:latin typeface="Times New Roman"/>
              <a:ea typeface="Times New Roman"/>
              <a:cs typeface="Times New Roman"/>
              <a:sym typeface="Times New Roman"/>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The universal coupling is used for two shafts whose center lines form a large angle, as 50 to 150, or even 450 .  The joint   has no torsional flexibility and   can  accommodate any parallel misalignment, i.e., shafts must intersect.</a:t>
            </a:r>
            <a:endParaRPr/>
          </a:p>
          <a:p>
            <a:pPr marL="0" marR="0" lvl="0" indent="0" algn="just" rtl="0">
              <a:lnSpc>
                <a:spcPct val="120000"/>
              </a:lnSpc>
              <a:spcBef>
                <a:spcPts val="0"/>
              </a:spcBef>
              <a:spcAft>
                <a:spcPts val="0"/>
              </a:spcAft>
              <a:buClr>
                <a:schemeClr val="dk1"/>
              </a:buClr>
              <a:buSzPts val="1000"/>
              <a:buFont typeface="Times New Roman"/>
              <a:buNone/>
            </a:pPr>
            <a:endParaRPr sz="1000" b="0" i="0" u="none">
              <a:solidFill>
                <a:schemeClr val="dk1"/>
              </a:solidFill>
              <a:latin typeface="Times New Roman"/>
              <a:ea typeface="Times New Roman"/>
              <a:cs typeface="Times New Roman"/>
              <a:sym typeface="Times New Roman"/>
            </a:endParaRPr>
          </a:p>
          <a:p>
            <a:pPr marL="0" marR="0" lvl="0" indent="-177800" algn="just" rtl="0">
              <a:lnSpc>
                <a:spcPct val="12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Single universal joints have the disadvantage that the rotational speed of the output shaft is non uniform in relation to the input shaft.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8"/>
          <p:cNvPicPr preferRelativeResize="0"/>
          <p:nvPr/>
        </p:nvPicPr>
        <p:blipFill rotWithShape="1">
          <a:blip r:embed="rId3">
            <a:alphaModFix/>
          </a:blip>
          <a:srcRect/>
          <a:stretch/>
        </p:blipFill>
        <p:spPr>
          <a:xfrm>
            <a:off x="1757362" y="939403"/>
            <a:ext cx="6172200" cy="2571750"/>
          </a:xfrm>
          <a:prstGeom prst="rect">
            <a:avLst/>
          </a:prstGeom>
          <a:noFill/>
          <a:ln>
            <a:noFill/>
          </a:ln>
        </p:spPr>
      </p:pic>
      <p:sp>
        <p:nvSpPr>
          <p:cNvPr id="244" name="Google Shape;244;p38"/>
          <p:cNvSpPr txBox="1"/>
          <p:nvPr/>
        </p:nvSpPr>
        <p:spPr>
          <a:xfrm>
            <a:off x="2819400" y="3714750"/>
            <a:ext cx="3411537" cy="438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 sz="3200" b="0" i="0" u="none">
                <a:solidFill>
                  <a:schemeClr val="dk1"/>
                </a:solidFill>
                <a:latin typeface="Times New Roman"/>
                <a:ea typeface="Times New Roman"/>
                <a:cs typeface="Times New Roman"/>
                <a:sym typeface="Times New Roman"/>
              </a:rPr>
              <a:t>Universal Coupling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ctrTitle"/>
          </p:nvPr>
        </p:nvSpPr>
        <p:spPr>
          <a:xfrm>
            <a:off x="609600" y="285750"/>
            <a:ext cx="3581400" cy="571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 sz="3200" b="1" i="0" u="sng">
                <a:solidFill>
                  <a:schemeClr val="dk2"/>
                </a:solidFill>
                <a:latin typeface="Times New Roman"/>
                <a:ea typeface="Times New Roman"/>
                <a:cs typeface="Times New Roman"/>
                <a:sym typeface="Times New Roman"/>
              </a:rPr>
              <a:t>Couplings</a:t>
            </a:r>
            <a:endParaRPr/>
          </a:p>
        </p:txBody>
      </p:sp>
      <p:sp>
        <p:nvSpPr>
          <p:cNvPr id="169" name="Google Shape;169;p26"/>
          <p:cNvSpPr txBox="1">
            <a:spLocks noGrp="1"/>
          </p:cNvSpPr>
          <p:nvPr>
            <p:ph type="subTitle" idx="1"/>
          </p:nvPr>
        </p:nvSpPr>
        <p:spPr>
          <a:xfrm>
            <a:off x="457200" y="914400"/>
            <a:ext cx="8305800" cy="3028950"/>
          </a:xfrm>
          <a:prstGeom prst="rect">
            <a:avLst/>
          </a:prstGeom>
          <a:noFill/>
          <a:ln>
            <a:noFill/>
          </a:ln>
        </p:spPr>
        <p:txBody>
          <a:bodyPr spcFirstLastPara="1" wrap="square" lIns="91425" tIns="45700" rIns="91425" bIns="45700" anchor="t" anchorCtr="0">
            <a:noAutofit/>
          </a:bodyPr>
          <a:lstStyle/>
          <a:p>
            <a:pPr marL="571500" lvl="0" indent="-393700" algn="just" rtl="0">
              <a:lnSpc>
                <a:spcPct val="100000"/>
              </a:lnSpc>
              <a:spcBef>
                <a:spcPts val="0"/>
              </a:spcBef>
              <a:spcAft>
                <a:spcPts val="0"/>
              </a:spcAft>
              <a:buClr>
                <a:schemeClr val="dk1"/>
              </a:buClr>
              <a:buSzPts val="2800"/>
              <a:buFont typeface="Noto Sans Symbols"/>
              <a:buNone/>
            </a:pPr>
            <a:endParaRPr sz="2800" b="0" i="0" u="none">
              <a:solidFill>
                <a:schemeClr val="dk1"/>
              </a:solidFill>
              <a:latin typeface="Times New Roman"/>
              <a:ea typeface="Times New Roman"/>
              <a:cs typeface="Times New Roman"/>
              <a:sym typeface="Times New Roman"/>
            </a:endParaRPr>
          </a:p>
          <a:p>
            <a:pPr marL="571500" lvl="0" indent="-571500" algn="just" rtl="0">
              <a:lnSpc>
                <a:spcPct val="100000"/>
              </a:lnSpc>
              <a:spcBef>
                <a:spcPts val="560"/>
              </a:spcBef>
              <a:spcAft>
                <a:spcPts val="0"/>
              </a:spcAft>
              <a:buClr>
                <a:schemeClr val="dk1"/>
              </a:buClr>
              <a:buSzPts val="2800"/>
              <a:buFont typeface="Noto Sans Symbols"/>
              <a:buChar char="⮚"/>
            </a:pPr>
            <a:r>
              <a:rPr lang="en" sz="2800" b="0" i="0" u="none">
                <a:solidFill>
                  <a:schemeClr val="dk1"/>
                </a:solidFill>
                <a:latin typeface="Times New Roman"/>
                <a:ea typeface="Times New Roman"/>
                <a:cs typeface="Times New Roman"/>
                <a:sym typeface="Times New Roman"/>
              </a:rPr>
              <a:t>A device that is used to connect two shafts together for the purpose of power transmission.</a:t>
            </a:r>
            <a:endParaRPr/>
          </a:p>
          <a:p>
            <a:pPr marL="571500" lvl="0" indent="-393700" algn="just"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571500" lvl="0" indent="-571500" algn="just" rtl="0">
              <a:lnSpc>
                <a:spcPct val="100000"/>
              </a:lnSpc>
              <a:spcBef>
                <a:spcPts val="560"/>
              </a:spcBef>
              <a:spcAft>
                <a:spcPts val="0"/>
              </a:spcAft>
              <a:buClr>
                <a:schemeClr val="dk1"/>
              </a:buClr>
              <a:buSzPts val="2800"/>
              <a:buFont typeface="Noto Sans Symbols"/>
              <a:buChar char="⮚"/>
            </a:pPr>
            <a:r>
              <a:rPr lang="en" sz="2800" b="0" i="0" u="none">
                <a:solidFill>
                  <a:schemeClr val="dk1"/>
                </a:solidFill>
                <a:latin typeface="Times New Roman"/>
                <a:ea typeface="Times New Roman"/>
                <a:cs typeface="Times New Roman"/>
                <a:sym typeface="Times New Roman"/>
              </a:rPr>
              <a:t>General types of couplings are:</a:t>
            </a:r>
            <a:endParaRPr/>
          </a:p>
          <a:p>
            <a:pPr marL="914400" lvl="1" indent="-457200" algn="just" rtl="0">
              <a:lnSpc>
                <a:spcPct val="100000"/>
              </a:lnSpc>
              <a:spcBef>
                <a:spcPts val="560"/>
              </a:spcBef>
              <a:spcAft>
                <a:spcPts val="0"/>
              </a:spcAft>
              <a:buClr>
                <a:schemeClr val="dk1"/>
              </a:buClr>
              <a:buSzPts val="2800"/>
              <a:buFont typeface="Arial"/>
              <a:buChar char="•"/>
            </a:pPr>
            <a:r>
              <a:rPr lang="en" sz="2800" b="0" i="0" u="none">
                <a:solidFill>
                  <a:schemeClr val="dk1"/>
                </a:solidFill>
                <a:latin typeface="Times New Roman"/>
                <a:ea typeface="Times New Roman"/>
                <a:cs typeface="Times New Roman"/>
                <a:sym typeface="Times New Roman"/>
              </a:rPr>
              <a:t>Rigid: for aligned shafts</a:t>
            </a:r>
            <a:endParaRPr/>
          </a:p>
          <a:p>
            <a:pPr marL="914400" lvl="1" indent="-457200" algn="just" rtl="0">
              <a:lnSpc>
                <a:spcPct val="100000"/>
              </a:lnSpc>
              <a:spcBef>
                <a:spcPts val="560"/>
              </a:spcBef>
              <a:spcAft>
                <a:spcPts val="0"/>
              </a:spcAft>
              <a:buClr>
                <a:schemeClr val="dk1"/>
              </a:buClr>
              <a:buSzPts val="2800"/>
              <a:buFont typeface="Arial"/>
              <a:buChar char="•"/>
            </a:pPr>
            <a:r>
              <a:rPr lang="en" sz="2800" b="0" i="0" u="none">
                <a:solidFill>
                  <a:schemeClr val="dk1"/>
                </a:solidFill>
                <a:latin typeface="Times New Roman"/>
                <a:ea typeface="Times New Roman"/>
                <a:cs typeface="Times New Roman"/>
                <a:sym typeface="Times New Roman"/>
              </a:rPr>
              <a:t>Flexible: for non-aligned shafts</a:t>
            </a:r>
            <a:endParaRPr/>
          </a:p>
          <a:p>
            <a:pPr marL="0" lvl="0" indent="0" algn="ctr"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81000" y="228600"/>
            <a:ext cx="8229600" cy="6286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imes New Roman"/>
              <a:buNone/>
            </a:pPr>
            <a:r>
              <a:rPr lang="en" sz="3200" b="1" i="0" u="sng">
                <a:solidFill>
                  <a:schemeClr val="dk2"/>
                </a:solidFill>
                <a:latin typeface="Times New Roman"/>
                <a:ea typeface="Times New Roman"/>
                <a:cs typeface="Times New Roman"/>
                <a:sym typeface="Times New Roman"/>
              </a:rPr>
              <a:t>Rigid Couplings </a:t>
            </a:r>
            <a:endParaRPr/>
          </a:p>
        </p:txBody>
      </p:sp>
      <p:sp>
        <p:nvSpPr>
          <p:cNvPr id="175" name="Google Shape;175;p27"/>
          <p:cNvSpPr txBox="1"/>
          <p:nvPr/>
        </p:nvSpPr>
        <p:spPr>
          <a:xfrm>
            <a:off x="381000" y="990600"/>
            <a:ext cx="8458200" cy="1776413"/>
          </a:xfrm>
          <a:prstGeom prst="rect">
            <a:avLst/>
          </a:prstGeom>
          <a:noFill/>
          <a:ln>
            <a:noFill/>
          </a:ln>
        </p:spPr>
        <p:txBody>
          <a:bodyPr spcFirstLastPara="1" wrap="square" lIns="91425" tIns="45700" rIns="91425" bIns="45700" anchor="t" anchorCtr="0">
            <a:spAutoFit/>
          </a:bodyPr>
          <a:lstStyle/>
          <a:p>
            <a:pPr marL="0" marR="0" lvl="0" indent="-228600" algn="just" rtl="0">
              <a:lnSpc>
                <a:spcPct val="100000"/>
              </a:lnSpc>
              <a:spcBef>
                <a:spcPts val="0"/>
              </a:spcBef>
              <a:spcAft>
                <a:spcPts val="0"/>
              </a:spcAft>
              <a:buClr>
                <a:schemeClr val="dk1"/>
              </a:buClr>
              <a:buSzPts val="3600"/>
              <a:buFont typeface="Times New Roman"/>
              <a:buChar char="•"/>
            </a:pPr>
            <a:r>
              <a:rPr lang="en" sz="3600" b="0" i="0" u="none" strike="noStrike" cap="none">
                <a:solidFill>
                  <a:schemeClr val="dk1"/>
                </a:solidFill>
                <a:latin typeface="Times New Roman"/>
                <a:ea typeface="Times New Roman"/>
                <a:cs typeface="Times New Roman"/>
                <a:sym typeface="Times New Roman"/>
              </a:rPr>
              <a:t> </a:t>
            </a:r>
            <a:r>
              <a:rPr lang="en" sz="2800" b="0" i="0" u="none" strike="noStrike" cap="none">
                <a:solidFill>
                  <a:schemeClr val="dk1"/>
                </a:solidFill>
                <a:latin typeface="Times New Roman"/>
                <a:ea typeface="Times New Roman"/>
                <a:cs typeface="Times New Roman"/>
                <a:sym typeface="Times New Roman"/>
              </a:rPr>
              <a:t>Coupling has no flexibility or resilience, and used for the shafts that are to be connected to be in good alignment, both laterally and angularity, in order to avoid excessive loads on the coupling, on  the shafts, or on the shaft bearings. </a:t>
            </a:r>
            <a:endParaRPr/>
          </a:p>
        </p:txBody>
      </p:sp>
      <p:sp>
        <p:nvSpPr>
          <p:cNvPr id="176" name="Google Shape;176;p27"/>
          <p:cNvSpPr txBox="1"/>
          <p:nvPr/>
        </p:nvSpPr>
        <p:spPr>
          <a:xfrm>
            <a:off x="2986087" y="1878806"/>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304800" y="171450"/>
            <a:ext cx="8534400" cy="56923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 sz="3200" b="1" i="0" u="sng">
                <a:solidFill>
                  <a:schemeClr val="dk1"/>
                </a:solidFill>
                <a:latin typeface="Times New Roman"/>
                <a:ea typeface="Times New Roman"/>
                <a:cs typeface="Times New Roman"/>
                <a:sym typeface="Times New Roman"/>
              </a:rPr>
              <a:t>Sleeve coupling</a:t>
            </a:r>
            <a:endParaRPr/>
          </a:p>
          <a:p>
            <a:pPr marL="0" marR="0" lvl="0" indent="-152400" algn="l" rtl="0">
              <a:lnSpc>
                <a:spcPct val="10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Hollow cylinder which is fitted over the ends of the two shafts to be connected and is then keyed there to by a sunk key. </a:t>
            </a:r>
            <a:endParaRPr/>
          </a:p>
          <a:p>
            <a:pPr marL="0" marR="0" lvl="0" indent="-152400" algn="just" rtl="0">
              <a:lnSpc>
                <a:spcPct val="12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The three links acting as a single rigid member. </a:t>
            </a:r>
            <a:endParaRPr/>
          </a:p>
          <a:p>
            <a:pPr marL="0" marR="0" lvl="0" indent="-152400" algn="just" rtl="0">
              <a:lnSpc>
                <a:spcPct val="12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Securing the joint made with the help pressure fits, screws and pins.  </a:t>
            </a:r>
            <a:endParaRPr/>
          </a:p>
          <a:p>
            <a:pPr marL="0" marR="0" lvl="0" indent="-152400" algn="just" rtl="0">
              <a:lnSpc>
                <a:spcPct val="12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The coupling is simple in design and manufacture.</a:t>
            </a:r>
            <a:endParaRPr/>
          </a:p>
          <a:p>
            <a:pPr marL="0" marR="0" lvl="0" indent="-152400" algn="just" rtl="0">
              <a:lnSpc>
                <a:spcPct val="12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The disadvantages of the sleeve coupling are the difficulty in disassembly that is either the sleeve must be shifted along the shaft at least half its length or the shafts must be drawn apart to free the entire length of the coupling.	</a:t>
            </a:r>
            <a:endParaRPr/>
          </a:p>
          <a:p>
            <a:pPr marL="0" marR="0" lvl="0" indent="-152400" algn="just" rtl="0">
              <a:lnSpc>
                <a:spcPct val="120000"/>
              </a:lnSpc>
              <a:spcBef>
                <a:spcPts val="0"/>
              </a:spcBef>
              <a:spcAft>
                <a:spcPts val="0"/>
              </a:spcAft>
              <a:buClr>
                <a:schemeClr val="dk1"/>
              </a:buClr>
              <a:buSzPts val="2400"/>
              <a:buFont typeface="Times New Roman"/>
              <a:buChar char="•"/>
            </a:pPr>
            <a:r>
              <a:rPr lang="en" sz="2400" b="0" i="0" u="none">
                <a:solidFill>
                  <a:schemeClr val="dk1"/>
                </a:solidFill>
                <a:latin typeface="Times New Roman"/>
                <a:ea typeface="Times New Roman"/>
                <a:cs typeface="Times New Roman"/>
                <a:sym typeface="Times New Roman"/>
              </a:rPr>
              <a:t>The necessity for highly accurate axial of the shafts since misalignment of shaft axes due to negligent assembly, or deformation under load, gives rise to forces that deflect the shafts.</a:t>
            </a:r>
            <a:endParaRPr/>
          </a:p>
          <a:p>
            <a:pPr marL="0" marR="0" lvl="0" indent="0" algn="l" rtl="0">
              <a:lnSpc>
                <a:spcPct val="12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descr="Image result for sleeve coupling"/>
          <p:cNvSpPr txBox="1"/>
          <p:nvPr/>
        </p:nvSpPr>
        <p:spPr>
          <a:xfrm>
            <a:off x="168275" y="-136921"/>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187" name="Google Shape;187;p29" descr="Image result for sleeve coupling"/>
          <p:cNvPicPr preferRelativeResize="0"/>
          <p:nvPr/>
        </p:nvPicPr>
        <p:blipFill rotWithShape="1">
          <a:blip r:embed="rId3">
            <a:alphaModFix/>
          </a:blip>
          <a:srcRect/>
          <a:stretch/>
        </p:blipFill>
        <p:spPr>
          <a:xfrm>
            <a:off x="2514600" y="514350"/>
            <a:ext cx="4267200" cy="2514600"/>
          </a:xfrm>
          <a:prstGeom prst="rect">
            <a:avLst/>
          </a:prstGeom>
          <a:noFill/>
          <a:ln>
            <a:noFill/>
          </a:ln>
        </p:spPr>
      </p:pic>
      <p:sp>
        <p:nvSpPr>
          <p:cNvPr id="188" name="Google Shape;188;p29"/>
          <p:cNvSpPr txBox="1"/>
          <p:nvPr/>
        </p:nvSpPr>
        <p:spPr>
          <a:xfrm>
            <a:off x="2311400" y="3542109"/>
            <a:ext cx="5232400" cy="438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 sz="3200" b="0" i="0" u="none">
                <a:solidFill>
                  <a:schemeClr val="dk1"/>
                </a:solidFill>
                <a:latin typeface="Times New Roman"/>
                <a:ea typeface="Times New Roman"/>
                <a:cs typeface="Times New Roman"/>
                <a:sym typeface="Times New Roman"/>
              </a:rPr>
              <a:t>Sleeve Coupling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228600" y="-228600"/>
            <a:ext cx="32004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 sz="3200" b="1" i="0" u="sng">
                <a:solidFill>
                  <a:schemeClr val="dk2"/>
                </a:solidFill>
                <a:latin typeface="Times New Roman"/>
                <a:ea typeface="Times New Roman"/>
                <a:cs typeface="Times New Roman"/>
                <a:sym typeface="Times New Roman"/>
              </a:rPr>
              <a:t>Clamp Coupling</a:t>
            </a:r>
            <a:r>
              <a:rPr lang="en" sz="4400" b="0" i="0" u="sng">
                <a:solidFill>
                  <a:schemeClr val="dk2"/>
                </a:solidFill>
                <a:latin typeface="Times New Roman"/>
                <a:ea typeface="Times New Roman"/>
                <a:cs typeface="Times New Roman"/>
                <a:sym typeface="Times New Roman"/>
              </a:rPr>
              <a:t> </a:t>
            </a:r>
            <a:endParaRPr/>
          </a:p>
        </p:txBody>
      </p:sp>
      <p:sp>
        <p:nvSpPr>
          <p:cNvPr id="194" name="Google Shape;194;p30"/>
          <p:cNvSpPr txBox="1"/>
          <p:nvPr/>
        </p:nvSpPr>
        <p:spPr>
          <a:xfrm>
            <a:off x="228600" y="457200"/>
            <a:ext cx="8534400" cy="4552950"/>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Clamp coupling is a compression coupling </a:t>
            </a:r>
            <a:endParaRPr/>
          </a:p>
          <a:p>
            <a:pPr marL="0" marR="0" lvl="0" indent="0" algn="l" rtl="0">
              <a:lnSpc>
                <a:spcPct val="100000"/>
              </a:lnSpc>
              <a:spcBef>
                <a:spcPts val="0"/>
              </a:spcBef>
              <a:spcAft>
                <a:spcPts val="0"/>
              </a:spcAft>
              <a:buClr>
                <a:schemeClr val="dk1"/>
              </a:buClr>
              <a:buSzPts val="2800"/>
              <a:buFont typeface="Times New Roman"/>
              <a:buNone/>
            </a:pPr>
            <a:r>
              <a:rPr lang="en" sz="2800" b="0" i="0" u="none">
                <a:solidFill>
                  <a:schemeClr val="dk1"/>
                </a:solidFill>
                <a:latin typeface="Times New Roman"/>
                <a:ea typeface="Times New Roman"/>
                <a:cs typeface="Times New Roman"/>
                <a:sym typeface="Times New Roman"/>
              </a:rPr>
              <a:t> </a:t>
            </a:r>
            <a:endParaRPr/>
          </a:p>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Coupling is made in two parts, that fit the shaft and are finished off around the periphery and on both ends. Its construction permits of its being readily assembled and removed which distinct advantage. </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The two halves of the coupling are clamped tightly against the surface of the shaft ends by through bolts and the  torsional moment is transmitted  by friction.</a:t>
            </a:r>
            <a:endParaRPr/>
          </a:p>
          <a:p>
            <a:pPr marL="0" marR="0" lvl="0" indent="0" algn="l" rtl="0">
              <a:lnSpc>
                <a:spcPct val="100000"/>
              </a:lnSpc>
              <a:spcBef>
                <a:spcPts val="0"/>
              </a:spcBef>
              <a:spcAft>
                <a:spcPts val="0"/>
              </a:spcAft>
              <a:buClr>
                <a:schemeClr val="dk1"/>
              </a:buClr>
              <a:buSzPts val="2800"/>
              <a:buFont typeface="Times New Roman"/>
              <a:buNone/>
            </a:pPr>
            <a:r>
              <a:rPr lang="en" sz="2800" b="0" i="0" u="none">
                <a:solidFill>
                  <a:schemeClr val="dk1"/>
                </a:solidFill>
                <a:latin typeface="Times New Roman"/>
                <a:ea typeface="Times New Roman"/>
                <a:cs typeface="Times New Roman"/>
                <a:sym typeface="Times New Roman"/>
              </a:rPr>
              <a:t> </a:t>
            </a:r>
            <a:endParaRPr/>
          </a:p>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In large couplings a key is incorporated between the shafts and coupling transmits the main torsional moment </a:t>
            </a:r>
            <a:endParaRPr/>
          </a:p>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descr="Image result for Clamp coupling"/>
          <p:cNvSpPr txBox="1"/>
          <p:nvPr/>
        </p:nvSpPr>
        <p:spPr>
          <a:xfrm>
            <a:off x="168275" y="-136921"/>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00" name="Google Shape;200;p31"/>
          <p:cNvPicPr preferRelativeResize="0"/>
          <p:nvPr/>
        </p:nvPicPr>
        <p:blipFill rotWithShape="1">
          <a:blip r:embed="rId3">
            <a:alphaModFix/>
          </a:blip>
          <a:srcRect/>
          <a:stretch/>
        </p:blipFill>
        <p:spPr>
          <a:xfrm>
            <a:off x="2060575" y="571500"/>
            <a:ext cx="4343400" cy="2628900"/>
          </a:xfrm>
          <a:prstGeom prst="rect">
            <a:avLst/>
          </a:prstGeom>
          <a:noFill/>
          <a:ln>
            <a:noFill/>
          </a:ln>
        </p:spPr>
      </p:pic>
      <p:sp>
        <p:nvSpPr>
          <p:cNvPr id="201" name="Google Shape;201;p31"/>
          <p:cNvSpPr txBox="1"/>
          <p:nvPr/>
        </p:nvSpPr>
        <p:spPr>
          <a:xfrm>
            <a:off x="2057400" y="3314700"/>
            <a:ext cx="4953000" cy="438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 sz="3200" b="0" i="0" u="none">
                <a:solidFill>
                  <a:schemeClr val="dk1"/>
                </a:solidFill>
                <a:latin typeface="Times New Roman"/>
                <a:ea typeface="Times New Roman"/>
                <a:cs typeface="Times New Roman"/>
                <a:sym typeface="Times New Roman"/>
              </a:rPr>
              <a:t>Clamp Coupling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0" y="-228600"/>
            <a:ext cx="8382000" cy="8572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Times New Roman"/>
              <a:buNone/>
            </a:pPr>
            <a:r>
              <a:rPr lang="en" sz="3200" b="1" i="0" u="sng">
                <a:solidFill>
                  <a:schemeClr val="dk2"/>
                </a:solidFill>
                <a:latin typeface="Times New Roman"/>
                <a:ea typeface="Times New Roman"/>
                <a:cs typeface="Times New Roman"/>
                <a:sym typeface="Times New Roman"/>
              </a:rPr>
              <a:t>Flange coupling</a:t>
            </a:r>
            <a:r>
              <a:rPr lang="en" sz="4400" b="0" i="0" u="sng">
                <a:solidFill>
                  <a:schemeClr val="dk2"/>
                </a:solidFill>
                <a:latin typeface="Times New Roman"/>
                <a:ea typeface="Times New Roman"/>
                <a:cs typeface="Times New Roman"/>
                <a:sym typeface="Times New Roman"/>
              </a:rPr>
              <a:t> </a:t>
            </a:r>
            <a:endParaRPr/>
          </a:p>
        </p:txBody>
      </p:sp>
      <p:sp>
        <p:nvSpPr>
          <p:cNvPr id="207" name="Google Shape;207;p32"/>
          <p:cNvSpPr txBox="1"/>
          <p:nvPr/>
        </p:nvSpPr>
        <p:spPr>
          <a:xfrm>
            <a:off x="34925" y="704850"/>
            <a:ext cx="9144000" cy="3670697"/>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A rigid flange coupling consists of two cast iron flanges are mounted and keyed on the ends of each shaft and are drawn together by a series of bolts. </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For more accurate connection, on the ends of the flange couplings machined the centering surfaces. </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0" marR="0" lvl="0" indent="-177800" algn="l" rtl="0">
              <a:lnSpc>
                <a:spcPct val="100000"/>
              </a:lnSpc>
              <a:spcBef>
                <a:spcPts val="0"/>
              </a:spcBef>
              <a:spcAft>
                <a:spcPts val="0"/>
              </a:spcAft>
              <a:buClr>
                <a:schemeClr val="dk1"/>
              </a:buClr>
              <a:buSzPts val="2800"/>
              <a:buFont typeface="Times New Roman"/>
              <a:buChar char="•"/>
            </a:pPr>
            <a:r>
              <a:rPr lang="en" sz="2800" b="0" i="0" u="none">
                <a:solidFill>
                  <a:schemeClr val="dk1"/>
                </a:solidFill>
                <a:latin typeface="Times New Roman"/>
                <a:ea typeface="Times New Roman"/>
                <a:cs typeface="Times New Roman"/>
                <a:sym typeface="Times New Roman"/>
              </a:rPr>
              <a:t> The bolts holding the flanges together are sometimes reduced in diameter so that they would readilybreak or shear off in the event of a damaging overload that to serve as a safety device.</a:t>
            </a:r>
            <a:endParaRPr/>
          </a:p>
          <a:p>
            <a:pPr marL="0" marR="0" lvl="0" indent="0" algn="l" rtl="0">
              <a:lnSpc>
                <a:spcPct val="100000"/>
              </a:lnSpc>
              <a:spcBef>
                <a:spcPts val="0"/>
              </a:spcBef>
              <a:spcAft>
                <a:spcPts val="0"/>
              </a:spcAft>
              <a:buNone/>
            </a:pPr>
            <a:endParaRPr sz="2800" b="0" i="0" u="none">
              <a:solidFill>
                <a:schemeClr val="dk1"/>
              </a:solidFill>
              <a:latin typeface="Times New Roman"/>
              <a:ea typeface="Times New Roman"/>
              <a:cs typeface="Times New Roman"/>
              <a:sym typeface="Times New Roman"/>
            </a:endParaRPr>
          </a:p>
        </p:txBody>
      </p:sp>
      <p:sp>
        <p:nvSpPr>
          <p:cNvPr id="208" name="Google Shape;208;p32" descr="Image result for Flange coupling"/>
          <p:cNvSpPr txBox="1"/>
          <p:nvPr/>
        </p:nvSpPr>
        <p:spPr>
          <a:xfrm>
            <a:off x="168275" y="-136921"/>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3"/>
          <p:cNvPicPr preferRelativeResize="0"/>
          <p:nvPr/>
        </p:nvPicPr>
        <p:blipFill rotWithShape="1">
          <a:blip r:embed="rId3">
            <a:alphaModFix/>
          </a:blip>
          <a:srcRect/>
          <a:stretch/>
        </p:blipFill>
        <p:spPr>
          <a:xfrm>
            <a:off x="1447800" y="1028700"/>
            <a:ext cx="6248400" cy="2343150"/>
          </a:xfrm>
          <a:prstGeom prst="rect">
            <a:avLst/>
          </a:prstGeom>
          <a:noFill/>
          <a:ln>
            <a:noFill/>
          </a:ln>
        </p:spPr>
      </p:pic>
      <p:sp>
        <p:nvSpPr>
          <p:cNvPr id="214" name="Google Shape;214;p33"/>
          <p:cNvSpPr txBox="1"/>
          <p:nvPr/>
        </p:nvSpPr>
        <p:spPr>
          <a:xfrm>
            <a:off x="2209800" y="3543300"/>
            <a:ext cx="5029200" cy="438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 sz="3200" b="0" i="0" u="none">
                <a:solidFill>
                  <a:schemeClr val="dk1"/>
                </a:solidFill>
                <a:latin typeface="Times New Roman"/>
                <a:ea typeface="Times New Roman"/>
                <a:cs typeface="Times New Roman"/>
                <a:sym typeface="Times New Roman"/>
              </a:rPr>
              <a:t>Flange Coupling</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558</Words>
  <PresentationFormat>On-screen Show (16:9)</PresentationFormat>
  <Paragraphs>57</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Times New Roman</vt:lpstr>
      <vt:lpstr>Raleway</vt:lpstr>
      <vt:lpstr>Lato</vt:lpstr>
      <vt:lpstr>Noto Sans Symbols</vt:lpstr>
      <vt:lpstr>Streamline</vt:lpstr>
      <vt:lpstr>Default Design</vt:lpstr>
      <vt:lpstr>Universal Coupling</vt:lpstr>
      <vt:lpstr>Couplings</vt:lpstr>
      <vt:lpstr>Rigid Couplings </vt:lpstr>
      <vt:lpstr>Slide 4</vt:lpstr>
      <vt:lpstr>Slide 5</vt:lpstr>
      <vt:lpstr>Clamp Coupling </vt:lpstr>
      <vt:lpstr>Slide 7</vt:lpstr>
      <vt:lpstr>Flange coupling </vt:lpstr>
      <vt:lpstr>Slide 9</vt:lpstr>
      <vt:lpstr>Slide 10</vt:lpstr>
      <vt:lpstr>Slip Coupling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Coupling</dc:title>
  <dc:creator>Bishnu</dc:creator>
  <cp:lastModifiedBy>Bishnu</cp:lastModifiedBy>
  <cp:revision>1</cp:revision>
  <dcterms:modified xsi:type="dcterms:W3CDTF">2022-05-02T09:25:06Z</dcterms:modified>
</cp:coreProperties>
</file>