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79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DA9"/>
    <a:srgbClr val="B60000"/>
    <a:srgbClr val="9C1A1A"/>
    <a:srgbClr val="622641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8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5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32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47A4-D500-4644-A93E-1AF49A7CAED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D52F62-7B0F-484B-BE3C-C6B9C893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ble-marriage-problem/" TargetMode="External"/><Relationship Id="rId2" Type="http://schemas.openxmlformats.org/officeDocument/2006/relationships/hyperlink" Target="https://www.youtube.com/watch?v=Qcv1IqHWAz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able_marriage_problem" TargetMode="External"/><Relationship Id="rId4" Type="http://schemas.openxmlformats.org/officeDocument/2006/relationships/hyperlink" Target="https://en.wikipedia.org/wiki/Gale%E2%80%93Shapley_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6364-AB9D-4066-B727-786C596B6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Gale Shapley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1F54-3AE2-4D78-B66F-3C312D186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Prezentat</a:t>
            </a:r>
            <a:r>
              <a:rPr lang="en-US" dirty="0"/>
              <a:t> de Rusu Marina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939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3E2A94-8337-4FA0-96AA-B508C739C414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952F0-604B-48DA-9ED0-A5ACCA45A163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8C6304-C1D2-4E9E-A15C-D171673B0B18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C2654B-434E-4F09-BD85-3E793969F4F6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08B7AA-4031-4DF7-BE11-D6CA4DE8F286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87DF9F-A2E6-4D58-8E35-75282F226A1E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5BA5F05-7640-46E2-A823-E18DB953B21C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B4B78753-B1AB-4A74-96F8-50648F314D5C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F5ED4D7-1A31-4F13-88A9-08EBD1BA42E4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8FADAAAE-E509-4024-B16C-B6E57CE3C9A4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0B60BA-EDBF-4FB8-95CE-772CEC3F922D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9E4A27-B044-4AFC-BD47-637CA8F8CFC9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D7203E5-2CCF-40A1-9188-3460752AA8B4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29CF82FC-FA6F-4037-8ABF-608D3567113E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F6CA65-5B7E-471B-BF88-C998447EA507}"/>
              </a:ext>
            </a:extLst>
          </p:cNvPr>
          <p:cNvSpPr/>
          <p:nvPr/>
        </p:nvSpPr>
        <p:spPr>
          <a:xfrm>
            <a:off x="3899552" y="4289980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43CED9-ABB3-4999-85F1-3109723275FD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4EBE9-F183-403A-8ADF-C34B71A72B13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4653697" y="3218877"/>
            <a:ext cx="3533090" cy="14623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280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B8907-5B57-4137-9D54-EDED19838886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0C5EF-7B95-4DBB-87E9-5A6B84187E23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0765E-1A8B-402D-AB3A-E71852D65236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C338A3-61C5-4613-94F6-258ACF7FCA64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8D7EA928-0603-4501-908D-3B4EA26BA67C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74DF86C-43EC-4256-96E3-5CEFCD96A015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3C8DC1F5-17B0-45B8-9CB6-12ADB1D32C29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716C65FA-935D-48CA-A6CC-CD9A57798F11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1CE405-0DF8-4F49-8A05-BE10F565A994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A525E9-2EF2-4325-A031-281ACFE69715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CFF554B3-FE99-425B-A86D-83FBF8D68FFD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49A26B03-20A7-478A-840C-059B48FB2CF9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9FB866-4F08-46F1-9E1C-B4923485C205}"/>
              </a:ext>
            </a:extLst>
          </p:cNvPr>
          <p:cNvSpPr/>
          <p:nvPr/>
        </p:nvSpPr>
        <p:spPr>
          <a:xfrm>
            <a:off x="3899552" y="4367367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3DE95A-9A29-47E7-9BAE-94458FAB7E05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26C25-57EE-4379-98F4-A1D2B046D06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653697" y="3218877"/>
            <a:ext cx="3533090" cy="15397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0DA0B291-1E9C-476C-B304-487C50ABE1A1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2AC1684B-62DE-424A-988D-66D392CB5A65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594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971DAB-F623-475D-BB16-165BC3A15262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B70D7-BF0B-4107-BB10-C2A15D5F8630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C9B9CB-3087-4FCC-8141-FF47A3B71902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926EE5E-6EFC-4BC2-9F69-1712EAB93703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&quot;Not Allowed&quot; Symbol 43">
            <a:extLst>
              <a:ext uri="{FF2B5EF4-FFF2-40B4-BE49-F238E27FC236}">
                <a16:creationId xmlns:a16="http://schemas.microsoft.com/office/drawing/2014/main" id="{CADBDD2B-97DA-436B-8361-6E0E0C33D009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23D3491F-FFEE-4888-B70B-9C0F7F9FB424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&quot;Not Allowed&quot; Symbol 45">
            <a:extLst>
              <a:ext uri="{FF2B5EF4-FFF2-40B4-BE49-F238E27FC236}">
                <a16:creationId xmlns:a16="http://schemas.microsoft.com/office/drawing/2014/main" id="{D6F050A6-5BD5-4B80-B554-2B782E33B113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BF2DC7D6-4F9A-4F5D-8DF2-E56A5F08E265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5EF323-9C23-4A77-AB4C-FA0EB0BD54B9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486D8F-14C9-4273-8875-AA1A5AD54BC8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&quot;Not Allowed&quot; Symbol 49">
            <a:extLst>
              <a:ext uri="{FF2B5EF4-FFF2-40B4-BE49-F238E27FC236}">
                <a16:creationId xmlns:a16="http://schemas.microsoft.com/office/drawing/2014/main" id="{95F29B68-DB7B-4C22-93AC-B1DE6AED525A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8502B436-898A-46E3-93E1-D261BC5BEC16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9C03AC-041C-4EE6-A8F2-0415668CF1F3}"/>
              </a:ext>
            </a:extLst>
          </p:cNvPr>
          <p:cNvSpPr/>
          <p:nvPr/>
        </p:nvSpPr>
        <p:spPr>
          <a:xfrm>
            <a:off x="3899552" y="4367367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B88CB3E-BB91-4273-BC66-D6EDD7392C0E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DD06F102-5206-4942-848D-485917C7FCE4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&quot;Not Allowed&quot; Symbol 55">
            <a:extLst>
              <a:ext uri="{FF2B5EF4-FFF2-40B4-BE49-F238E27FC236}">
                <a16:creationId xmlns:a16="http://schemas.microsoft.com/office/drawing/2014/main" id="{B5073953-4284-4F7D-A566-5B2D196724E8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F6AFC3-0547-4DF7-8D85-EFBB403BE227}"/>
              </a:ext>
            </a:extLst>
          </p:cNvPr>
          <p:cNvSpPr/>
          <p:nvPr/>
        </p:nvSpPr>
        <p:spPr>
          <a:xfrm>
            <a:off x="3011861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3C75EF-ED91-4F31-8E3F-D53F832AC1C1}"/>
              </a:ext>
            </a:extLst>
          </p:cNvPr>
          <p:cNvSpPr/>
          <p:nvPr/>
        </p:nvSpPr>
        <p:spPr>
          <a:xfrm>
            <a:off x="8132190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E9C24C-837E-4375-A3FE-79928A804C23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3766006" y="2498500"/>
            <a:ext cx="436618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D4C9556-3118-43BF-B11E-A1B549B85383}"/>
              </a:ext>
            </a:extLst>
          </p:cNvPr>
          <p:cNvSpPr/>
          <p:nvPr/>
        </p:nvSpPr>
        <p:spPr>
          <a:xfrm>
            <a:off x="2958445" y="36328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70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A1CD773-093F-464E-A207-E54A67A588D7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D0F6DA-52C1-43C6-BB19-13D1847DC1F1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2DE88D-E21E-4C09-A962-42350FA87822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32E103-3FF8-4D16-B718-5608C75013AA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A68D87C8-00B6-45F0-99D1-7B2C879BD976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B4361571-0F7B-4D29-8083-17AA54B47A04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90258ED0-8E78-46A9-98A5-34607F022CB1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97DC42D0-45EB-4EB9-8699-0542EE6E8A83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FDC59F2B-A275-4DCD-B37B-9D7183246DE7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t Allowed&quot; Symbol 33">
            <a:extLst>
              <a:ext uri="{FF2B5EF4-FFF2-40B4-BE49-F238E27FC236}">
                <a16:creationId xmlns:a16="http://schemas.microsoft.com/office/drawing/2014/main" id="{C822C3A9-4380-45FB-B25B-E128599C8003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909C76-6EBA-40D2-B6F3-05CBC8FCCB0E}"/>
              </a:ext>
            </a:extLst>
          </p:cNvPr>
          <p:cNvSpPr/>
          <p:nvPr/>
        </p:nvSpPr>
        <p:spPr>
          <a:xfrm>
            <a:off x="3899552" y="4367367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D53E2C-9D30-4497-AA60-CB95F8D4D232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700B4377-9D67-46F5-B6AA-1D1C7D480C86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t Allowed&quot; Symbol 37">
            <a:extLst>
              <a:ext uri="{FF2B5EF4-FFF2-40B4-BE49-F238E27FC236}">
                <a16:creationId xmlns:a16="http://schemas.microsoft.com/office/drawing/2014/main" id="{2A40E5FB-9F32-4D48-A175-DBBFE995E3DA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54712F-96A4-4BD8-92E6-6BC7F9DF2A66}"/>
              </a:ext>
            </a:extLst>
          </p:cNvPr>
          <p:cNvSpPr/>
          <p:nvPr/>
        </p:nvSpPr>
        <p:spPr>
          <a:xfrm>
            <a:off x="3011861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6EE7AC-C8E7-4CB3-AC0E-994C800985EE}"/>
              </a:ext>
            </a:extLst>
          </p:cNvPr>
          <p:cNvSpPr/>
          <p:nvPr/>
        </p:nvSpPr>
        <p:spPr>
          <a:xfrm>
            <a:off x="8132190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&quot;Not Allowed&quot; Symbol 41">
            <a:extLst>
              <a:ext uri="{FF2B5EF4-FFF2-40B4-BE49-F238E27FC236}">
                <a16:creationId xmlns:a16="http://schemas.microsoft.com/office/drawing/2014/main" id="{7BEC5E42-D5C6-4D33-9ADC-0D132D802537}"/>
              </a:ext>
            </a:extLst>
          </p:cNvPr>
          <p:cNvSpPr/>
          <p:nvPr/>
        </p:nvSpPr>
        <p:spPr>
          <a:xfrm>
            <a:off x="2931342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t Allowed&quot; Symbol 42">
            <a:extLst>
              <a:ext uri="{FF2B5EF4-FFF2-40B4-BE49-F238E27FC236}">
                <a16:creationId xmlns:a16="http://schemas.microsoft.com/office/drawing/2014/main" id="{494A7C74-E84E-474C-933A-A218057C10F1}"/>
              </a:ext>
            </a:extLst>
          </p:cNvPr>
          <p:cNvSpPr/>
          <p:nvPr/>
        </p:nvSpPr>
        <p:spPr>
          <a:xfrm>
            <a:off x="8911469" y="213439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2B64A-3793-40E5-9CAF-A289FB8580E2}"/>
              </a:ext>
            </a:extLst>
          </p:cNvPr>
          <p:cNvSpPr/>
          <p:nvPr/>
        </p:nvSpPr>
        <p:spPr>
          <a:xfrm>
            <a:off x="3871664" y="36328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736152-A2FF-40F5-B52F-49651F0CD7DA}"/>
              </a:ext>
            </a:extLst>
          </p:cNvPr>
          <p:cNvSpPr/>
          <p:nvPr/>
        </p:nvSpPr>
        <p:spPr>
          <a:xfrm>
            <a:off x="10583155" y="2850436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88D75B-B237-40C6-A6CA-20F3FC89FE7F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4625809" y="3241648"/>
            <a:ext cx="5957346" cy="782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315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00DA3-8F3D-4A98-ADEC-6071FA4ED4E0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09842-7B9D-4708-99E0-F96392A4A4F4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B4E642-5525-4EBA-929C-D1486BE2C27A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AD003F-07E3-44A2-B671-D6C127C1B758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27DE0FC5-A8A1-43D2-BA36-94834784DE96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6F542FC-352B-4FC3-9A06-215216AFBB0D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06547AAD-960D-4518-AD02-D957D0D93E9F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A97FE53A-FCAE-4FDF-B5BB-93F9DE9553FD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B13D6AA5-0C91-449C-AE28-580BDBA9B43F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26A39D00-E66F-4FBE-B42B-5EE78D753122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C49682-4DDA-45B3-9A76-C961D5F1B303}"/>
              </a:ext>
            </a:extLst>
          </p:cNvPr>
          <p:cNvSpPr/>
          <p:nvPr/>
        </p:nvSpPr>
        <p:spPr>
          <a:xfrm>
            <a:off x="3899552" y="4367367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437599-CCFA-4EF7-B025-EEE81684F0B1}"/>
              </a:ext>
            </a:extLst>
          </p:cNvPr>
          <p:cNvSpPr/>
          <p:nvPr/>
        </p:nvSpPr>
        <p:spPr>
          <a:xfrm>
            <a:off x="8186787" y="2827665"/>
            <a:ext cx="754145" cy="782424"/>
          </a:xfrm>
          <a:prstGeom prst="ellipse">
            <a:avLst/>
          </a:prstGeom>
          <a:solidFill>
            <a:srgbClr val="FFFF00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241F8D9A-C829-405B-B6F7-BEA018A4BB87}"/>
              </a:ext>
            </a:extLst>
          </p:cNvPr>
          <p:cNvSpPr/>
          <p:nvPr/>
        </p:nvSpPr>
        <p:spPr>
          <a:xfrm>
            <a:off x="2149310" y="2073132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A86828-71BB-464E-9DFE-AEDC187A8D49}"/>
              </a:ext>
            </a:extLst>
          </p:cNvPr>
          <p:cNvSpPr/>
          <p:nvPr/>
        </p:nvSpPr>
        <p:spPr>
          <a:xfrm>
            <a:off x="8858053" y="2882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6127AB-28F5-4847-93C1-8D82C32A123D}"/>
              </a:ext>
            </a:extLst>
          </p:cNvPr>
          <p:cNvSpPr/>
          <p:nvPr/>
        </p:nvSpPr>
        <p:spPr>
          <a:xfrm>
            <a:off x="3011861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3B1686-F87F-4667-B248-DA3B81C3A09D}"/>
              </a:ext>
            </a:extLst>
          </p:cNvPr>
          <p:cNvSpPr/>
          <p:nvPr/>
        </p:nvSpPr>
        <p:spPr>
          <a:xfrm>
            <a:off x="8132190" y="2107288"/>
            <a:ext cx="754145" cy="782424"/>
          </a:xfrm>
          <a:prstGeom prst="ellipse">
            <a:avLst/>
          </a:prstGeom>
          <a:solidFill>
            <a:schemeClr val="accent6"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C5C913EC-E53F-4F85-98C2-877AFD8448F6}"/>
              </a:ext>
            </a:extLst>
          </p:cNvPr>
          <p:cNvSpPr/>
          <p:nvPr/>
        </p:nvSpPr>
        <p:spPr>
          <a:xfrm>
            <a:off x="2931342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0AE0EC39-5030-4C51-B758-1E29763268A2}"/>
              </a:ext>
            </a:extLst>
          </p:cNvPr>
          <p:cNvSpPr/>
          <p:nvPr/>
        </p:nvSpPr>
        <p:spPr>
          <a:xfrm>
            <a:off x="8911469" y="213439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7DA3A2-0C86-4975-8771-ABB250E94DBA}"/>
              </a:ext>
            </a:extLst>
          </p:cNvPr>
          <p:cNvSpPr/>
          <p:nvPr/>
        </p:nvSpPr>
        <p:spPr>
          <a:xfrm>
            <a:off x="3871664" y="36328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5D8B6B-5EA1-4D05-8C0F-3F6A31E0BB35}"/>
              </a:ext>
            </a:extLst>
          </p:cNvPr>
          <p:cNvSpPr/>
          <p:nvPr/>
        </p:nvSpPr>
        <p:spPr>
          <a:xfrm>
            <a:off x="10583155" y="2850436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12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3C96A8-C4A7-4119-8AC5-E1D2685D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1" y="1295873"/>
            <a:ext cx="11660957" cy="4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31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DCB3-F9E3-41E7-B799-FFCDE629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Referinte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810B-F6C1-4D79-8570-A4D7CF8B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https://www.youtube.com/watch?v=Qcv1IqHWAzg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https://www.geeksforgeeks.org/stable-marriage-problem/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https://en.wikipedia.org/wiki/Gale%E2%80%93Shapley_algorithm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https://en.wikipedia.org/wiki/Stable_marriage_problem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11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05C7-19FC-407E-9F5C-A41344F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Gale Shapley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514E-4FDA-457B-B75B-5E2000E5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la </a:t>
            </a:r>
            <a:r>
              <a:rPr lang="en-US" dirty="0" err="1"/>
              <a:t>problemele</a:t>
            </a:r>
            <a:r>
              <a:rPr lang="en-US" dirty="0"/>
              <a:t> stabile de </a:t>
            </a:r>
            <a:r>
              <a:rPr lang="en-US" dirty="0" err="1"/>
              <a:t>potrivire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Are ca </a:t>
            </a:r>
            <a:r>
              <a:rPr lang="en-US" dirty="0" err="1"/>
              <a:t>complexitate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David Gale(mathematician </a:t>
            </a:r>
            <a:r>
              <a:rPr lang="en-US" dirty="0" err="1"/>
              <a:t>si</a:t>
            </a:r>
            <a:r>
              <a:rPr lang="en-US" dirty="0"/>
              <a:t> economist) </a:t>
            </a:r>
            <a:r>
              <a:rPr lang="en-US" dirty="0" err="1"/>
              <a:t>si</a:t>
            </a:r>
            <a:r>
              <a:rPr lang="en-US" dirty="0"/>
              <a:t> Lloyd Shapley(mathematician </a:t>
            </a:r>
            <a:r>
              <a:rPr lang="en-US" dirty="0" err="1"/>
              <a:t>si</a:t>
            </a:r>
            <a:r>
              <a:rPr lang="en-US" dirty="0"/>
              <a:t> economist, a </a:t>
            </a:r>
            <a:r>
              <a:rPr lang="en-US" dirty="0" err="1"/>
              <a:t>castigat</a:t>
            </a:r>
            <a:r>
              <a:rPr lang="en-US" dirty="0"/>
              <a:t> </a:t>
            </a:r>
            <a:r>
              <a:rPr lang="en-US" dirty="0" err="1"/>
              <a:t>premiul</a:t>
            </a:r>
            <a:r>
              <a:rPr lang="en-US" dirty="0"/>
              <a:t> </a:t>
            </a:r>
            <a:r>
              <a:rPr lang="en-US" dirty="0" err="1"/>
              <a:t>nobel</a:t>
            </a:r>
            <a:r>
              <a:rPr lang="en-US" dirty="0"/>
              <a:t> in </a:t>
            </a:r>
            <a:r>
              <a:rPr lang="en-US" dirty="0" err="1"/>
              <a:t>economie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 “</a:t>
            </a:r>
            <a:r>
              <a:rPr lang="en-US" dirty="0" err="1"/>
              <a:t>teoria</a:t>
            </a:r>
            <a:r>
              <a:rPr lang="en-US" dirty="0"/>
              <a:t> de </a:t>
            </a:r>
            <a:r>
              <a:rPr lang="en-US" dirty="0" err="1"/>
              <a:t>alocatii</a:t>
            </a:r>
            <a:r>
              <a:rPr lang="en-US" dirty="0"/>
              <a:t> stabile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proiectarii</a:t>
            </a:r>
            <a:r>
              <a:rPr lang="en-US" dirty="0"/>
              <a:t> </a:t>
            </a:r>
            <a:r>
              <a:rPr lang="en-US" dirty="0" err="1"/>
              <a:t>pietei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326185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3354-6AC4-4562-8593-216EC5C1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stabile de </a:t>
            </a:r>
            <a:r>
              <a:rPr lang="en-US" dirty="0" err="1"/>
              <a:t>potrivire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120B-A658-479C-8C0A-63FDD48E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Daca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egal</a:t>
            </a:r>
            <a:r>
              <a:rPr lang="en-US" dirty="0"/>
              <a:t> de </a:t>
            </a:r>
            <a:r>
              <a:rPr lang="en-US" dirty="0" err="1"/>
              <a:t>participanti</a:t>
            </a:r>
            <a:r>
              <a:rPr lang="en-US" dirty="0"/>
              <a:t>(n </a:t>
            </a:r>
            <a:r>
              <a:rPr lang="en-US" dirty="0" err="1"/>
              <a:t>femei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 </a:t>
            </a:r>
            <a:r>
              <a:rPr lang="en-US" dirty="0" err="1"/>
              <a:t>barbati</a:t>
            </a:r>
            <a:r>
              <a:rPr lang="en-US" dirty="0"/>
              <a:t>), </a:t>
            </a:r>
            <a:r>
              <a:rPr lang="en-US" dirty="0" err="1"/>
              <a:t>fiecare</a:t>
            </a:r>
            <a:r>
              <a:rPr lang="en-US" dirty="0"/>
              <a:t> participant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ordoneze</a:t>
            </a:r>
            <a:r>
              <a:rPr lang="en-US" dirty="0"/>
              <a:t> pe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(</a:t>
            </a:r>
            <a:r>
              <a:rPr lang="en-US" dirty="0" err="1"/>
              <a:t>femeia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ordoneze</a:t>
            </a:r>
            <a:r>
              <a:rPr lang="en-US" dirty="0"/>
              <a:t> </a:t>
            </a:r>
            <a:r>
              <a:rPr lang="en-US" dirty="0" err="1"/>
              <a:t>barbatii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de la </a:t>
            </a:r>
            <a:r>
              <a:rPr lang="en-US" dirty="0" err="1"/>
              <a:t>barbatul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barbatul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potivire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stabila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si</a:t>
            </a:r>
            <a:r>
              <a:rPr lang="en-US" dirty="0"/>
              <a:t> B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</a:t>
            </a:r>
            <a:r>
              <a:rPr lang="en-US" dirty="0" err="1"/>
              <a:t>altcineva</a:t>
            </a:r>
            <a:r>
              <a:rPr lang="en-US" dirty="0"/>
              <a:t>, de ex: A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C, </a:t>
            </a:r>
            <a:r>
              <a:rPr lang="en-US" dirty="0" err="1"/>
              <a:t>iar</a:t>
            </a:r>
            <a:r>
              <a:rPr lang="en-US" dirty="0"/>
              <a:t> B al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D.</a:t>
            </a:r>
          </a:p>
          <a:p>
            <a:r>
              <a:rPr lang="en-US" dirty="0"/>
              <a:t>Daca A </a:t>
            </a:r>
            <a:r>
              <a:rPr lang="en-US" dirty="0" err="1"/>
              <a:t>prefera</a:t>
            </a:r>
            <a:r>
              <a:rPr lang="en-US" dirty="0"/>
              <a:t> pe B, </a:t>
            </a:r>
            <a:r>
              <a:rPr lang="en-US" dirty="0" err="1"/>
              <a:t>iar</a:t>
            </a:r>
            <a:r>
              <a:rPr lang="en-US" dirty="0"/>
              <a:t> B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D, 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cat D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</a:t>
            </a:r>
            <a:r>
              <a:rPr lang="en-US" dirty="0" err="1"/>
              <a:t>altcineva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pe B.</a:t>
            </a:r>
          </a:p>
        </p:txBody>
      </p:sp>
    </p:spTree>
    <p:extLst>
      <p:ext uri="{BB962C8B-B14F-4D97-AF65-F5344CB8AC3E}">
        <p14:creationId xmlns:p14="http://schemas.microsoft.com/office/powerpoint/2010/main" val="10636322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FF-102F-409E-B2E7-920E0DD7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casatoriilor</a:t>
            </a:r>
            <a:r>
              <a:rPr lang="en-US" dirty="0"/>
              <a:t> stabile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188E-CD4E-42F9-98A2-68987BB7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 se da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femei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barbati</a:t>
            </a:r>
            <a:r>
              <a:rPr lang="en-US" dirty="0"/>
              <a:t>(</a:t>
            </a:r>
            <a:r>
              <a:rPr lang="en-US" dirty="0" err="1"/>
              <a:t>nrFemei</a:t>
            </a:r>
            <a:r>
              <a:rPr lang="en-US" dirty="0"/>
              <a:t> == </a:t>
            </a:r>
            <a:r>
              <a:rPr lang="en-US" dirty="0" err="1"/>
              <a:t>nrBarbati</a:t>
            </a:r>
            <a:r>
              <a:rPr lang="en-US" dirty="0"/>
              <a:t>),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femeie</a:t>
            </a:r>
            <a:r>
              <a:rPr lang="en-US" dirty="0"/>
              <a:t> </a:t>
            </a:r>
            <a:r>
              <a:rPr lang="en-US" dirty="0" err="1"/>
              <a:t>ordoneaza</a:t>
            </a:r>
            <a:r>
              <a:rPr lang="en-US" dirty="0"/>
              <a:t> </a:t>
            </a:r>
            <a:r>
              <a:rPr lang="en-US" dirty="0" err="1"/>
              <a:t>barbatii</a:t>
            </a:r>
            <a:r>
              <a:rPr lang="en-US" dirty="0"/>
              <a:t> in </a:t>
            </a:r>
            <a:r>
              <a:rPr lang="en-US" dirty="0" err="1"/>
              <a:t>fuctie</a:t>
            </a:r>
            <a:r>
              <a:rPr lang="en-US" dirty="0"/>
              <a:t> de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(cu care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casatoreasca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),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barbatii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ordoneaza</a:t>
            </a:r>
            <a:r>
              <a:rPr lang="en-US" dirty="0"/>
              <a:t> </a:t>
            </a:r>
            <a:r>
              <a:rPr lang="en-US" dirty="0" err="1"/>
              <a:t>femeile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preferinta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Iar</a:t>
            </a:r>
            <a:r>
              <a:rPr lang="en-US" dirty="0"/>
              <a:t> in final se cere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perechile</a:t>
            </a:r>
            <a:r>
              <a:rPr lang="en-US" dirty="0"/>
              <a:t>(</a:t>
            </a:r>
            <a:r>
              <a:rPr lang="en-US" dirty="0" err="1"/>
              <a:t>femeie</a:t>
            </a:r>
            <a:r>
              <a:rPr lang="en-US" dirty="0"/>
              <a:t>, </a:t>
            </a:r>
            <a:r>
              <a:rPr lang="en-US" dirty="0" err="1"/>
              <a:t>barbat</a:t>
            </a:r>
            <a:r>
              <a:rPr lang="en-US" dirty="0"/>
              <a:t>) care se </a:t>
            </a:r>
            <a:r>
              <a:rPr lang="en-US" dirty="0" err="1"/>
              <a:t>potrivesc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15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090BE-33EC-4B54-8C29-1559857C7ABB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A78EF-B036-49AA-BE07-0265022A1CE8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D07ED7-31D3-427F-9AF5-09E8B39D4898}"/>
              </a:ext>
            </a:extLst>
          </p:cNvPr>
          <p:cNvSpPr/>
          <p:nvPr/>
        </p:nvSpPr>
        <p:spPr>
          <a:xfrm>
            <a:off x="1630837" y="622169"/>
            <a:ext cx="3299382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Preferintile</a:t>
            </a:r>
            <a:r>
              <a:rPr lang="en-US" dirty="0"/>
              <a:t> </a:t>
            </a:r>
            <a:r>
              <a:rPr lang="en-US" dirty="0" err="1"/>
              <a:t>femeilor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A9ADB3-AD01-4DB9-BFB1-49951E31D2C9}"/>
              </a:ext>
            </a:extLst>
          </p:cNvPr>
          <p:cNvSpPr/>
          <p:nvPr/>
        </p:nvSpPr>
        <p:spPr>
          <a:xfrm>
            <a:off x="7261783" y="622168"/>
            <a:ext cx="3299382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barbatilor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282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D5A1F-7683-4E87-9D93-371C74289B75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41EF7-5ADC-4DFB-A2FE-256716795B0A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E047BD-64DB-4478-AB4D-2F67E307FA0D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4CABE5-EDE6-41A1-BAE8-33298888875C}"/>
              </a:ext>
            </a:extLst>
          </p:cNvPr>
          <p:cNvSpPr/>
          <p:nvPr/>
        </p:nvSpPr>
        <p:spPr>
          <a:xfrm>
            <a:off x="2149310" y="442510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A2557-D781-48E2-BFC6-F9DE37E6FE96}"/>
              </a:ext>
            </a:extLst>
          </p:cNvPr>
          <p:cNvSpPr/>
          <p:nvPr/>
        </p:nvSpPr>
        <p:spPr>
          <a:xfrm>
            <a:off x="2149310" y="3663098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050957-3A1D-4267-B9C0-8311B4A7F584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CCB88B-6A1C-4D82-B15A-C8C6FA1E22C5}"/>
              </a:ext>
            </a:extLst>
          </p:cNvPr>
          <p:cNvSpPr/>
          <p:nvPr/>
        </p:nvSpPr>
        <p:spPr>
          <a:xfrm>
            <a:off x="9748100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3EA375-90C6-48B4-9E2F-94B5BDC2B387}"/>
              </a:ext>
            </a:extLst>
          </p:cNvPr>
          <p:cNvSpPr/>
          <p:nvPr/>
        </p:nvSpPr>
        <p:spPr>
          <a:xfrm>
            <a:off x="10561165" y="3624605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926F9D-9AF3-4BEB-B418-4F3001455435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0AE470-801D-49D9-87CA-7F9D31B9837D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ECA2B-3B6C-47BB-A667-3E6C3FD05B87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2903455" y="2491034"/>
            <a:ext cx="6009589" cy="761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2F0E35-A099-45B4-BEA4-1FC8A4AD98E8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2903455" y="4015817"/>
            <a:ext cx="7657710" cy="384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7A239E-7710-42E1-B282-82B96D77C341}"/>
              </a:ext>
            </a:extLst>
          </p:cNvPr>
          <p:cNvCxnSpPr>
            <a:stCxn id="14" idx="6"/>
            <a:endCxn id="17" idx="1"/>
          </p:cNvCxnSpPr>
          <p:nvPr/>
        </p:nvCxnSpPr>
        <p:spPr>
          <a:xfrm>
            <a:off x="2903455" y="3275029"/>
            <a:ext cx="5421661" cy="450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650D16-6013-40B1-992A-0E7360A00A25}"/>
              </a:ext>
            </a:extLst>
          </p:cNvPr>
          <p:cNvCxnSpPr>
            <a:stCxn id="12" idx="6"/>
          </p:cNvCxnSpPr>
          <p:nvPr/>
        </p:nvCxnSpPr>
        <p:spPr>
          <a:xfrm flipV="1">
            <a:off x="2903455" y="4407029"/>
            <a:ext cx="7221717" cy="40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05923B-4C78-4D12-9957-57C4672F6E49}"/>
              </a:ext>
            </a:extLst>
          </p:cNvPr>
          <p:cNvCxnSpPr/>
          <p:nvPr/>
        </p:nvCxnSpPr>
        <p:spPr>
          <a:xfrm flipV="1">
            <a:off x="2903455" y="4405061"/>
            <a:ext cx="7221717" cy="4092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035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1198C-2F29-4B38-B189-E46D2DCB496F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F45D8-D826-472B-A4A6-6CD24D2DB642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A6969-6AFE-4EB3-B605-F632A4481881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1BEEC3-6822-4CEE-BA85-226C7419E552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B13E77-270D-4DBD-885C-ED68E4860C5F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7DAEDE-A508-4D10-8970-3DC98C6DE5D8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7E5A2A-AF2D-4DD7-A34F-CA9D7DD8E068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903455" y="2491034"/>
            <a:ext cx="6009589" cy="761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2113E2-E55B-41E4-8DA2-E876365AC90D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2903455" y="3275029"/>
            <a:ext cx="5421661" cy="4508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70EC7DD6-E8CF-41D6-B0AA-988AFEEC7B0B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A49245BF-87CF-4C8B-B6E0-68399DE45D93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40F7C08A-06DA-4D0C-A89B-3DF578305C60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148209D2-577D-42CA-B968-43ED2349F9A4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485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9708F0-F7E3-412E-A409-5299B8214494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38AD7-994C-4F4A-94F7-EC6E630E4E32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ACF07F-09C7-46F7-A3AE-F78E81CA7F0B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061588-3A8E-4271-AF29-638E73844DBE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DC01D0-6AC5-43DE-8E18-C4735FEE333D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9544E7-AE3E-4901-A9A2-A95AEA3D4419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E57E28A3-AA86-43A0-BFB4-DF9A92B95B79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7D68D012-F31C-47EF-8A59-A0AE886FAA1B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7CD8B96A-D241-4B5D-BBFF-B553F56FCD5B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5050BF64-324F-4DAB-999F-163B62DC0747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113FA1-F3AA-40F8-B1F8-0380A7E5AA7F}"/>
              </a:ext>
            </a:extLst>
          </p:cNvPr>
          <p:cNvSpPr/>
          <p:nvPr/>
        </p:nvSpPr>
        <p:spPr>
          <a:xfrm>
            <a:off x="3010287" y="4406246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079860-B79A-4D46-8F15-B089B5A10B32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52D2AF-00B4-441D-973C-DA03069D972C}"/>
              </a:ext>
            </a:extLst>
          </p:cNvPr>
          <p:cNvSpPr/>
          <p:nvPr/>
        </p:nvSpPr>
        <p:spPr>
          <a:xfrm>
            <a:off x="9775595" y="2131244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DA122-F9DB-49D4-9F31-7EAF761343C4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0EC47-A693-41D4-9BAB-93061B5A4B0B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711016" y="2522067"/>
            <a:ext cx="5228736" cy="1512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149A3-A3AC-45C6-987E-C539746A1402}"/>
              </a:ext>
            </a:extLst>
          </p:cNvPr>
          <p:cNvCxnSpPr>
            <a:stCxn id="16" idx="6"/>
            <a:endCxn id="18" idx="3"/>
          </p:cNvCxnSpPr>
          <p:nvPr/>
        </p:nvCxnSpPr>
        <p:spPr>
          <a:xfrm flipV="1">
            <a:off x="3764432" y="2799085"/>
            <a:ext cx="6121605" cy="19983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913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33B8AAA-6EF9-49C9-A352-0F10DFE5FBCE}"/>
              </a:ext>
            </a:extLst>
          </p:cNvPr>
          <p:cNvSpPr/>
          <p:nvPr/>
        </p:nvSpPr>
        <p:spPr>
          <a:xfrm>
            <a:off x="546753" y="1593130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F1-&gt;B2,B1,B3,B4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F2-&gt;B3,B4,B1,B2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F3-&gt;B3,B1,B2,B4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F4-&gt;B3,B1,B4,B2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02A133-8868-490A-878F-7BA0630CE95B}"/>
              </a:ext>
            </a:extLst>
          </p:cNvPr>
          <p:cNvSpPr/>
          <p:nvPr/>
        </p:nvSpPr>
        <p:spPr>
          <a:xfrm>
            <a:off x="6449504" y="1593129"/>
            <a:ext cx="5335572" cy="4062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B1-&gt;F1,F3,F4,F2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B2-&gt;F4,F1,F3,F2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B3-&gt;F2,F1,F4,F3</a:t>
            </a:r>
          </a:p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B4-&gt;F2,F1,F4,F3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ECEA1-4D9A-4F90-9558-1636F111B72E}"/>
              </a:ext>
            </a:extLst>
          </p:cNvPr>
          <p:cNvSpPr/>
          <p:nvPr/>
        </p:nvSpPr>
        <p:spPr>
          <a:xfrm>
            <a:off x="2149310" y="2099822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1A1E17-4D90-4E25-9556-A662D0845D7C}"/>
              </a:ext>
            </a:extLst>
          </p:cNvPr>
          <p:cNvSpPr/>
          <p:nvPr/>
        </p:nvSpPr>
        <p:spPr>
          <a:xfrm>
            <a:off x="2149310" y="2883817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1A09E-CBC9-4904-AAF6-1BB66AF63D5C}"/>
              </a:ext>
            </a:extLst>
          </p:cNvPr>
          <p:cNvSpPr/>
          <p:nvPr/>
        </p:nvSpPr>
        <p:spPr>
          <a:xfrm>
            <a:off x="8214674" y="3611251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E4428C-B7B0-4B42-B159-C8568EA25863}"/>
              </a:ext>
            </a:extLst>
          </p:cNvPr>
          <p:cNvSpPr/>
          <p:nvPr/>
        </p:nvSpPr>
        <p:spPr>
          <a:xfrm>
            <a:off x="8913044" y="2861036"/>
            <a:ext cx="754145" cy="782424"/>
          </a:xfrm>
          <a:prstGeom prst="ellipse">
            <a:avLst/>
          </a:prstGeom>
          <a:solidFill>
            <a:srgbClr val="A5301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&quot;Not Allowed&quot; Symbol 41">
            <a:extLst>
              <a:ext uri="{FF2B5EF4-FFF2-40B4-BE49-F238E27FC236}">
                <a16:creationId xmlns:a16="http://schemas.microsoft.com/office/drawing/2014/main" id="{6737D504-73D3-4B43-BAAE-05A0EAEC37D4}"/>
              </a:ext>
            </a:extLst>
          </p:cNvPr>
          <p:cNvSpPr/>
          <p:nvPr/>
        </p:nvSpPr>
        <p:spPr>
          <a:xfrm>
            <a:off x="10583156" y="3634034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t Allowed&quot; Symbol 42">
            <a:extLst>
              <a:ext uri="{FF2B5EF4-FFF2-40B4-BE49-F238E27FC236}">
                <a16:creationId xmlns:a16="http://schemas.microsoft.com/office/drawing/2014/main" id="{D762ADB8-1937-4DED-B434-888A50EAD634}"/>
              </a:ext>
            </a:extLst>
          </p:cNvPr>
          <p:cNvSpPr/>
          <p:nvPr/>
        </p:nvSpPr>
        <p:spPr>
          <a:xfrm>
            <a:off x="2094320" y="3632860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&quot;Not Allowed&quot; Symbol 43">
            <a:extLst>
              <a:ext uri="{FF2B5EF4-FFF2-40B4-BE49-F238E27FC236}">
                <a16:creationId xmlns:a16="http://schemas.microsoft.com/office/drawing/2014/main" id="{F9564EDE-A4EB-491B-B96C-13C487C021D3}"/>
              </a:ext>
            </a:extLst>
          </p:cNvPr>
          <p:cNvSpPr/>
          <p:nvPr/>
        </p:nvSpPr>
        <p:spPr>
          <a:xfrm>
            <a:off x="2079392" y="4376405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1E914EEB-448C-40BB-9B76-3CF51CBAD874}"/>
              </a:ext>
            </a:extLst>
          </p:cNvPr>
          <p:cNvSpPr/>
          <p:nvPr/>
        </p:nvSpPr>
        <p:spPr>
          <a:xfrm>
            <a:off x="9720605" y="3603019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10B12B-28FA-4064-947F-F7BFA5E54842}"/>
              </a:ext>
            </a:extLst>
          </p:cNvPr>
          <p:cNvSpPr/>
          <p:nvPr/>
        </p:nvSpPr>
        <p:spPr>
          <a:xfrm>
            <a:off x="2956871" y="3643460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84DD51-1AC9-478A-86E3-2CFF3F36463A}"/>
              </a:ext>
            </a:extLst>
          </p:cNvPr>
          <p:cNvSpPr/>
          <p:nvPr/>
        </p:nvSpPr>
        <p:spPr>
          <a:xfrm>
            <a:off x="8939752" y="2130855"/>
            <a:ext cx="754145" cy="782424"/>
          </a:xfrm>
          <a:prstGeom prst="ellipse">
            <a:avLst/>
          </a:prstGeom>
          <a:solidFill>
            <a:srgbClr val="620DA9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5D1481-CCA5-4308-82BB-A27A5CD96FB5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3711016" y="2522067"/>
            <a:ext cx="5228736" cy="1512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&quot;Not Allowed&quot; Symbol 51">
            <a:extLst>
              <a:ext uri="{FF2B5EF4-FFF2-40B4-BE49-F238E27FC236}">
                <a16:creationId xmlns:a16="http://schemas.microsoft.com/office/drawing/2014/main" id="{7514163B-21F7-46A1-B246-E726F9D2F5A2}"/>
              </a:ext>
            </a:extLst>
          </p:cNvPr>
          <p:cNvSpPr/>
          <p:nvPr/>
        </p:nvSpPr>
        <p:spPr>
          <a:xfrm>
            <a:off x="2936444" y="440624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&quot;Not Allowed&quot; Symbol 52">
            <a:extLst>
              <a:ext uri="{FF2B5EF4-FFF2-40B4-BE49-F238E27FC236}">
                <a16:creationId xmlns:a16="http://schemas.microsoft.com/office/drawing/2014/main" id="{2EBE662B-62FD-45C2-B7BE-E4875BDA5805}"/>
              </a:ext>
            </a:extLst>
          </p:cNvPr>
          <p:cNvSpPr/>
          <p:nvPr/>
        </p:nvSpPr>
        <p:spPr>
          <a:xfrm>
            <a:off x="9720604" y="2152066"/>
            <a:ext cx="809135" cy="773386"/>
          </a:xfrm>
          <a:prstGeom prst="noSmoking">
            <a:avLst/>
          </a:prstGeom>
          <a:solidFill>
            <a:srgbClr val="622641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82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1051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Algoritmul Gale Shapley</vt:lpstr>
      <vt:lpstr>Algoritmul Gale Shapley </vt:lpstr>
      <vt:lpstr>Ce ar insemna problemele stabile de potrivire?</vt:lpstr>
      <vt:lpstr>Problema casatoriilor stabile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Referinte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njb</dc:title>
  <dc:creator>Marin Rusu</dc:creator>
  <cp:lastModifiedBy>Marin Rusu</cp:lastModifiedBy>
  <cp:revision>20</cp:revision>
  <dcterms:created xsi:type="dcterms:W3CDTF">2020-04-11T16:57:20Z</dcterms:created>
  <dcterms:modified xsi:type="dcterms:W3CDTF">2020-04-12T09:23:47Z</dcterms:modified>
</cp:coreProperties>
</file>