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45" r:id="rId3"/>
    <p:sldId id="539" r:id="rId4"/>
    <p:sldId id="541" r:id="rId5"/>
    <p:sldId id="545" r:id="rId6"/>
    <p:sldId id="523" r:id="rId7"/>
    <p:sldId id="550" r:id="rId8"/>
    <p:sldId id="552" r:id="rId9"/>
    <p:sldId id="553" r:id="rId10"/>
    <p:sldId id="565" r:id="rId11"/>
    <p:sldId id="555" r:id="rId12"/>
    <p:sldId id="566" r:id="rId13"/>
    <p:sldId id="551" r:id="rId14"/>
    <p:sldId id="546" r:id="rId15"/>
    <p:sldId id="547" r:id="rId16"/>
    <p:sldId id="548" r:id="rId17"/>
    <p:sldId id="530" r:id="rId18"/>
    <p:sldId id="554" r:id="rId19"/>
    <p:sldId id="543" r:id="rId20"/>
    <p:sldId id="544" r:id="rId21"/>
    <p:sldId id="32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595859"/>
    <a:srgbClr val="2D00B3"/>
    <a:srgbClr val="25B7C0"/>
    <a:srgbClr val="FDFDFD"/>
    <a:srgbClr val="F6A500"/>
    <a:srgbClr val="FD710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077"/>
  </p:normalViewPr>
  <p:slideViewPr>
    <p:cSldViewPr snapToGrid="0">
      <p:cViewPr>
        <p:scale>
          <a:sx n="100" d="100"/>
          <a:sy n="100" d="100"/>
        </p:scale>
        <p:origin x="504" y="-88"/>
      </p:cViewPr>
      <p:guideLst>
        <p:guide orient="horz" pos="234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1C3B-6719-7945-A65D-BF5EC71939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8F5D6-4DAB-7B40-ABCD-30AB3EA904B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mul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01"/>
            <a:ext cx="12192000" cy="6869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 userDrawn="1"/>
        </p:nvSpPr>
        <p:spPr>
          <a:xfrm>
            <a:off x="1131215" y="265754"/>
            <a:ext cx="829559" cy="54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marL="0" marR="0" indent="0" algn="ctr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65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rPr>
              <a:t>目录</a:t>
            </a:r>
            <a:endParaRPr kumimoji="0" lang="zh-CN" altLang="en-US" sz="2665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Han Sans CN Regular"/>
              <a:ea typeface="Source Han Sans CN Regular"/>
              <a:cs typeface="Source Han Sans CN Regular"/>
              <a:sym typeface="Source Han Sans CN Regular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80388" y="787733"/>
            <a:ext cx="1183585" cy="298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marL="0" marR="0" indent="0" algn="ctr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65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rPr>
              <a:t>CONTENTS</a:t>
            </a:r>
            <a:endParaRPr kumimoji="0" lang="zh-CN" altLang="en-US" sz="1065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Han Sans CN Regular"/>
              <a:ea typeface="Source Han Sans CN Regular"/>
              <a:cs typeface="Source Han Sans CN Regular"/>
              <a:sym typeface="Source Han Sans CN Regular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模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uban.jpg" descr="muba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形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285153"/>
            <a:ext cx="1260633" cy="33874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63367" y="266719"/>
            <a:ext cx="1827900" cy="503555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marL="0" marR="0" indent="0" algn="ctr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Regular"/>
              <a:ea typeface="Source Han Sans CN Regular"/>
              <a:cs typeface="Source Han Sans CN Regular"/>
              <a:sym typeface="Source Han Sans CN Regular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1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1"/>
          <p:cNvSpPr txBox="1"/>
          <p:nvPr/>
        </p:nvSpPr>
        <p:spPr>
          <a:xfrm>
            <a:off x="4832985" y="2437765"/>
            <a:ext cx="7185660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defTabSz="914400">
              <a:tabLst>
                <a:tab pos="536575" algn="l"/>
              </a:tabLst>
            </a:pPr>
            <a:r>
              <a:rPr lang="zh-CN" altLang="en-US" sz="3600" dirty="0">
                <a:latin typeface="Arial" panose="020B0604020202090204" pitchFamily="34" charset="0"/>
                <a:ea typeface="黑体" panose="02010609060101010101" pitchFamily="49" charset="-122"/>
              </a:rPr>
              <a:t>从以太坊</a:t>
            </a:r>
            <a:r>
              <a:rPr lang="en-US" altLang="zh-CN" sz="3600" dirty="0">
                <a:latin typeface="Arial" panose="020B0604020202090204" pitchFamily="34" charset="0"/>
                <a:ea typeface="黑体" panose="02010609060101010101" pitchFamily="49" charset="-122"/>
              </a:rPr>
              <a:t>Solidity</a:t>
            </a:r>
            <a:r>
              <a:rPr lang="zh-CN" altLang="en-US" sz="3600" dirty="0">
                <a:latin typeface="Arial" panose="020B0604020202090204" pitchFamily="34" charset="0"/>
                <a:ea typeface="黑体" panose="02010609060101010101" pitchFamily="49" charset="-122"/>
              </a:rPr>
              <a:t>到</a:t>
            </a:r>
            <a:r>
              <a:rPr lang="en-US" altLang="zh-CN" sz="3600" dirty="0">
                <a:latin typeface="Arial" panose="020B0604020202090204" pitchFamily="34" charset="0"/>
                <a:ea typeface="黑体" panose="02010609060101010101" pitchFamily="49" charset="-122"/>
              </a:rPr>
              <a:t>Flow Cadence</a:t>
            </a:r>
            <a:endParaRPr lang="zh-CN" altLang="en-US" sz="36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algn="r" defTabSz="914400">
              <a:tabLst>
                <a:tab pos="536575" algn="l"/>
              </a:tabLst>
            </a:pPr>
            <a:r>
              <a:rPr lang="en-US" altLang="zh-CN" sz="3600" dirty="0">
                <a:latin typeface="Arial" panose="020B0604020202090204" pitchFamily="34" charset="0"/>
                <a:ea typeface="黑体" panose="02010609060101010101" pitchFamily="49" charset="-122"/>
              </a:rPr>
              <a:t>	</a:t>
            </a:r>
            <a:endParaRPr lang="en-US" altLang="zh-CN" sz="36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algn="r" defTabSz="914400">
              <a:tabLst>
                <a:tab pos="536575" algn="l"/>
              </a:tabLst>
            </a:pPr>
            <a:r>
              <a:rPr lang="en-US" altLang="zh-CN" sz="3200" dirty="0">
                <a:latin typeface="Arial" panose="020B0604020202090204" pitchFamily="34" charset="0"/>
                <a:ea typeface="黑体" panose="02010609060101010101" pitchFamily="49" charset="-122"/>
              </a:rPr>
              <a:t>--- </a:t>
            </a:r>
            <a:r>
              <a:rPr lang="zh-CN" altLang="en-US" sz="3200" dirty="0">
                <a:latin typeface="Arial" panose="020B0604020202090204" pitchFamily="34" charset="0"/>
                <a:ea typeface="黑体" panose="02010609060101010101" pitchFamily="49" charset="-122"/>
              </a:rPr>
              <a:t>一周快速迁移</a:t>
            </a:r>
            <a:endParaRPr lang="zh-CN" altLang="en-US" sz="3200" dirty="0">
              <a:latin typeface="Arial" panose="020B0604020202090204" pitchFamily="34" charset="0"/>
              <a:ea typeface="黑体" panose="02010609060101010101" pitchFamily="49" charset="-122"/>
            </a:endParaRPr>
          </a:p>
        </p:txBody>
      </p:sp>
      <p:sp>
        <p:nvSpPr>
          <p:cNvPr id="5124" name="副标题 2"/>
          <p:cNvSpPr>
            <a:spLocks noGrp="1"/>
          </p:cNvSpPr>
          <p:nvPr/>
        </p:nvSpPr>
        <p:spPr>
          <a:xfrm>
            <a:off x="130175" y="6448425"/>
            <a:ext cx="11860213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Font typeface="Arial" panose="020B0604020202090204" pitchFamily="34" charset="0"/>
            </a:pP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 descr="logo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7" y="1087238"/>
            <a:ext cx="3736640" cy="3880357"/>
          </a:xfrm>
          <a:prstGeom prst="rect">
            <a:avLst/>
          </a:prstGeom>
          <a:effectLst/>
        </p:spPr>
      </p:pic>
      <p:sp>
        <p:nvSpPr>
          <p:cNvPr id="3" name="Oval 4"/>
          <p:cNvSpPr/>
          <p:nvPr/>
        </p:nvSpPr>
        <p:spPr>
          <a:xfrm>
            <a:off x="1531552" y="4413149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/>
          </a:p>
        </p:txBody>
      </p:sp>
      <p:sp>
        <p:nvSpPr>
          <p:cNvPr id="13" name="Oval 11"/>
          <p:cNvSpPr/>
          <p:nvPr/>
        </p:nvSpPr>
        <p:spPr>
          <a:xfrm>
            <a:off x="2643042" y="419245"/>
            <a:ext cx="740105" cy="740105"/>
          </a:xfrm>
          <a:prstGeom prst="ellipse">
            <a:avLst/>
          </a:prstGeom>
          <a:solidFill>
            <a:srgbClr val="F6A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/>
          </a:p>
        </p:txBody>
      </p:sp>
      <p:sp>
        <p:nvSpPr>
          <p:cNvPr id="14" name="Oval 12"/>
          <p:cNvSpPr/>
          <p:nvPr/>
        </p:nvSpPr>
        <p:spPr>
          <a:xfrm>
            <a:off x="2446101" y="5791188"/>
            <a:ext cx="230100" cy="2301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/>
          </a:p>
        </p:txBody>
      </p:sp>
      <p:sp>
        <p:nvSpPr>
          <p:cNvPr id="2" name="Oval 13"/>
          <p:cNvSpPr/>
          <p:nvPr/>
        </p:nvSpPr>
        <p:spPr>
          <a:xfrm>
            <a:off x="-6049" y="3007002"/>
            <a:ext cx="554270" cy="5542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/>
          </a:p>
        </p:txBody>
      </p:sp>
      <p:grpSp>
        <p:nvGrpSpPr>
          <p:cNvPr id="17" name="Group 31"/>
          <p:cNvGrpSpPr/>
          <p:nvPr/>
        </p:nvGrpSpPr>
        <p:grpSpPr>
          <a:xfrm>
            <a:off x="3996626" y="2239915"/>
            <a:ext cx="986490" cy="986490"/>
            <a:chOff x="5055555" y="2012177"/>
            <a:chExt cx="986490" cy="986490"/>
          </a:xfrm>
        </p:grpSpPr>
        <p:sp>
          <p:nvSpPr>
            <p:cNvPr id="18" name="Oval 32"/>
            <p:cNvSpPr/>
            <p:nvPr/>
          </p:nvSpPr>
          <p:spPr>
            <a:xfrm>
              <a:off x="5055555" y="2012177"/>
              <a:ext cx="986490" cy="98649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pic>
          <p:nvPicPr>
            <p:cNvPr id="19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17" y="2133970"/>
              <a:ext cx="576050" cy="576050"/>
            </a:xfrm>
            <a:prstGeom prst="rect">
              <a:avLst/>
            </a:prstGeom>
          </p:spPr>
        </p:pic>
      </p:grpSp>
      <p:grpSp>
        <p:nvGrpSpPr>
          <p:cNvPr id="20" name="Group 34"/>
          <p:cNvGrpSpPr/>
          <p:nvPr/>
        </p:nvGrpSpPr>
        <p:grpSpPr>
          <a:xfrm>
            <a:off x="739161" y="1424447"/>
            <a:ext cx="914400" cy="914400"/>
            <a:chOff x="1664298" y="1454017"/>
            <a:chExt cx="914400" cy="914400"/>
          </a:xfrm>
        </p:grpSpPr>
        <p:sp>
          <p:nvSpPr>
            <p:cNvPr id="21" name="Oval 35"/>
            <p:cNvSpPr/>
            <p:nvPr/>
          </p:nvSpPr>
          <p:spPr>
            <a:xfrm>
              <a:off x="1664298" y="145401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pic>
          <p:nvPicPr>
            <p:cNvPr id="22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400" y="1543797"/>
              <a:ext cx="679285" cy="679285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4286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特色语法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670" y="1094105"/>
            <a:ext cx="11188065" cy="5763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资源：pub resource SomeResource {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},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和结构体类似，支持转移运算 &lt;-，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@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标识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90204" pitchFamily="34" charset="0"/>
              <a:buChar char="•"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能力：link&lt;T: &amp;Any&gt;，getCapability&lt;T&gt;， borrow&lt;T: &amp;Any&gt;，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{}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能力范围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90204" pitchFamily="34" charset="0"/>
              <a:buChar char="•"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(Optionals)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类型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: Int?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，表示可为空（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nil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Int: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?? 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nil-coalescing 操作符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,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a ?? 42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, a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为空则为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! 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force-unwrap操作符，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let I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nt? a=nil, a!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则异常，也就是空值异常，确保不能为空。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&lt;-!  force-assignment操作符，仅用于转移给资源变量，如果目标资源变量不为空则异常，确保不覆盖。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as 引用操作符，let number = something as Int，</a:t>
            </a:r>
            <a:r>
              <a:rPr>
                <a:latin typeface="微软雅黑" charset="0"/>
                <a:ea typeface="微软雅黑" charset="0"/>
                <a:cs typeface="微软雅黑" charset="0"/>
                <a:sym typeface="+mn-ea"/>
              </a:rPr>
              <a:t>对可选值的引用将产生一个可选类型的引用</a:t>
            </a:r>
            <a:r>
              <a:rPr 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，对字典元素的引用将产生一个可选引用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。类似反射。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Never  异常。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indent="0" algn="l">
              <a:lnSpc>
                <a:spcPct val="130000"/>
              </a:lnSpc>
              <a:buFont typeface="+mj-lt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账号相关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:getCapability&lt;T&gt;(_ path: PublicPath): Capability&lt;T&gt;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，getLinkTarget(_ path: CapabilityPath): Path?。AuthAccount，授权账号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/_msgSender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4286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特色语法</a:t>
            </a:r>
            <a:endParaRPr lang="zh-CN" altLang="en-US" sz="2400">
              <a:sym typeface="+mn-ea"/>
            </a:endParaRPr>
          </a:p>
        </p:txBody>
      </p:sp>
      <p:pic>
        <p:nvPicPr>
          <p:cNvPr id="355" name="图像" descr="图像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315341" y="1686208"/>
            <a:ext cx="4153152" cy="36678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0" name="30.5%"/>
          <p:cNvSpPr txBox="1"/>
          <p:nvPr/>
        </p:nvSpPr>
        <p:spPr>
          <a:xfrm>
            <a:off x="3665977" y="4381914"/>
            <a:ext cx="744220" cy="503555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>
                <a:solidFill>
                  <a:srgbClr val="FFFFFF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lang="zh-CN" sz="2400"/>
              <a:t>能力</a:t>
            </a:r>
            <a:endParaRPr lang="zh-CN" sz="2400"/>
          </a:p>
        </p:txBody>
      </p:sp>
      <p:sp>
        <p:nvSpPr>
          <p:cNvPr id="361" name="90.8%"/>
          <p:cNvSpPr txBox="1"/>
          <p:nvPr/>
        </p:nvSpPr>
        <p:spPr>
          <a:xfrm>
            <a:off x="4980489" y="2156327"/>
            <a:ext cx="744220" cy="503555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>
                <a:solidFill>
                  <a:srgbClr val="FFFFFF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lang="zh-CN" sz="2400"/>
              <a:t>资源</a:t>
            </a:r>
            <a:endParaRPr lang="zh-CN" sz="2400"/>
          </a:p>
        </p:txBody>
      </p:sp>
      <p:sp>
        <p:nvSpPr>
          <p:cNvPr id="362" name="10.2%"/>
          <p:cNvSpPr txBox="1"/>
          <p:nvPr/>
        </p:nvSpPr>
        <p:spPr>
          <a:xfrm>
            <a:off x="6419823" y="4381914"/>
            <a:ext cx="744220" cy="503555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>
                <a:solidFill>
                  <a:srgbClr val="FFFFFF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lang="zh-CN" sz="2400"/>
              <a:t>可空</a:t>
            </a:r>
            <a:endParaRPr lang="zh-CN" sz="2400"/>
          </a:p>
        </p:txBody>
      </p:sp>
      <p:sp>
        <p:nvSpPr>
          <p:cNvPr id="366" name="Freeform 5"/>
          <p:cNvSpPr/>
          <p:nvPr/>
        </p:nvSpPr>
        <p:spPr>
          <a:xfrm rot="1659968">
            <a:off x="4840112" y="1879875"/>
            <a:ext cx="1103329" cy="1090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17" h="20112" extrusionOk="0">
                <a:moveTo>
                  <a:pt x="7827" y="19446"/>
                </a:moveTo>
                <a:cubicBezTo>
                  <a:pt x="8009" y="19493"/>
                  <a:pt x="8123" y="19680"/>
                  <a:pt x="8077" y="19844"/>
                </a:cubicBezTo>
                <a:cubicBezTo>
                  <a:pt x="8032" y="20031"/>
                  <a:pt x="7850" y="20148"/>
                  <a:pt x="7690" y="20101"/>
                </a:cubicBezTo>
                <a:cubicBezTo>
                  <a:pt x="4956" y="19446"/>
                  <a:pt x="2609" y="17644"/>
                  <a:pt x="1242" y="15140"/>
                </a:cubicBezTo>
                <a:cubicBezTo>
                  <a:pt x="-1401" y="10226"/>
                  <a:pt x="308" y="4024"/>
                  <a:pt x="5093" y="1286"/>
                </a:cubicBezTo>
                <a:cubicBezTo>
                  <a:pt x="9877" y="-1452"/>
                  <a:pt x="15915" y="327"/>
                  <a:pt x="18558" y="5241"/>
                </a:cubicBezTo>
                <a:cubicBezTo>
                  <a:pt x="19971" y="7815"/>
                  <a:pt x="20199" y="10881"/>
                  <a:pt x="19219" y="13666"/>
                </a:cubicBezTo>
                <a:cubicBezTo>
                  <a:pt x="19151" y="13829"/>
                  <a:pt x="18969" y="13923"/>
                  <a:pt x="18809" y="13853"/>
                </a:cubicBezTo>
                <a:cubicBezTo>
                  <a:pt x="18627" y="13806"/>
                  <a:pt x="18558" y="13595"/>
                  <a:pt x="18604" y="13432"/>
                </a:cubicBezTo>
                <a:cubicBezTo>
                  <a:pt x="19538" y="10834"/>
                  <a:pt x="19310" y="7956"/>
                  <a:pt x="18012" y="5545"/>
                </a:cubicBezTo>
                <a:cubicBezTo>
                  <a:pt x="15505" y="958"/>
                  <a:pt x="9877" y="-680"/>
                  <a:pt x="5412" y="1871"/>
                </a:cubicBezTo>
                <a:cubicBezTo>
                  <a:pt x="946" y="4422"/>
                  <a:pt x="-672" y="10226"/>
                  <a:pt x="1812" y="14812"/>
                </a:cubicBezTo>
                <a:cubicBezTo>
                  <a:pt x="3088" y="17153"/>
                  <a:pt x="5275" y="18837"/>
                  <a:pt x="7827" y="19446"/>
                </a:cubicBezTo>
                <a:close/>
              </a:path>
            </a:pathLst>
          </a:custGeom>
          <a:solidFill>
            <a:srgbClr val="FFFFFF">
              <a:alpha val="23957"/>
            </a:srgbClr>
          </a:solidFill>
          <a:ln w="12700">
            <a:miter lim="400000"/>
          </a:ln>
        </p:spPr>
        <p:txBody>
          <a:bodyPr lIns="60958" rIns="60958"/>
          <a:lstStyle/>
          <a:p>
            <a:pPr algn="l" defTabSz="9144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 sz="2400"/>
          </a:p>
        </p:txBody>
      </p:sp>
      <p:sp>
        <p:nvSpPr>
          <p:cNvPr id="367" name="Freeform 5"/>
          <p:cNvSpPr/>
          <p:nvPr/>
        </p:nvSpPr>
        <p:spPr>
          <a:xfrm rot="16002045">
            <a:off x="3525600" y="4088528"/>
            <a:ext cx="1103329" cy="1090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17" h="20112" extrusionOk="0">
                <a:moveTo>
                  <a:pt x="7827" y="19446"/>
                </a:moveTo>
                <a:cubicBezTo>
                  <a:pt x="8009" y="19493"/>
                  <a:pt x="8123" y="19680"/>
                  <a:pt x="8077" y="19844"/>
                </a:cubicBezTo>
                <a:cubicBezTo>
                  <a:pt x="8032" y="20031"/>
                  <a:pt x="7850" y="20148"/>
                  <a:pt x="7690" y="20101"/>
                </a:cubicBezTo>
                <a:cubicBezTo>
                  <a:pt x="4956" y="19446"/>
                  <a:pt x="2609" y="17644"/>
                  <a:pt x="1242" y="15140"/>
                </a:cubicBezTo>
                <a:cubicBezTo>
                  <a:pt x="-1401" y="10226"/>
                  <a:pt x="308" y="4024"/>
                  <a:pt x="5093" y="1286"/>
                </a:cubicBezTo>
                <a:cubicBezTo>
                  <a:pt x="9877" y="-1452"/>
                  <a:pt x="15915" y="327"/>
                  <a:pt x="18558" y="5241"/>
                </a:cubicBezTo>
                <a:cubicBezTo>
                  <a:pt x="19971" y="7815"/>
                  <a:pt x="20199" y="10881"/>
                  <a:pt x="19219" y="13666"/>
                </a:cubicBezTo>
                <a:cubicBezTo>
                  <a:pt x="19151" y="13829"/>
                  <a:pt x="18969" y="13923"/>
                  <a:pt x="18809" y="13853"/>
                </a:cubicBezTo>
                <a:cubicBezTo>
                  <a:pt x="18627" y="13806"/>
                  <a:pt x="18558" y="13595"/>
                  <a:pt x="18604" y="13432"/>
                </a:cubicBezTo>
                <a:cubicBezTo>
                  <a:pt x="19538" y="10834"/>
                  <a:pt x="19310" y="7956"/>
                  <a:pt x="18012" y="5545"/>
                </a:cubicBezTo>
                <a:cubicBezTo>
                  <a:pt x="15505" y="958"/>
                  <a:pt x="9877" y="-680"/>
                  <a:pt x="5412" y="1871"/>
                </a:cubicBezTo>
                <a:cubicBezTo>
                  <a:pt x="946" y="4422"/>
                  <a:pt x="-672" y="10226"/>
                  <a:pt x="1812" y="14812"/>
                </a:cubicBezTo>
                <a:cubicBezTo>
                  <a:pt x="3088" y="17153"/>
                  <a:pt x="5275" y="18837"/>
                  <a:pt x="7827" y="19446"/>
                </a:cubicBezTo>
                <a:close/>
              </a:path>
            </a:pathLst>
          </a:custGeom>
          <a:solidFill>
            <a:srgbClr val="FFFFFF">
              <a:alpha val="23957"/>
            </a:srgbClr>
          </a:solidFill>
          <a:ln w="12700">
            <a:miter lim="400000"/>
          </a:ln>
        </p:spPr>
        <p:txBody>
          <a:bodyPr lIns="60958" rIns="60958"/>
          <a:lstStyle/>
          <a:p>
            <a:pPr algn="l" defTabSz="9144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 sz="2400"/>
          </a:p>
        </p:txBody>
      </p:sp>
      <p:sp>
        <p:nvSpPr>
          <p:cNvPr id="368" name="Freeform 5"/>
          <p:cNvSpPr/>
          <p:nvPr/>
        </p:nvSpPr>
        <p:spPr>
          <a:xfrm rot="8815759">
            <a:off x="6279445" y="4088528"/>
            <a:ext cx="1103329" cy="1090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17" h="20112" extrusionOk="0">
                <a:moveTo>
                  <a:pt x="7827" y="19446"/>
                </a:moveTo>
                <a:cubicBezTo>
                  <a:pt x="8009" y="19493"/>
                  <a:pt x="8123" y="19680"/>
                  <a:pt x="8077" y="19844"/>
                </a:cubicBezTo>
                <a:cubicBezTo>
                  <a:pt x="8032" y="20031"/>
                  <a:pt x="7850" y="20148"/>
                  <a:pt x="7690" y="20101"/>
                </a:cubicBezTo>
                <a:cubicBezTo>
                  <a:pt x="4956" y="19446"/>
                  <a:pt x="2609" y="17644"/>
                  <a:pt x="1242" y="15140"/>
                </a:cubicBezTo>
                <a:cubicBezTo>
                  <a:pt x="-1401" y="10226"/>
                  <a:pt x="308" y="4024"/>
                  <a:pt x="5093" y="1286"/>
                </a:cubicBezTo>
                <a:cubicBezTo>
                  <a:pt x="9877" y="-1452"/>
                  <a:pt x="15915" y="327"/>
                  <a:pt x="18558" y="5241"/>
                </a:cubicBezTo>
                <a:cubicBezTo>
                  <a:pt x="19971" y="7815"/>
                  <a:pt x="20199" y="10881"/>
                  <a:pt x="19219" y="13666"/>
                </a:cubicBezTo>
                <a:cubicBezTo>
                  <a:pt x="19151" y="13829"/>
                  <a:pt x="18969" y="13923"/>
                  <a:pt x="18809" y="13853"/>
                </a:cubicBezTo>
                <a:cubicBezTo>
                  <a:pt x="18627" y="13806"/>
                  <a:pt x="18558" y="13595"/>
                  <a:pt x="18604" y="13432"/>
                </a:cubicBezTo>
                <a:cubicBezTo>
                  <a:pt x="19538" y="10834"/>
                  <a:pt x="19310" y="7956"/>
                  <a:pt x="18012" y="5545"/>
                </a:cubicBezTo>
                <a:cubicBezTo>
                  <a:pt x="15505" y="958"/>
                  <a:pt x="9877" y="-680"/>
                  <a:pt x="5412" y="1871"/>
                </a:cubicBezTo>
                <a:cubicBezTo>
                  <a:pt x="946" y="4422"/>
                  <a:pt x="-672" y="10226"/>
                  <a:pt x="1812" y="14812"/>
                </a:cubicBezTo>
                <a:cubicBezTo>
                  <a:pt x="3088" y="17153"/>
                  <a:pt x="5275" y="18837"/>
                  <a:pt x="7827" y="19446"/>
                </a:cubicBezTo>
                <a:close/>
              </a:path>
            </a:pathLst>
          </a:custGeom>
          <a:solidFill>
            <a:srgbClr val="FFFFFF">
              <a:alpha val="23957"/>
            </a:srgbClr>
          </a:solidFill>
          <a:ln w="12700">
            <a:miter lim="400000"/>
          </a:ln>
        </p:spPr>
        <p:txBody>
          <a:bodyPr lIns="60958" rIns="60958"/>
          <a:lstStyle/>
          <a:p>
            <a:pPr algn="l" defTabSz="91440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 sz="2400"/>
          </a:p>
        </p:txBody>
      </p:sp>
      <p:sp>
        <p:nvSpPr>
          <p:cNvPr id="2" name="文本框 1"/>
          <p:cNvSpPr txBox="1"/>
          <p:nvPr/>
        </p:nvSpPr>
        <p:spPr>
          <a:xfrm>
            <a:off x="6133465" y="20853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0575" y="43821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访问控制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86980" y="44494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安全保障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4286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迁移流程</a:t>
            </a:r>
            <a:endParaRPr lang="zh-CN" altLang="en-US" sz="2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570" y="3269615"/>
            <a:ext cx="2351405" cy="5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下载标准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token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代码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539875"/>
            <a:ext cx="445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ERC20</a:t>
            </a:r>
            <a:r>
              <a:rPr lang="zh-CN" altLang="en-US"/>
              <a:t>迁移：假设</a:t>
            </a:r>
            <a:r>
              <a:rPr lang="en-US" altLang="zh-CN"/>
              <a:t>erc20 token</a:t>
            </a:r>
            <a:r>
              <a:rPr lang="zh-CN" altLang="en-US"/>
              <a:t>名称为</a:t>
            </a:r>
            <a:r>
              <a:rPr lang="en-US" altLang="zh-CN"/>
              <a:t>Wow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8135" y="4047490"/>
            <a:ext cx="3470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https://github.com/onflow/flow-ft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6730" y="1932940"/>
            <a:ext cx="4903470" cy="461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合约名Example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Token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替换为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WowToken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8635" y="2614295"/>
            <a:ext cx="4902835" cy="461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合约内ExampleToken全部替换为</a:t>
            </a:r>
            <a:r>
              <a:rPr lang="en-US" altLang="zh-CN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sym typeface="+mn-ea"/>
              </a:rPr>
              <a:t>WowToken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8635" y="3245485"/>
            <a:ext cx="4902835" cy="461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存储路径中exampleToken替换为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wow</a:t>
            </a:r>
            <a:r>
              <a:rPr lang="zh-CN" altLang="en-US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sym typeface="+mn-ea"/>
              </a:rPr>
              <a:t>Token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8000" y="4557395"/>
            <a:ext cx="4903470" cy="461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交易ExampleToken引用替换为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WowToken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8000" y="5684520"/>
            <a:ext cx="4903470" cy="461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脚本ExampleToken引用替换为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WowToken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2" idx="3"/>
            <a:endCxn id="7" idx="1"/>
          </p:cNvCxnSpPr>
          <p:nvPr/>
        </p:nvCxnSpPr>
        <p:spPr>
          <a:xfrm flipV="1">
            <a:off x="3228975" y="2845435"/>
            <a:ext cx="2359660" cy="71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</p:cNvCxnSpPr>
          <p:nvPr/>
        </p:nvCxnSpPr>
        <p:spPr>
          <a:xfrm>
            <a:off x="3228975" y="3561715"/>
            <a:ext cx="2284095" cy="12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3"/>
            <a:endCxn id="10" idx="1"/>
          </p:cNvCxnSpPr>
          <p:nvPr/>
        </p:nvCxnSpPr>
        <p:spPr>
          <a:xfrm>
            <a:off x="3228975" y="3561715"/>
            <a:ext cx="2359025" cy="2353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4286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03  </a:t>
            </a:r>
            <a:r>
              <a:rPr lang="zh-CN" sz="2400">
                <a:sym typeface="+mn-ea"/>
              </a:rPr>
              <a:t>编程</a:t>
            </a:r>
            <a:r>
              <a:rPr lang="en-US" altLang="zh-CN" sz="2400">
                <a:sym typeface="+mn-ea"/>
              </a:rPr>
              <a:t>IDE</a:t>
            </a:r>
            <a:r>
              <a:rPr lang="zh-CN" altLang="en-US" sz="2400">
                <a:sym typeface="+mn-ea"/>
              </a:rPr>
              <a:t>：</a:t>
            </a:r>
            <a:r>
              <a:rPr sz="2400">
                <a:sym typeface="+mn-ea"/>
              </a:rPr>
              <a:t>从remix到playground</a:t>
            </a:r>
            <a:endParaRPr lang="zh-CN" altLang="en-US" sz="24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25" y="6414135"/>
            <a:ext cx="7162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https://play.onflow.org/4062d09c-421d-4479-aaab-cfd302eb9b06</a:t>
            </a:r>
            <a:endParaRPr lang="zh-CN" altLang="en-US"/>
          </a:p>
        </p:txBody>
      </p:sp>
      <p:pic>
        <p:nvPicPr>
          <p:cNvPr id="3" name="图片 2" descr="play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105535"/>
            <a:ext cx="9011285" cy="515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04  </a:t>
            </a:r>
            <a:r>
              <a:rPr lang="zh-CN" sz="2400">
                <a:sym typeface="+mn-ea"/>
              </a:rPr>
              <a:t>部署：从truffle到flow cli</a:t>
            </a:r>
            <a:endParaRPr lang="zh-CN" altLang="en-US" sz="24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885" y="2978785"/>
            <a:ext cx="1988185" cy="553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Flow cli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9930" y="2436495"/>
            <a:ext cx="1988185" cy="553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账号功能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0565" y="3555365"/>
            <a:ext cx="1988185" cy="553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合约功能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20565" y="1296035"/>
            <a:ext cx="1988185" cy="553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本地模拟器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9930" y="4799965"/>
            <a:ext cx="1988185" cy="553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区块交互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9855" y="6215380"/>
            <a:ext cx="639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水龙头：https://testnet-faucet.onflow.org/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5" idx="1"/>
          </p:cNvCxnSpPr>
          <p:nvPr/>
        </p:nvCxnSpPr>
        <p:spPr>
          <a:xfrm flipV="1">
            <a:off x="2846070" y="1584960"/>
            <a:ext cx="1674495" cy="168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 flipV="1">
            <a:off x="2846070" y="2713355"/>
            <a:ext cx="167386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2869565" y="3249295"/>
            <a:ext cx="165100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3"/>
            <a:endCxn id="6" idx="1"/>
          </p:cNvCxnSpPr>
          <p:nvPr/>
        </p:nvCxnSpPr>
        <p:spPr>
          <a:xfrm>
            <a:off x="2846070" y="3267710"/>
            <a:ext cx="1673860" cy="182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13345" y="2649220"/>
            <a:ext cx="1988185" cy="553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部署合约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6840" y="3531870"/>
            <a:ext cx="1988185" cy="553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执行交易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13345" y="4514850"/>
            <a:ext cx="1988185" cy="553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执行脚本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4" idx="3"/>
            <a:endCxn id="12" idx="1"/>
          </p:cNvCxnSpPr>
          <p:nvPr/>
        </p:nvCxnSpPr>
        <p:spPr>
          <a:xfrm flipV="1">
            <a:off x="6508750" y="2938145"/>
            <a:ext cx="1204595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3" idx="1"/>
          </p:cNvCxnSpPr>
          <p:nvPr/>
        </p:nvCxnSpPr>
        <p:spPr>
          <a:xfrm flipV="1">
            <a:off x="6508750" y="3820795"/>
            <a:ext cx="1228090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14" idx="1"/>
          </p:cNvCxnSpPr>
          <p:nvPr/>
        </p:nvCxnSpPr>
        <p:spPr>
          <a:xfrm>
            <a:off x="6508750" y="3844290"/>
            <a:ext cx="1204595" cy="959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05  </a:t>
            </a:r>
            <a:r>
              <a:rPr lang="zh-CN" sz="2400">
                <a:sym typeface="+mn-ea"/>
              </a:rPr>
              <a:t>前端：从web3.js到FCL.js</a:t>
            </a:r>
            <a:endParaRPr lang="zh-CN" altLang="en-US" sz="24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25" y="1235710"/>
            <a:ext cx="6292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{ query, mutate, tx } from "@onflow/fcl";</a:t>
            </a:r>
            <a:endParaRPr lang="zh-CN" altLang="en-US"/>
          </a:p>
          <a:p>
            <a:r>
              <a:rPr lang="en-US" altLang="zh-CN"/>
              <a:t>//FCL调用合约主要有三种方法： query, mutate, tx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9245" y="2674620"/>
            <a:ext cx="5810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query其实调用的就是script，不产生交易，无gas消耗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9245" y="3234055"/>
            <a:ext cx="61512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let res = await query({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cadence: CHECK_COLLECTION,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args: (arg, t) =&gt; [arg(user?.addr, t.Address)],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>
                <a:sym typeface="+mn-ea"/>
              </a:rPr>
              <a:t>CHECK_COLLECTIO为</a:t>
            </a:r>
            <a:r>
              <a:rPr lang="en-US" altLang="zh-CN">
                <a:sym typeface="+mn-ea"/>
              </a:rPr>
              <a:t>cadence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1640" y="2674620"/>
            <a:ext cx="569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mutate调动的就是交易（transaction），有gas消耗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20230" y="3234055"/>
            <a:ext cx="52603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let res = await mutate({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cadence: DELETE_COLLECTION,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limit: 75,</a:t>
            </a:r>
            <a:endParaRPr lang="zh-CN" altLang="en-US"/>
          </a:p>
          <a:p>
            <a:r>
              <a:rPr lang="en-US" altLang="zh-CN"/>
              <a:t>	args: (arg, t) =&gt; [arg("myName")],</a:t>
            </a:r>
            <a:endParaRPr lang="en-US" altLang="zh-CN"/>
          </a:p>
          <a:p>
            <a:r>
              <a:rPr lang="zh-CN" altLang="en-US"/>
              <a:t> });</a:t>
            </a:r>
            <a:endParaRPr lang="zh-CN" altLang="en-US"/>
          </a:p>
          <a:p>
            <a:r>
              <a:rPr lang="en-US" altLang="zh-CN"/>
              <a:t>//</a:t>
            </a:r>
            <a:r>
              <a:rPr lang="zh-CN" altLang="en-US">
                <a:sym typeface="+mn-ea"/>
              </a:rPr>
              <a:t>DELETE_COLLECTIO为</a:t>
            </a:r>
            <a:r>
              <a:rPr lang="en-US" altLang="zh-CN">
                <a:sym typeface="+mn-ea"/>
              </a:rPr>
              <a:t>cadence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95" y="5870575"/>
            <a:ext cx="9361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await tx(res).onceSealed();</a:t>
            </a:r>
            <a:r>
              <a:rPr lang="en-US" altLang="zh-CN"/>
              <a:t>//tx其实就是等待交易封装完成的函数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65430" y="2386965"/>
            <a:ext cx="5810250" cy="2682240"/>
          </a:xfrm>
          <a:prstGeom prst="rect">
            <a:avLst/>
          </a:prstGeom>
          <a:noFill/>
          <a:ln w="28575" cap="flat" cmpd="thickThin" algn="ctr">
            <a:solidFill>
              <a:schemeClr val="accent1">
                <a:shade val="50000"/>
              </a:schemeClr>
            </a:solidFill>
            <a:prstDash val="sysDot"/>
          </a:ln>
          <a:effectLst>
            <a:softEdge rad="0"/>
          </a:effectLst>
        </p:spPr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3790" y="2386965"/>
            <a:ext cx="5986780" cy="2682240"/>
          </a:xfrm>
          <a:prstGeom prst="rect">
            <a:avLst/>
          </a:prstGeom>
          <a:noFill/>
          <a:ln w="28575" cap="flat" cmpd="thickThin" algn="ctr">
            <a:solidFill>
              <a:schemeClr val="accent1">
                <a:shade val="50000"/>
              </a:schemeClr>
            </a:solidFill>
            <a:prstDash val="sysDot"/>
          </a:ln>
          <a:effectLst>
            <a:softEdge rad="0"/>
          </a:effectLst>
        </p:spPr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06  </a:t>
            </a:r>
            <a:r>
              <a:rPr lang="en-US" altLang="zh-CN" sz="3200">
                <a:sym typeface="+mn-ea"/>
              </a:rPr>
              <a:t>NFT</a:t>
            </a:r>
            <a:r>
              <a:rPr lang="zh-CN" altLang="en-US" sz="3200">
                <a:sym typeface="+mn-ea"/>
              </a:rPr>
              <a:t>合约迁移：数据结构</a:t>
            </a:r>
            <a:endParaRPr lang="zh-CN" altLang="en-US" sz="3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4795" y="3052445"/>
            <a:ext cx="42017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 resource NFT {</a:t>
            </a:r>
            <a:endParaRPr lang="zh-CN" altLang="en-US"/>
          </a:p>
          <a:p>
            <a:r>
              <a:rPr lang="zh-CN" altLang="en-US"/>
              <a:t>        pub let id: UInt64</a:t>
            </a:r>
            <a:endParaRPr lang="zh-CN" altLang="en-US"/>
          </a:p>
          <a:p>
            <a:r>
              <a:rPr lang="zh-CN" altLang="en-US"/>
              <a:t>        pub let name: String</a:t>
            </a:r>
            <a:endParaRPr lang="zh-CN" altLang="en-US"/>
          </a:p>
          <a:p>
            <a:r>
              <a:rPr lang="zh-CN" altLang="en-US"/>
              <a:t>        pub let description: String</a:t>
            </a:r>
            <a:endParaRPr lang="zh-CN" altLang="en-US"/>
          </a:p>
          <a:p>
            <a:r>
              <a:rPr lang="zh-CN" altLang="en-US"/>
              <a:t>        pub let thumbnail: String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07670" y="2149475"/>
            <a:ext cx="47161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string private _name;</a:t>
            </a:r>
            <a:endParaRPr lang="zh-CN" altLang="en-US"/>
          </a:p>
          <a:p>
            <a:r>
              <a:rPr lang="zh-CN" altLang="en-US"/>
              <a:t> string private _symbol;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mapping(uint256 =&gt; address) private _owners;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mapping(uint256 =&gt; string) tokenLinks;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27975" y="5340350"/>
            <a:ext cx="3645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 structExternalURL {</a:t>
            </a:r>
            <a:endParaRPr lang="zh-CN" altLang="en-US"/>
          </a:p>
          <a:p>
            <a:r>
              <a:rPr lang="zh-CN" altLang="en-US"/>
              <a:t>        pub let url: String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84795" y="2149475"/>
            <a:ext cx="4030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 contract ExampleNFT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198110" y="2223770"/>
            <a:ext cx="1623060" cy="294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198110" y="3782060"/>
            <a:ext cx="1623060" cy="294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23815" y="5654675"/>
            <a:ext cx="1623060" cy="294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3155" y="1071880"/>
            <a:ext cx="943610" cy="849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071880"/>
            <a:ext cx="952500" cy="95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86705" y="1798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资源集合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21655" y="341376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NFT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72405" y="52743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元数据扩展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06  </a:t>
            </a:r>
            <a:r>
              <a:rPr lang="en-US" altLang="zh-CN" sz="3200">
                <a:sym typeface="+mn-ea"/>
              </a:rPr>
              <a:t>NFT</a:t>
            </a:r>
            <a:r>
              <a:rPr lang="zh-CN" altLang="en-US" sz="3200">
                <a:sym typeface="+mn-ea"/>
              </a:rPr>
              <a:t>合约迁移：功能函数</a:t>
            </a:r>
            <a:endParaRPr lang="zh-CN" altLang="en-US" sz="3200">
              <a:sym typeface="+mn-ea"/>
            </a:endParaRPr>
          </a:p>
        </p:txBody>
      </p:sp>
      <p:pic>
        <p:nvPicPr>
          <p:cNvPr id="4" name="图片 3" descr="ERC7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1332230"/>
            <a:ext cx="7565390" cy="51377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938520" y="1520190"/>
            <a:ext cx="2005965" cy="241300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62645" y="2380615"/>
            <a:ext cx="2241550" cy="451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Cadence.</a:t>
            </a:r>
            <a:r>
              <a:rPr lang="zh-CN" altLang="en-US" sz="1400"/>
              <a:t>推荐</a:t>
            </a:r>
            <a:r>
              <a:rPr lang="en-US" altLang="zh-CN" sz="1400"/>
              <a:t>NFT</a:t>
            </a:r>
            <a:r>
              <a:rPr lang="zh-CN" altLang="en-US" sz="1400"/>
              <a:t>标准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3" idx="1"/>
          </p:cNvCxnSpPr>
          <p:nvPr/>
        </p:nvCxnSpPr>
        <p:spPr>
          <a:xfrm flipH="1">
            <a:off x="7960360" y="2618105"/>
            <a:ext cx="502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79374" y="260648"/>
            <a:ext cx="581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空投问题</a:t>
            </a:r>
            <a:endParaRPr lang="zh-CN" altLang="en-US" sz="32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7670" y="1185545"/>
            <a:ext cx="73755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transaction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prepare(signer: AuthAccount) {</a:t>
            </a:r>
            <a:endParaRPr lang="zh-CN" altLang="en-US"/>
          </a:p>
          <a:p>
            <a:r>
              <a:rPr lang="zh-CN" altLang="en-US"/>
              <a:t>        signer.save(</a:t>
            </a:r>
            <a:endParaRPr lang="zh-CN" altLang="en-US"/>
          </a:p>
          <a:p>
            <a:r>
              <a:rPr lang="zh-CN" altLang="en-US"/>
              <a:t>            &lt;-ExampleToken.createEmptyVault(),</a:t>
            </a:r>
            <a:endParaRPr lang="zh-CN" altLang="en-US"/>
          </a:p>
          <a:p>
            <a:r>
              <a:rPr lang="zh-CN" altLang="en-US"/>
              <a:t>            to: ExampleToken.VaultStoragePath</a:t>
            </a:r>
            <a:endParaRPr lang="zh-CN" altLang="en-US"/>
          </a:p>
          <a:p>
            <a:r>
              <a:rPr lang="zh-CN" altLang="en-US"/>
              <a:t>        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signer.link&lt;&amp;ExampleToken.Vault{FungibleToken.Receiver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FungibleToken.Balance</a:t>
            </a:r>
            <a:r>
              <a:rPr lang="zh-CN" altLang="en-US"/>
              <a:t>}&gt;(</a:t>
            </a:r>
            <a:endParaRPr lang="zh-CN" altLang="en-US"/>
          </a:p>
          <a:p>
            <a:r>
              <a:rPr lang="zh-CN" altLang="en-US"/>
              <a:t>            ExampleToken.ReceiverPublicPath,</a:t>
            </a:r>
            <a:endParaRPr lang="zh-CN" altLang="en-US"/>
          </a:p>
          <a:p>
            <a:r>
              <a:rPr lang="zh-CN" altLang="en-US"/>
              <a:t>            target: ExampleToken.VaultStoragePath</a:t>
            </a:r>
            <a:endParaRPr lang="zh-CN" altLang="en-US"/>
          </a:p>
          <a:p>
            <a:r>
              <a:rPr lang="zh-CN" altLang="en-US"/>
              <a:t>        )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3689985" y="1964055"/>
            <a:ext cx="4352925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042910" y="1456055"/>
            <a:ext cx="3954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用户必须先授权创建一个空仓库</a:t>
            </a:r>
            <a:endParaRPr lang="zh-CN" altLang="en-US"/>
          </a:p>
          <a:p>
            <a:r>
              <a:rPr lang="zh-CN" altLang="en-US"/>
              <a:t>然后才能接收</a:t>
            </a:r>
            <a:r>
              <a:rPr lang="en-US" altLang="zh-CN"/>
              <a:t>token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这就意味着，以太坊那样无授权</a:t>
            </a:r>
            <a:r>
              <a:rPr lang="en-US" altLang="zh-CN"/>
              <a:t>transfer</a:t>
            </a:r>
            <a:r>
              <a:rPr lang="zh-CN" altLang="en-US"/>
              <a:t>“空投”无法实现。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如何在</a:t>
            </a:r>
            <a:r>
              <a:rPr lang="en-US" altLang="zh-CN"/>
              <a:t>flow</a:t>
            </a:r>
            <a:r>
              <a:rPr lang="zh-CN" altLang="en-US"/>
              <a:t>上实现空投？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79374" y="260648"/>
            <a:ext cx="581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学习网站</a:t>
            </a:r>
            <a:endParaRPr lang="zh-CN" altLang="en-US" sz="32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8280" y="1576705"/>
            <a:ext cx="1198372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官方</a:t>
            </a:r>
            <a:r>
              <a:rPr lang="en-US" altLang="zh-CN" sz="2400">
                <a:latin typeface="+mj-ea"/>
                <a:ea typeface="+mj-ea"/>
                <a:cs typeface="+mj-ea"/>
              </a:rPr>
              <a:t>github:</a:t>
            </a:r>
            <a:r>
              <a:rPr lang="zh-CN" altLang="en-US" sz="2400">
                <a:latin typeface="+mj-ea"/>
                <a:ea typeface="+mj-ea"/>
                <a:cs typeface="+mj-ea"/>
              </a:rPr>
              <a:t> https://github.com/onflow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合约代码：https://flow-view-source.com/mainnet/account/0x5892036f9111fbb8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合约列表：https://github.com/alchemyplatform/alchemy-flow-contracts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flowfans</a:t>
            </a:r>
            <a:r>
              <a:rPr lang="zh-CN" altLang="en-US" sz="2400">
                <a:latin typeface="+mj-ea"/>
                <a:ea typeface="+mj-ea"/>
                <a:cs typeface="+mj-ea"/>
              </a:rPr>
              <a:t>中文</a:t>
            </a:r>
            <a:r>
              <a:rPr lang="en-US" altLang="zh-CN" sz="2400">
                <a:latin typeface="+mj-ea"/>
                <a:ea typeface="+mj-ea"/>
                <a:cs typeface="+mj-ea"/>
              </a:rPr>
              <a:t>:https://www.flowfans.org/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endParaRPr lang="en-US" altLang="zh-CN" sz="2400">
              <a:latin typeface="+mj-ea"/>
              <a:ea typeface="+mj-ea"/>
              <a:cs typeface="+mj-ea"/>
            </a:endParaRPr>
          </a:p>
          <a:p>
            <a:r>
              <a:rPr sz="2400">
                <a:latin typeface="+mj-ea"/>
                <a:ea typeface="+mj-ea"/>
                <a:cs typeface="+mj-ea"/>
              </a:rPr>
              <a:t>文档网站 https://docs.onflow.org/</a:t>
            </a:r>
            <a:endParaRPr sz="2400">
              <a:latin typeface="+mj-ea"/>
              <a:ea typeface="+mj-ea"/>
              <a:cs typeface="+mj-ea"/>
            </a:endParaRPr>
          </a:p>
          <a:p>
            <a:endParaRPr sz="2400">
              <a:latin typeface="+mj-ea"/>
              <a:ea typeface="+mj-ea"/>
              <a:cs typeface="+mj-ea"/>
            </a:endParaRPr>
          </a:p>
          <a:p>
            <a:r>
              <a:rPr sz="2400">
                <a:latin typeface="+mj-ea"/>
                <a:ea typeface="+mj-ea"/>
                <a:cs typeface="+mj-ea"/>
              </a:rPr>
              <a:t>浏览器 https://testnet.flowscan.org/ </a:t>
            </a:r>
            <a:endParaRPr sz="2400">
              <a:latin typeface="+mj-ea"/>
              <a:ea typeface="+mj-ea"/>
              <a:cs typeface="+mj-ea"/>
            </a:endParaRPr>
          </a:p>
          <a:p>
            <a:endParaRPr lang="zh-CN" altLang="en-US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01"/>
          <p:cNvSpPr txBox="1"/>
          <p:nvPr/>
        </p:nvSpPr>
        <p:spPr>
          <a:xfrm>
            <a:off x="6931953" y="1019152"/>
            <a:ext cx="703580" cy="852170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 sz="3500">
                <a:solidFill>
                  <a:srgbClr val="367BD1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sz="4665"/>
              <a:t>01</a:t>
            </a:r>
            <a:endParaRPr sz="4665"/>
          </a:p>
        </p:txBody>
      </p:sp>
      <p:sp>
        <p:nvSpPr>
          <p:cNvPr id="167" name="02"/>
          <p:cNvSpPr txBox="1"/>
          <p:nvPr/>
        </p:nvSpPr>
        <p:spPr>
          <a:xfrm>
            <a:off x="6931953" y="1957889"/>
            <a:ext cx="703580" cy="852170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 sz="3500">
                <a:solidFill>
                  <a:srgbClr val="357BD0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sz="4665"/>
              <a:t>02</a:t>
            </a:r>
            <a:endParaRPr sz="4665"/>
          </a:p>
        </p:txBody>
      </p:sp>
      <p:sp>
        <p:nvSpPr>
          <p:cNvPr id="168" name="03"/>
          <p:cNvSpPr txBox="1"/>
          <p:nvPr/>
        </p:nvSpPr>
        <p:spPr>
          <a:xfrm>
            <a:off x="6931953" y="2896626"/>
            <a:ext cx="703580" cy="852170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 sz="3500">
                <a:solidFill>
                  <a:srgbClr val="357BD0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sz="4665"/>
              <a:t>03</a:t>
            </a:r>
            <a:endParaRPr sz="4665"/>
          </a:p>
        </p:txBody>
      </p:sp>
      <p:sp>
        <p:nvSpPr>
          <p:cNvPr id="169" name="04"/>
          <p:cNvSpPr txBox="1"/>
          <p:nvPr/>
        </p:nvSpPr>
        <p:spPr>
          <a:xfrm>
            <a:off x="6931953" y="3835362"/>
            <a:ext cx="703580" cy="852170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 sz="3500">
                <a:solidFill>
                  <a:srgbClr val="357BD0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sz="4665"/>
              <a:t>04</a:t>
            </a:r>
            <a:endParaRPr sz="4665"/>
          </a:p>
        </p:txBody>
      </p:sp>
      <p:sp>
        <p:nvSpPr>
          <p:cNvPr id="171" name="文本框 2"/>
          <p:cNvSpPr txBox="1"/>
          <p:nvPr/>
        </p:nvSpPr>
        <p:spPr>
          <a:xfrm>
            <a:off x="7885473" y="1285217"/>
            <a:ext cx="2755900" cy="3378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r>
              <a:rPr lang="zh-CN" sz="1865" dirty="0"/>
              <a:t>为什么选择</a:t>
            </a:r>
            <a:r>
              <a:rPr lang="en-US" altLang="zh-CN" sz="1865" dirty="0"/>
              <a:t>Flow Cadence</a:t>
            </a:r>
            <a:endParaRPr lang="en-US" altLang="zh-CN" sz="1865" dirty="0"/>
          </a:p>
        </p:txBody>
      </p:sp>
      <p:sp>
        <p:nvSpPr>
          <p:cNvPr id="172" name="文本框 2"/>
          <p:cNvSpPr txBox="1"/>
          <p:nvPr/>
        </p:nvSpPr>
        <p:spPr>
          <a:xfrm>
            <a:off x="7915953" y="2208525"/>
            <a:ext cx="2861945" cy="3378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pPr algn="l"/>
            <a:r>
              <a:rPr lang="zh-CN" sz="1865"/>
              <a:t>合约：从</a:t>
            </a:r>
            <a:r>
              <a:rPr lang="en-US" altLang="zh-CN" sz="1865"/>
              <a:t>solidity</a:t>
            </a:r>
            <a:r>
              <a:rPr lang="zh-CN" altLang="en-US" sz="1865"/>
              <a:t>到cadence</a:t>
            </a:r>
            <a:endParaRPr lang="zh-CN" altLang="en-US" sz="1865"/>
          </a:p>
        </p:txBody>
      </p:sp>
      <p:sp>
        <p:nvSpPr>
          <p:cNvPr id="174" name="文本框 2"/>
          <p:cNvSpPr txBox="1"/>
          <p:nvPr/>
        </p:nvSpPr>
        <p:spPr>
          <a:xfrm>
            <a:off x="7915953" y="3158975"/>
            <a:ext cx="2915285" cy="3378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pPr algn="l"/>
            <a:r>
              <a:rPr lang="en-US" altLang="zh-CN" sz="1865"/>
              <a:t>IDE</a:t>
            </a:r>
            <a:r>
              <a:rPr lang="zh-CN" altLang="en-US" sz="1865"/>
              <a:t>：</a:t>
            </a:r>
            <a:r>
              <a:rPr sz="1865"/>
              <a:t>从remix到playground</a:t>
            </a:r>
            <a:endParaRPr sz="1865"/>
          </a:p>
        </p:txBody>
      </p:sp>
      <p:sp>
        <p:nvSpPr>
          <p:cNvPr id="176" name="文本框 2"/>
          <p:cNvSpPr txBox="1"/>
          <p:nvPr/>
        </p:nvSpPr>
        <p:spPr>
          <a:xfrm>
            <a:off x="7915953" y="4110018"/>
            <a:ext cx="2545080" cy="3378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pPr algn="l"/>
            <a:r>
              <a:rPr lang="zh-CN" sz="1865"/>
              <a:t>部署：从truffle到flow cli</a:t>
            </a:r>
            <a:endParaRPr lang="zh-CN" sz="1865"/>
          </a:p>
        </p:txBody>
      </p:sp>
      <p:sp>
        <p:nvSpPr>
          <p:cNvPr id="178" name="矩形"/>
          <p:cNvSpPr/>
          <p:nvPr/>
        </p:nvSpPr>
        <p:spPr>
          <a:xfrm>
            <a:off x="11571605" y="1285240"/>
            <a:ext cx="102870" cy="5012055"/>
          </a:xfrm>
          <a:prstGeom prst="rect">
            <a:avLst/>
          </a:prstGeom>
          <a:solidFill>
            <a:srgbClr val="3980D2"/>
          </a:solidFill>
          <a:ln w="12700">
            <a:miter lim="400000"/>
          </a:ln>
        </p:spPr>
        <p:txBody>
          <a:bodyPr lIns="67733" tIns="67733" rIns="67733" bIns="67733" anchor="ctr"/>
          <a:lstStyle/>
          <a:p>
            <a:endParaRPr sz="2400"/>
          </a:p>
        </p:txBody>
      </p:sp>
      <p:sp>
        <p:nvSpPr>
          <p:cNvPr id="2" name="04"/>
          <p:cNvSpPr txBox="1"/>
          <p:nvPr/>
        </p:nvSpPr>
        <p:spPr>
          <a:xfrm>
            <a:off x="6954813" y="4729442"/>
            <a:ext cx="703580" cy="852170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 sz="3500">
                <a:solidFill>
                  <a:srgbClr val="357BD0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sz="4665"/>
              <a:t>0</a:t>
            </a:r>
            <a:r>
              <a:rPr lang="en-US" sz="4665"/>
              <a:t>5</a:t>
            </a:r>
            <a:endParaRPr lang="en-US" sz="4665"/>
          </a:p>
        </p:txBody>
      </p:sp>
      <p:sp>
        <p:nvSpPr>
          <p:cNvPr id="3" name="文本框 2"/>
          <p:cNvSpPr txBox="1"/>
          <p:nvPr/>
        </p:nvSpPr>
        <p:spPr>
          <a:xfrm>
            <a:off x="7915953" y="5033308"/>
            <a:ext cx="2729230" cy="3378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pPr algn="l"/>
            <a:r>
              <a:rPr lang="zh-CN" sz="1865"/>
              <a:t>前端：从web3.js到FCL.js</a:t>
            </a:r>
            <a:endParaRPr lang="zh-CN" sz="1865"/>
          </a:p>
        </p:txBody>
      </p:sp>
      <p:sp>
        <p:nvSpPr>
          <p:cNvPr id="4" name="04"/>
          <p:cNvSpPr txBox="1"/>
          <p:nvPr/>
        </p:nvSpPr>
        <p:spPr>
          <a:xfrm>
            <a:off x="6954813" y="5681942"/>
            <a:ext cx="703580" cy="852170"/>
          </a:xfrm>
          <a:prstGeom prst="rect">
            <a:avLst/>
          </a:prstGeom>
          <a:ln w="12700">
            <a:miter lim="400000"/>
          </a:ln>
        </p:spPr>
        <p:txBody>
          <a:bodyPr wrap="none" lIns="67733" tIns="67733" rIns="67733" bIns="67733" anchor="ctr">
            <a:spAutoFit/>
          </a:bodyPr>
          <a:lstStyle>
            <a:lvl1pPr>
              <a:defRPr sz="3500">
                <a:solidFill>
                  <a:srgbClr val="357BD0"/>
                </a:solidFill>
                <a:latin typeface="DIN Alternate" panose="020B0500000000000000"/>
                <a:ea typeface="DIN Alternate" panose="020B0500000000000000"/>
                <a:cs typeface="DIN Alternate" panose="020B0500000000000000"/>
                <a:sym typeface="DIN Alternate" panose="020B0500000000000000"/>
              </a:defRPr>
            </a:lvl1pPr>
          </a:lstStyle>
          <a:p>
            <a:r>
              <a:rPr sz="4665"/>
              <a:t>0</a:t>
            </a:r>
            <a:r>
              <a:rPr lang="en-US" sz="4665"/>
              <a:t>6</a:t>
            </a:r>
            <a:endParaRPr lang="en-US" sz="4665"/>
          </a:p>
        </p:txBody>
      </p:sp>
      <p:sp>
        <p:nvSpPr>
          <p:cNvPr id="5" name="文本框 4"/>
          <p:cNvSpPr txBox="1"/>
          <p:nvPr/>
        </p:nvSpPr>
        <p:spPr>
          <a:xfrm>
            <a:off x="7986438" y="5913418"/>
            <a:ext cx="1461770" cy="3378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400"/>
            </a:lvl1pPr>
          </a:lstStyle>
          <a:p>
            <a:pPr algn="l"/>
            <a:r>
              <a:rPr lang="en-US" altLang="zh-CN" sz="1865"/>
              <a:t>NFT</a:t>
            </a:r>
            <a:r>
              <a:rPr lang="zh-CN" altLang="en-US" sz="1865"/>
              <a:t>合约迁移</a:t>
            </a:r>
            <a:endParaRPr lang="zh-CN" altLang="en-US" sz="1865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955" y="2920365"/>
            <a:ext cx="3482975" cy="1393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0" y="642127"/>
            <a:ext cx="12192000" cy="15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5"/>
          <p:cNvSpPr/>
          <p:nvPr/>
        </p:nvSpPr>
        <p:spPr>
          <a:xfrm>
            <a:off x="477252" y="1029891"/>
            <a:ext cx="1111084" cy="111108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6"/>
          <p:cNvSpPr/>
          <p:nvPr/>
        </p:nvSpPr>
        <p:spPr>
          <a:xfrm>
            <a:off x="2205804" y="703587"/>
            <a:ext cx="1060122" cy="10601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"/>
          <p:cNvSpPr/>
          <p:nvPr/>
        </p:nvSpPr>
        <p:spPr>
          <a:xfrm>
            <a:off x="1252557" y="660528"/>
            <a:ext cx="798226" cy="7982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8"/>
          <p:cNvSpPr/>
          <p:nvPr/>
        </p:nvSpPr>
        <p:spPr>
          <a:xfrm>
            <a:off x="1540943" y="1796553"/>
            <a:ext cx="329326" cy="329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2"/>
          <p:cNvSpPr txBox="1"/>
          <p:nvPr/>
        </p:nvSpPr>
        <p:spPr>
          <a:xfrm>
            <a:off x="615950" y="937775"/>
            <a:ext cx="5660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THANKS FOR YOUR TIME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Diamond 34"/>
          <p:cNvSpPr/>
          <p:nvPr/>
        </p:nvSpPr>
        <p:spPr>
          <a:xfrm>
            <a:off x="8100542" y="614949"/>
            <a:ext cx="1247219" cy="124721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amond 35"/>
          <p:cNvSpPr/>
          <p:nvPr/>
        </p:nvSpPr>
        <p:spPr>
          <a:xfrm>
            <a:off x="9513954" y="1478313"/>
            <a:ext cx="782639" cy="78263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36"/>
          <p:cNvSpPr/>
          <p:nvPr/>
        </p:nvSpPr>
        <p:spPr>
          <a:xfrm>
            <a:off x="10416488" y="873419"/>
            <a:ext cx="531998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37"/>
          <p:cNvSpPr/>
          <p:nvPr/>
        </p:nvSpPr>
        <p:spPr>
          <a:xfrm>
            <a:off x="11660002" y="1817244"/>
            <a:ext cx="531998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38"/>
          <p:cNvSpPr/>
          <p:nvPr/>
        </p:nvSpPr>
        <p:spPr>
          <a:xfrm>
            <a:off x="11427205" y="1228079"/>
            <a:ext cx="434626" cy="434626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hape 580"/>
          <p:cNvSpPr/>
          <p:nvPr/>
        </p:nvSpPr>
        <p:spPr>
          <a:xfrm>
            <a:off x="1541145" y="4787265"/>
            <a:ext cx="10732135" cy="11690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 defTabSz="825500">
              <a:defRPr sz="1800">
                <a:solidFill>
                  <a:srgbClr val="000000"/>
                </a:solidFill>
              </a:defRPr>
            </a:pPr>
            <a:endParaRPr lang="en-US" altLang="zh-CN" sz="3800" i="1" dirty="0" err="1" smtClean="0">
              <a:solidFill>
                <a:srgbClr val="595959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defTabSz="825500">
              <a:defRPr sz="1800">
                <a:solidFill>
                  <a:srgbClr val="000000"/>
                </a:solidFill>
              </a:defRPr>
            </a:pPr>
            <a:r>
              <a:rPr lang="en-US" altLang="zh-CN" sz="3800" i="1" dirty="0" err="1" smtClean="0">
                <a:solidFill>
                  <a:srgbClr val="595959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Github</a:t>
            </a:r>
            <a:r>
              <a:rPr lang="zh-CN" altLang="en-US" sz="3800" i="1" dirty="0" smtClean="0">
                <a:solidFill>
                  <a:srgbClr val="595959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：</a:t>
            </a:r>
            <a:r>
              <a:rPr sz="3800" i="1" dirty="0" smtClean="0">
                <a:solidFill>
                  <a:srgbClr val="595959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https://github.com/maris205/flow-is-best</a:t>
            </a:r>
            <a:endParaRPr sz="3800" i="1" dirty="0" smtClean="0">
              <a:solidFill>
                <a:srgbClr val="595959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79374" y="260648"/>
            <a:ext cx="581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01  </a:t>
            </a:r>
            <a:r>
              <a:rPr lang="zh-CN" altLang="en-US" sz="24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为什么选择</a:t>
            </a:r>
            <a:r>
              <a:rPr lang="en-US" altLang="zh-CN" sz="24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Flow</a:t>
            </a:r>
            <a:endParaRPr lang="en-US" altLang="zh-CN" sz="24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614795" y="1196340"/>
          <a:ext cx="5246370" cy="371792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23185"/>
                <a:gridCol w="2623185"/>
              </a:tblGrid>
              <a:tr h="703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/>
                        <a:t>区块链</a:t>
                      </a:r>
                      <a:endParaRPr lang="zh-CN" altLang="en-US" sz="2000"/>
                    </a:p>
                  </a:txBody>
                  <a:tcPr marL="0" marR="0" marT="99695" marB="9969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/>
                        <a:t>年耗电量 </a:t>
                      </a:r>
                      <a:r>
                        <a:rPr lang="en-US" altLang="zh-CN" sz="2000"/>
                        <a:t>(GWh)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</a:tr>
              <a:tr h="622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/>
                        <a:t>Bitcoin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/>
                        <a:t>178.040</a:t>
                      </a:r>
                      <a:endParaRPr lang="zh-CN" altLang="en-US" sz="2000"/>
                    </a:p>
                  </a:txBody>
                  <a:tcPr marL="0" marR="0" marT="99695" marB="99695" vert="horz" anchor="t"/>
                </a:tc>
              </a:tr>
              <a:tr h="690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/>
                        <a:t>Ethereum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/>
                        <a:t>108.390</a:t>
                      </a:r>
                      <a:endParaRPr lang="zh-CN" altLang="en-US" sz="2000"/>
                    </a:p>
                  </a:txBody>
                  <a:tcPr marL="0" marR="0" marT="99695" marB="99695" vert="horz" anchor="t"/>
                </a:tc>
              </a:tr>
              <a:tr h="555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/>
                        <a:t>Solana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/>
                        <a:t>11.05</a:t>
                      </a:r>
                      <a:endParaRPr lang="zh-CN" altLang="en-US" sz="2000"/>
                    </a:p>
                  </a:txBody>
                  <a:tcPr marL="0" marR="0" marT="99695" marB="99695" vert="horz" anchor="t"/>
                </a:tc>
              </a:tr>
              <a:tr h="622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/>
                        <a:t>Polygon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/>
                        <a:t>0.79</a:t>
                      </a:r>
                      <a:endParaRPr lang="zh-CN" altLang="en-US" sz="2000"/>
                    </a:p>
                  </a:txBody>
                  <a:tcPr marL="0" marR="0" marT="99695" marB="99695" vert="horz" anchor="t"/>
                </a:tc>
              </a:tr>
              <a:tr h="522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/>
                        <a:t>Flow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/>
                        <a:t>0.18</a:t>
                      </a:r>
                      <a:endParaRPr lang="en-US" altLang="zh-CN" sz="2000"/>
                    </a:p>
                  </a:txBody>
                  <a:tcPr marL="0" marR="0" marT="99695" marB="99695" vert="horz" anchor="t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7710" y="5573395"/>
            <a:ext cx="749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mint</a:t>
            </a:r>
            <a:r>
              <a:rPr lang="zh-CN" altLang="en-US"/>
              <a:t>一个以太坊</a:t>
            </a:r>
            <a:r>
              <a:rPr lang="en-US" altLang="zh-CN"/>
              <a:t>NFT</a:t>
            </a:r>
            <a:r>
              <a:rPr lang="zh-CN" altLang="en-US"/>
              <a:t>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几十块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一二百</a:t>
            </a:r>
            <a:r>
              <a:rPr lang="zh-CN" altLang="en-US"/>
              <a:t>             </a:t>
            </a:r>
            <a:r>
              <a:rPr lang="en-US" altLang="zh-CN">
                <a:sym typeface="+mn-ea"/>
              </a:rPr>
              <a:t>mint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Flow NFT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几分钱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1161415"/>
            <a:ext cx="5496560" cy="37185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07820" y="3822065"/>
            <a:ext cx="3164205" cy="1070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便宜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便宜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还是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**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</a:rPr>
              <a:t>的便宜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79374" y="260648"/>
            <a:ext cx="581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01  </a:t>
            </a:r>
            <a:r>
              <a:rPr lang="zh-CN" altLang="en-US" sz="24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如何快速迁移</a:t>
            </a:r>
            <a:endParaRPr lang="zh-CN" altLang="en-US" sz="2400" dirty="0">
              <a:solidFill>
                <a:srgbClr val="26262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73405" y="1174750"/>
            <a:ext cx="10601325" cy="512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800" dirty="0"/>
              <a:t>问题：</a:t>
            </a:r>
            <a:endParaRPr kumimoji="1" lang="en-US" altLang="zh-CN" sz="2800" dirty="0"/>
          </a:p>
          <a:p>
            <a:pPr algn="l">
              <a:lnSpc>
                <a:spcPct val="130000"/>
              </a:lnSpc>
            </a:pPr>
            <a:r>
              <a:rPr kumimoji="1" lang="en-US" altLang="zh-CN" sz="2800" dirty="0"/>
              <a:t>1 </a:t>
            </a:r>
            <a:r>
              <a:rPr kumimoji="1" lang="zh-CN" altLang="en-US" sz="2800" dirty="0"/>
              <a:t>不同于主流</a:t>
            </a:r>
            <a:r>
              <a:rPr kumimoji="1" lang="en-US" altLang="zh-CN" sz="2800" dirty="0"/>
              <a:t>C++</a:t>
            </a:r>
            <a:r>
              <a:rPr kumimoji="1" lang="zh-CN" altLang="en-US" sz="2800" dirty="0"/>
              <a:t>等编程范式，入门相对困难一些。</a:t>
            </a:r>
            <a:endParaRPr kumimoji="1" lang="zh-CN" altLang="en-US" sz="2800" dirty="0"/>
          </a:p>
          <a:p>
            <a:pPr algn="l">
              <a:lnSpc>
                <a:spcPct val="130000"/>
              </a:lnSpc>
            </a:pPr>
            <a:r>
              <a:rPr kumimoji="1" lang="en-US" altLang="zh-CN" sz="2800" dirty="0">
                <a:sym typeface="+mn-ea"/>
              </a:rPr>
              <a:t>2 </a:t>
            </a:r>
            <a:r>
              <a:rPr kumimoji="1" lang="zh-CN" altLang="en-US" sz="2800" dirty="0">
                <a:sym typeface="+mn-ea"/>
              </a:rPr>
              <a:t>目前案例合约代码相对比较少，线上合约</a:t>
            </a:r>
            <a:r>
              <a:rPr kumimoji="1" lang="en-US" altLang="zh-CN" sz="2800" dirty="0">
                <a:sym typeface="+mn-ea"/>
              </a:rPr>
              <a:t>1000+</a:t>
            </a:r>
            <a:r>
              <a:rPr kumimoji="1" lang="zh-CN" altLang="en-US" sz="2800" dirty="0">
                <a:sym typeface="+mn-ea"/>
              </a:rPr>
              <a:t>，类似的很多。</a:t>
            </a:r>
            <a:endParaRPr kumimoji="1" lang="zh-CN" altLang="en-US" sz="2800" dirty="0"/>
          </a:p>
          <a:p>
            <a:pPr algn="l">
              <a:lnSpc>
                <a:spcPct val="130000"/>
              </a:lnSpc>
            </a:pPr>
            <a:r>
              <a:rPr kumimoji="1" lang="en-US" altLang="zh-CN" sz="2800" dirty="0"/>
              <a:t>3 </a:t>
            </a:r>
            <a:r>
              <a:rPr kumimoji="1" lang="zh-CN" altLang="en-US" sz="2800" dirty="0">
                <a:sym typeface="+mn-ea"/>
              </a:rPr>
              <a:t>教学资源和资料还在快速增长中。</a:t>
            </a:r>
            <a:endParaRPr kumimoji="1" lang="zh-CN" altLang="en-US" sz="2800" dirty="0">
              <a:sym typeface="+mn-ea"/>
            </a:endParaRPr>
          </a:p>
          <a:p>
            <a:pPr algn="l">
              <a:lnSpc>
                <a:spcPct val="130000"/>
              </a:lnSpc>
            </a:pPr>
            <a:endParaRPr kumimoji="1" lang="en-US" altLang="zh-CN" sz="2800" dirty="0"/>
          </a:p>
          <a:p>
            <a:pPr algn="l">
              <a:lnSpc>
                <a:spcPct val="130000"/>
              </a:lnSpc>
            </a:pPr>
            <a:r>
              <a:rPr kumimoji="1" lang="zh-CN" altLang="en-US" sz="2800" dirty="0"/>
              <a:t>解决：</a:t>
            </a:r>
            <a:endParaRPr kumimoji="1" lang="zh-CN" altLang="en-US" sz="2800" dirty="0"/>
          </a:p>
          <a:p>
            <a:pPr algn="l">
              <a:lnSpc>
                <a:spcPct val="130000"/>
              </a:lnSpc>
            </a:pPr>
            <a:r>
              <a:rPr kumimoji="1" lang="en-US" altLang="zh-CN" sz="2800" dirty="0"/>
              <a:t>1 </a:t>
            </a:r>
            <a:r>
              <a:rPr kumimoji="1" lang="zh-CN" altLang="en-US" sz="2800" dirty="0"/>
              <a:t>比对式学习。</a:t>
            </a:r>
            <a:r>
              <a:rPr kumimoji="1" lang="en-US" altLang="zh-CN" sz="2800" dirty="0"/>
              <a:t>solidity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cadence</a:t>
            </a:r>
            <a:r>
              <a:rPr kumimoji="1" lang="zh-CN" altLang="en-US" sz="2800" dirty="0"/>
              <a:t>的基本编写思路都是一致的。</a:t>
            </a:r>
            <a:endParaRPr kumimoji="1" lang="zh-CN" altLang="en-US" sz="2800" dirty="0"/>
          </a:p>
          <a:p>
            <a:pPr algn="l">
              <a:lnSpc>
                <a:spcPct val="130000"/>
              </a:lnSpc>
            </a:pPr>
            <a:r>
              <a:rPr kumimoji="1" lang="en-US" altLang="zh-CN" sz="2800" dirty="0"/>
              <a:t>2 </a:t>
            </a:r>
            <a:r>
              <a:rPr kumimoji="1" lang="zh-CN" altLang="en-US" sz="2800" dirty="0"/>
              <a:t>实践中理解面向资源的编程范式。</a:t>
            </a:r>
            <a:endParaRPr kumimoji="1" lang="zh-CN" altLang="en-US" sz="2800" dirty="0"/>
          </a:p>
          <a:p>
            <a:pPr algn="l">
              <a:lnSpc>
                <a:spcPct val="130000"/>
              </a:lnSpc>
            </a:pPr>
            <a:r>
              <a:rPr kumimoji="1" lang="en-US" altLang="zh-CN" sz="2800" dirty="0"/>
              <a:t>3 </a:t>
            </a:r>
            <a:r>
              <a:rPr kumimoji="1" lang="zh-CN" altLang="en-US" sz="2800" dirty="0"/>
              <a:t>天下代码一大抄，看你会抄不会抄。</a:t>
            </a:r>
            <a:endParaRPr kumimoji="1" lang="zh-CN" altLang="en-US" sz="2800" dirty="0"/>
          </a:p>
        </p:txBody>
      </p:sp>
    </p:spTree>
    <p:custDataLst>
      <p:tags r:id="rId1"/>
    </p:custData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代码结构</a:t>
            </a:r>
            <a:endParaRPr lang="zh-CN" altLang="en-US" sz="2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3236595"/>
            <a:ext cx="2888615" cy="384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1651000"/>
            <a:ext cx="4846955" cy="412115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7" idx="3"/>
          </p:cNvCxnSpPr>
          <p:nvPr/>
        </p:nvCxnSpPr>
        <p:spPr>
          <a:xfrm flipV="1">
            <a:off x="3451860" y="2045970"/>
            <a:ext cx="2190750" cy="138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78530" y="3434080"/>
            <a:ext cx="2093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</p:cNvCxnSpPr>
          <p:nvPr/>
        </p:nvCxnSpPr>
        <p:spPr>
          <a:xfrm>
            <a:off x="3451860" y="3429000"/>
            <a:ext cx="2202815" cy="144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2795" y="15640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ERC20</a:t>
            </a:r>
            <a:r>
              <a:rPr lang="zh-CN" altLang="en-US"/>
              <a:t>为例：下同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数据结构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725" y="2301240"/>
            <a:ext cx="54857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string private _name;</a:t>
            </a:r>
            <a:endParaRPr lang="zh-CN" altLang="en-US"/>
          </a:p>
          <a:p>
            <a:r>
              <a:rPr lang="zh-CN" altLang="en-US">
                <a:sym typeface="+mn-ea"/>
              </a:rPr>
              <a:t>string private _symbol;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mapping(address =&gt; uint256) private _balances;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mapping(address =&gt; mapping(address =&gt; uint256)) </a:t>
            </a:r>
            <a:endParaRPr lang="zh-CN" altLang="en-US"/>
          </a:p>
          <a:p>
            <a:r>
              <a:rPr lang="zh-CN" altLang="en-US"/>
              <a:t>private _allowances;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uint256 private _totalSupply;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19645" y="4794250"/>
            <a:ext cx="4586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 var totalSupply: UFix64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7095" y="3394710"/>
            <a:ext cx="4586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 var balance: UFix64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37095" y="2301240"/>
            <a:ext cx="372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contract ExampleToken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2135" y="1094740"/>
            <a:ext cx="943610" cy="849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1096645"/>
            <a:ext cx="952500" cy="9525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614035" y="2375535"/>
            <a:ext cx="1623060" cy="294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614035" y="3469005"/>
            <a:ext cx="1623060" cy="294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614035" y="4868545"/>
            <a:ext cx="1623060" cy="2940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5670" y="19640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95670" y="31007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95670" y="4521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6064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函数功能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 descr="ERC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223645"/>
            <a:ext cx="9066530" cy="47745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2930" y="1520190"/>
            <a:ext cx="2005965" cy="3118485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22765" y="2700655"/>
            <a:ext cx="2241550" cy="451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Cadence.</a:t>
            </a:r>
            <a:r>
              <a:rPr lang="zh-CN" altLang="en-US" sz="1400"/>
              <a:t>推荐</a:t>
            </a:r>
            <a:r>
              <a:rPr lang="en-US" altLang="zh-CN" sz="1400"/>
              <a:t>token</a:t>
            </a:r>
            <a:r>
              <a:rPr lang="zh-CN" altLang="en-US" sz="1400"/>
              <a:t>标准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4" idx="1"/>
          </p:cNvCxnSpPr>
          <p:nvPr/>
        </p:nvCxnSpPr>
        <p:spPr>
          <a:xfrm flipH="1">
            <a:off x="8931910" y="2926715"/>
            <a:ext cx="502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4286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面向资源</a:t>
            </a:r>
            <a:endParaRPr lang="zh-CN" altLang="en-US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" y="2228850"/>
            <a:ext cx="65043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_transfer(  address from, address to, uint256 amount) </a:t>
            </a:r>
            <a:r>
              <a:rPr lang="en-US" altLang="zh-CN"/>
              <a:t>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_balances[from] = fromBalance - amount;</a:t>
            </a:r>
            <a:endParaRPr lang="en-US" altLang="zh-CN"/>
          </a:p>
          <a:p>
            <a:r>
              <a:rPr lang="en-US" altLang="zh-CN"/>
              <a:t>	_balances[to] += amount;</a:t>
            </a:r>
            <a:endParaRPr lang="en-US" altLang="zh-CN"/>
          </a:p>
          <a:p>
            <a:r>
              <a:rPr lang="en-US" altLang="zh-CN"/>
              <a:t>}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58280" y="2228850"/>
            <a:ext cx="56337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transaction(amount: UFix64, to: Address) {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let sentVault: @FungibleToken.Vault</a:t>
            </a:r>
            <a:endParaRPr lang="en-US" altLang="zh-CN"/>
          </a:p>
          <a:p>
            <a:r>
              <a:rPr lang="en-US" altLang="zh-CN"/>
              <a:t>let signer =  AuthAccoun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let vaultRef = signer.borrow&lt;&amp;ExampleToken.Vault&gt;(from: ExampleToken.VaultStoragePath)</a:t>
            </a:r>
            <a:endParaRPr lang="en-US" altLang="zh-CN"/>
          </a:p>
          <a:p>
            <a:r>
              <a:rPr lang="en-US" altLang="zh-CN"/>
              <a:t>sentVault &lt;- vaultRef.withdraw(amount: amount)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let recipient = getAccount(to)</a:t>
            </a:r>
            <a:endParaRPr lang="en-US" altLang="zh-CN"/>
          </a:p>
          <a:p>
            <a:r>
              <a:rPr lang="en-US" altLang="zh-CN"/>
              <a:t>let receiverRef = recipient.getCapability(ExampleToken.ReceiverPublicPath).borrow&lt;&amp;{FungibleToken.Receiver}&gt;()</a:t>
            </a:r>
            <a:endParaRPr lang="en-US" altLang="zh-CN"/>
          </a:p>
          <a:p>
            <a:r>
              <a:rPr lang="en-US" altLang="zh-CN"/>
              <a:t>receiverRef.deposit(from: &lt;-self.sentVault)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3145" y="886460"/>
            <a:ext cx="952500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937895"/>
            <a:ext cx="943610" cy="849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37710" y="1178560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 transfer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实现对比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5400000">
            <a:off x="212540" y="498386"/>
            <a:ext cx="461664" cy="72008"/>
          </a:xfrm>
          <a:prstGeom prst="rect">
            <a:avLst/>
          </a:prstGeom>
          <a:solidFill>
            <a:srgbClr val="0E4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79375" y="242868"/>
            <a:ext cx="98286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+mj-lt"/>
                <a:ea typeface="微软雅黑" panose="020B0503020204020204" pitchFamily="34" charset="-122"/>
              </a:rPr>
              <a:t>02  </a:t>
            </a:r>
            <a:r>
              <a:rPr lang="zh-CN" sz="2400">
                <a:sym typeface="+mn-ea"/>
              </a:rPr>
              <a:t>合约：从</a:t>
            </a:r>
            <a:r>
              <a:rPr lang="en-US" altLang="zh-CN" sz="2400">
                <a:sym typeface="+mn-ea"/>
              </a:rPr>
              <a:t>solidity</a:t>
            </a:r>
            <a:r>
              <a:rPr lang="zh-CN" altLang="en-US" sz="2400">
                <a:sym typeface="+mn-ea"/>
              </a:rPr>
              <a:t>到cadence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面向资源</a:t>
            </a:r>
            <a:endParaRPr lang="zh-CN" altLang="en-US" sz="2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5345" y="3491230"/>
            <a:ext cx="184340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Address1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55345" y="4440555"/>
            <a:ext cx="184340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Address2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698750" y="3491230"/>
            <a:ext cx="1290955" cy="514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balance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698750" y="4440555"/>
            <a:ext cx="1290955" cy="514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balance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30980" y="3564255"/>
            <a:ext cx="808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-value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04945" y="4513580"/>
            <a:ext cx="857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+value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25780" y="2667635"/>
            <a:ext cx="4493260" cy="29883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23770" y="57734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合约内部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1482090"/>
            <a:ext cx="952500" cy="952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60" y="1584960"/>
            <a:ext cx="943610" cy="849630"/>
          </a:xfrm>
          <a:prstGeom prst="rect">
            <a:avLst/>
          </a:prstGeom>
        </p:spPr>
      </p:pic>
      <p:pic>
        <p:nvPicPr>
          <p:cNvPr id="17" name="图片 16" descr="469233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310" y="3796030"/>
            <a:ext cx="914400" cy="914400"/>
          </a:xfrm>
          <a:prstGeom prst="rect">
            <a:avLst/>
          </a:prstGeom>
        </p:spPr>
      </p:pic>
      <p:pic>
        <p:nvPicPr>
          <p:cNvPr id="18" name="图片 17" descr="469233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2285" y="3750945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71970" y="487426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0786110" y="487426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22" name="图片 21" descr="2026364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220" y="3109595"/>
            <a:ext cx="914400" cy="9144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7712710" y="3535680"/>
            <a:ext cx="1200150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9536430" y="3564255"/>
            <a:ext cx="1161415" cy="80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12710" y="33826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取出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109835" y="32873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存放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med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10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32"/>
  <p:tag name="KSO_WM_SPECIAL_SOURCE" val="bdnull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SPECIAL_SOURCE" val="bdnull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KSO_WM_UNIT_TABLE_BEAUTIFY" val="smartTable{65868fdc-a51e-443f-a20d-3d805c66d3a2}"/>
  <p:tag name="TABLE_ENDDRAG_ORIGIN_RECT" val="401*282"/>
  <p:tag name="TABLE_ENDDRAG_RECT" val="546*94*413*292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WPS 文字</Application>
  <PresentationFormat>宽屏</PresentationFormat>
  <Paragraphs>338</Paragraphs>
  <Slides>20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3" baseType="lpstr">
      <vt:lpstr>Arial</vt:lpstr>
      <vt:lpstr>方正书宋_GBK</vt:lpstr>
      <vt:lpstr>Wingdings</vt:lpstr>
      <vt:lpstr>宋体</vt:lpstr>
      <vt:lpstr>汉仪书宋二KW</vt:lpstr>
      <vt:lpstr>Source Han Sans CN Regular</vt:lpstr>
      <vt:lpstr>Thonburi</vt:lpstr>
      <vt:lpstr>黑体</vt:lpstr>
      <vt:lpstr>汉仪中黑KW</vt:lpstr>
      <vt:lpstr>微软雅黑</vt:lpstr>
      <vt:lpstr>DIN Alternate</vt:lpstr>
      <vt:lpstr>汉仪旗黑</vt:lpstr>
      <vt:lpstr>微软雅黑</vt:lpstr>
      <vt:lpstr>Helvetica Light</vt:lpstr>
      <vt:lpstr>宋体</vt:lpstr>
      <vt:lpstr>Arial Unicode MS</vt:lpstr>
      <vt:lpstr>Arial Black</vt:lpstr>
      <vt:lpstr>DengXian</vt:lpstr>
      <vt:lpstr>汉仪中等线KW</vt:lpstr>
      <vt:lpstr>思源黑体 CN Regular</vt:lpstr>
      <vt:lpstr>思源黑体 CN Normal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mariswang</cp:lastModifiedBy>
  <cp:revision>729</cp:revision>
  <dcterms:created xsi:type="dcterms:W3CDTF">2022-06-17T13:42:49Z</dcterms:created>
  <dcterms:modified xsi:type="dcterms:W3CDTF">2022-06-17T13:42:49Z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