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Raleway Black"/>
      <p:bold r:id="rId20"/>
      <p:boldItalic r:id="rId21"/>
    </p:embeddedFont>
    <p:embeddedFont>
      <p:font typeface="EB Garamon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lack-bold.fntdata"/><Relationship Id="rId22" Type="http://schemas.openxmlformats.org/officeDocument/2006/relationships/font" Target="fonts/EBGaramond-regular.fntdata"/><Relationship Id="rId21" Type="http://schemas.openxmlformats.org/officeDocument/2006/relationships/font" Target="fonts/RalewayBlack-boldItalic.fntdata"/><Relationship Id="rId24" Type="http://schemas.openxmlformats.org/officeDocument/2006/relationships/font" Target="fonts/EBGaramond-italic.fntdata"/><Relationship Id="rId23" Type="http://schemas.openxmlformats.org/officeDocument/2006/relationships/font" Target="fonts/EBGaramo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EB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jcha239@ucmerced.edu" TargetMode="External"/><Relationship Id="rId3" Type="http://schemas.openxmlformats.org/officeDocument/2006/relationships/hyperlink" Target="mailto:emilygc@berkeley.edu" TargetMode="External"/><Relationship Id="rId4" Type="http://schemas.openxmlformats.org/officeDocument/2006/relationships/hyperlink" Target="mailto:hgrubb@it.ucla.edu" TargetMode="External"/><Relationship Id="rId5" Type="http://schemas.openxmlformats.org/officeDocument/2006/relationships/hyperlink" Target="mailto:lprichard@mednet.ucla.edu" TargetMode="External"/><Relationship Id="rId6" Type="http://schemas.openxmlformats.org/officeDocument/2006/relationships/hyperlink" Target="mailto:marisa.strong@ucop.edu"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deed.com/career-advice/career-development/career-stages" TargetMode="External"/><Relationship Id="rId3" Type="http://schemas.openxmlformats.org/officeDocument/2006/relationships/hyperlink" Target="https://www.indeed.com/career-advice/career-development/career-stages" TargetMode="External"/><Relationship Id="rId4" Type="http://schemas.openxmlformats.org/officeDocument/2006/relationships/hyperlink" Target="https://courses.lumenlearning.com/waymaker-collegesuccess/chapter/text-stages-of-career-development/" TargetMode="External"/><Relationship Id="rId9" Type="http://schemas.openxmlformats.org/officeDocument/2006/relationships/hyperlink" Target="http://www.careersmart.org.uk/" TargetMode="External"/><Relationship Id="rId5" Type="http://schemas.openxmlformats.org/officeDocument/2006/relationships/hyperlink" Target="https://courses.lumenlearning.com/waymaker-collegesuccess/chapter/text-stages-of-career-development/" TargetMode="External"/><Relationship Id="rId6" Type="http://schemas.openxmlformats.org/officeDocument/2006/relationships/hyperlink" Target="https://www.screenskills.com/developing-your-career/continuing-professional-development/understanding-your-career-stage/" TargetMode="External"/><Relationship Id="rId7" Type="http://schemas.openxmlformats.org/officeDocument/2006/relationships/hyperlink" Target="http://www.careersmart.org.uk/" TargetMode="External"/><Relationship Id="rId8" Type="http://schemas.openxmlformats.org/officeDocument/2006/relationships/hyperlink" Target="http://www.careersmart.org.uk"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ogetherplatform.com/blog/statistics-on-mentorship" TargetMode="External"/><Relationship Id="rId3" Type="http://schemas.openxmlformats.org/officeDocument/2006/relationships/hyperlink" Target="https://chronus.com/blog/benefits-of-mentoring-programs" TargetMode="External"/><Relationship Id="rId4" Type="http://schemas.openxmlformats.org/officeDocument/2006/relationships/hyperlink" Target="https://mentorloop.com/blog/mentoring-statistics/" TargetMode="External"/><Relationship Id="rId5" Type="http://schemas.openxmlformats.org/officeDocument/2006/relationships/hyperlink" Target="https://link.ucop.edu/2011/04/12/ucop-mentorship-program-initiates-matchmaking-proces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r.berkeley.edu/grow/grow-your-career/main-offerings/uc-peer-connection-community" TargetMode="External"/><Relationship Id="rId3" Type="http://schemas.openxmlformats.org/officeDocument/2006/relationships/hyperlink" Target="https://www.cio.com/article/2509754/generative-ai-and-preparing-for-a-shift-to-skills-based-hiring.html" TargetMode="External"/><Relationship Id="rId4" Type="http://schemas.openxmlformats.org/officeDocument/2006/relationships/hyperlink" Target="https://www.linkedin.com/learning-login/share?account=76816210&amp;forceAccount=false&amp;redirect=https%3A%2F%2Fwww.linkedin.com%2Flearning%2Fenhance-your-coaching-impact-with-generative-ai%3Ftrk%3Dshare_ent_url%26shareId%3DupMxUiyLTW2NV5Jihf0yUg%253D%253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James Cha - UC Merced - </a:t>
            </a:r>
            <a:r>
              <a:rPr lang="en" u="sng">
                <a:solidFill>
                  <a:srgbClr val="1155CC"/>
                </a:solidFill>
                <a:hlinkClick r:id="rId2">
                  <a:extLst>
                    <a:ext uri="{A12FA001-AC4F-418D-AE19-62706E023703}">
                      <ahyp:hlinkClr val="tx"/>
                    </a:ext>
                  </a:extLst>
                </a:hlinkClick>
              </a:rPr>
              <a:t>jcha239@ucmerced.edu</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Emily Gladstone Cole - UCB - </a:t>
            </a:r>
            <a:r>
              <a:rPr lang="en" u="sng">
                <a:solidFill>
                  <a:schemeClr val="hlink"/>
                </a:solidFill>
                <a:hlinkClick r:id="rId3"/>
              </a:rPr>
              <a:t>emilygc@berkeley.edu</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Heather Grubb - UCLA - </a:t>
            </a:r>
            <a:r>
              <a:rPr lang="en" u="sng">
                <a:solidFill>
                  <a:srgbClr val="1155CC"/>
                </a:solidFill>
                <a:hlinkClick r:id="rId4">
                  <a:extLst>
                    <a:ext uri="{A12FA001-AC4F-418D-AE19-62706E023703}">
                      <ahyp:hlinkClr val="tx"/>
                    </a:ext>
                  </a:extLst>
                </a:hlinkClick>
              </a:rPr>
              <a:t>hgrubb@it.ucla.edu</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Laura Prichard UCLA Health - </a:t>
            </a:r>
            <a:r>
              <a:rPr lang="en" u="sng">
                <a:solidFill>
                  <a:srgbClr val="1155CC"/>
                </a:solidFill>
                <a:hlinkClick r:id="rId5">
                  <a:extLst>
                    <a:ext uri="{A12FA001-AC4F-418D-AE19-62706E023703}">
                      <ahyp:hlinkClr val="tx"/>
                    </a:ext>
                  </a:extLst>
                </a:hlinkClick>
              </a:rPr>
              <a:t>lprichard@mednet.ucla.edu</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Marisa Strong - UCOP - </a:t>
            </a:r>
            <a:r>
              <a:rPr lang="en" u="sng">
                <a:solidFill>
                  <a:srgbClr val="1155CC"/>
                </a:solidFill>
                <a:hlinkClick r:id="rId6">
                  <a:extLst>
                    <a:ext uri="{A12FA001-AC4F-418D-AE19-62706E023703}">
                      <ahyp:hlinkClr val="tx"/>
                    </a:ext>
                  </a:extLst>
                </a:hlinkClick>
              </a:rPr>
              <a:t>marisa.strong@ucop.edu</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89a083e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89a083e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5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e30d6e7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e30d6e7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Script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30d6e783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30d6e783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Thank you Laura.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Hi, everyone, I’m Heather Grubb from IT Services, UCLA.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 would like to share some research around Career Stages and how this relates to mentoring, coaching, and knowledge sharing.</a:t>
            </a:r>
            <a:endParaRPr>
              <a:solidFill>
                <a:schemeClr val="dk1"/>
              </a:solidFill>
            </a:endParaRPr>
          </a:p>
          <a:p>
            <a:pPr indent="0" lvl="0" marL="0" rtl="0" algn="l">
              <a:lnSpc>
                <a:spcPct val="115000"/>
              </a:lnSpc>
              <a:spcBef>
                <a:spcPts val="1200"/>
              </a:spcBef>
              <a:spcAft>
                <a:spcPts val="0"/>
              </a:spcAft>
              <a:buNone/>
            </a:pPr>
            <a:r>
              <a:rPr lang="en">
                <a:solidFill>
                  <a:schemeClr val="dk1"/>
                </a:solidFill>
              </a:rPr>
              <a:t>Various resources define career stages in similar ways.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You can see Indeed and ScreenSkills definitions here on the screen, and also another resource Lumen Learning defines the phases as Growing, Exploring, Establishing, Maintaining, Reinventing.</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commonality is this notion that there is sort of an exploratory and growth into establishment and then reestablish, trying new things, and then eventually sort of hit your career peak if you will and then begin to transition out of a career.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What deeper research challenges us to keep in mind is that career stages are personal to us and we may not fit neatly into categories such as age ranges or educational level, and career phases are not necessarily experienced in a sequential order. Many factors come into play like socioeconomics, physical, and mental abilities, and unpredictable life events.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What is </a:t>
            </a:r>
            <a:r>
              <a:rPr i="1" lang="en">
                <a:solidFill>
                  <a:schemeClr val="dk1"/>
                </a:solidFill>
              </a:rPr>
              <a:t>important</a:t>
            </a:r>
            <a:r>
              <a:rPr lang="en">
                <a:solidFill>
                  <a:schemeClr val="dk1"/>
                </a:solidFill>
              </a:rPr>
              <a:t> about this is that mentoring and coaching is beneficial and inclusive of individuals in ALL career stages, AND knowledge sharing inevitability results as an integral part of the course of the mentor/mentee, coach/coachee relationship throughout a collaborative partnership. In other words, everyone learns, everyone benefits, regardless of career stage.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ALSO</a:t>
            </a:r>
            <a:endParaRPr>
              <a:solidFill>
                <a:schemeClr val="dk1"/>
              </a:solidFill>
            </a:endParaRPr>
          </a:p>
          <a:p>
            <a:pPr indent="0" lvl="0" marL="0" rtl="0" algn="l">
              <a:lnSpc>
                <a:spcPct val="115000"/>
              </a:lnSpc>
              <a:spcBef>
                <a:spcPts val="1200"/>
              </a:spcBef>
              <a:spcAft>
                <a:spcPts val="0"/>
              </a:spcAft>
              <a:buNone/>
            </a:pPr>
            <a:r>
              <a:rPr lang="en">
                <a:solidFill>
                  <a:schemeClr val="dk1"/>
                </a:solidFill>
              </a:rPr>
              <a:t>Research shows there is a benefit of mentorship and coaching within and </a:t>
            </a:r>
            <a:r>
              <a:rPr lang="en" u="sng">
                <a:solidFill>
                  <a:schemeClr val="dk1"/>
                </a:solidFill>
              </a:rPr>
              <a:t>between</a:t>
            </a:r>
            <a:r>
              <a:rPr lang="en">
                <a:solidFill>
                  <a:schemeClr val="dk1"/>
                </a:solidFill>
              </a:rPr>
              <a:t> the career stages. While traditionally we may think of a mentor as someone in a more established career mentoring someone in a growing stage, the reverse can also be true. Individuals growing and exploring can teach expert level colleagues in well rooted careers by helping them conquer their fears of reinventing themselves, or help remind those established and maintaining look at trying new things in their career.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Everyone can benefit from mentoring, coaching, and knowledge sharing through a give and take learning experience.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And now I am going to pass this along to Emily to talk more about mentorship.</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References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1.</a:t>
            </a:r>
            <a:r>
              <a:rPr lang="en" sz="700">
                <a:solidFill>
                  <a:schemeClr val="dk1"/>
                </a:solidFill>
              </a:rPr>
              <a:t>     </a:t>
            </a:r>
            <a:r>
              <a:rPr lang="en" sz="700">
                <a:solidFill>
                  <a:schemeClr val="dk1"/>
                </a:solidFill>
                <a:uFill>
                  <a:noFill/>
                </a:uFill>
                <a:hlinkClick r:id="rId2">
                  <a:extLst>
                    <a:ext uri="{A12FA001-AC4F-418D-AE19-62706E023703}">
                      <ahyp:hlinkClr val="tx"/>
                    </a:ext>
                  </a:extLst>
                </a:hlinkClick>
              </a:rPr>
              <a:t> </a:t>
            </a:r>
            <a:r>
              <a:rPr lang="en" sz="1200" u="sng">
                <a:solidFill>
                  <a:schemeClr val="hlink"/>
                </a:solidFill>
                <a:hlinkClick r:id="rId3"/>
              </a:rPr>
              <a:t>https://www.indeed.com/career-advice/career-development/career-stages</a:t>
            </a:r>
            <a:endParaRPr sz="1200"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2.</a:t>
            </a:r>
            <a:r>
              <a:rPr lang="en" sz="700">
                <a:solidFill>
                  <a:schemeClr val="dk1"/>
                </a:solidFill>
              </a:rPr>
              <a:t>     </a:t>
            </a:r>
            <a:r>
              <a:rPr lang="en" sz="700">
                <a:solidFill>
                  <a:schemeClr val="dk1"/>
                </a:solidFill>
                <a:uFill>
                  <a:noFill/>
                </a:uFill>
                <a:hlinkClick r:id="rId4">
                  <a:extLst>
                    <a:ext uri="{A12FA001-AC4F-418D-AE19-62706E023703}">
                      <ahyp:hlinkClr val="tx"/>
                    </a:ext>
                  </a:extLst>
                </a:hlinkClick>
              </a:rPr>
              <a:t> </a:t>
            </a:r>
            <a:r>
              <a:rPr lang="en" sz="1200" u="sng">
                <a:solidFill>
                  <a:schemeClr val="hlink"/>
                </a:solidFill>
                <a:hlinkClick r:id="rId5"/>
              </a:rPr>
              <a:t>https://courses.lumenlearning.com/waymaker-collegesuccess/chapter/text-stages-of-career-development/</a:t>
            </a:r>
            <a:endParaRPr sz="1200"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3.</a:t>
            </a:r>
            <a:r>
              <a:rPr lang="en" sz="700">
                <a:solidFill>
                  <a:schemeClr val="dk1"/>
                </a:solidFill>
              </a:rPr>
              <a:t>      </a:t>
            </a:r>
            <a:r>
              <a:rPr lang="en" sz="1200">
                <a:solidFill>
                  <a:schemeClr val="dk1"/>
                </a:solidFill>
              </a:rPr>
              <a:t> </a:t>
            </a:r>
            <a:r>
              <a:rPr lang="en" sz="1200" u="sng">
                <a:solidFill>
                  <a:schemeClr val="hlink"/>
                </a:solidFill>
                <a:hlinkClick r:id="rId6"/>
              </a:rPr>
              <a:t>https://www.screenskills.com/developing-your-career/continuing-professional-development/understanding-your-career-stage/</a:t>
            </a:r>
            <a:endParaRPr sz="1200" u="sng">
              <a:solidFill>
                <a:schemeClr val="hlink"/>
              </a:solidFill>
            </a:endParaRPr>
          </a:p>
          <a:p>
            <a:pPr indent="0" lvl="0" marL="0" rtl="0" algn="l">
              <a:lnSpc>
                <a:spcPct val="115000"/>
              </a:lnSpc>
              <a:spcBef>
                <a:spcPts val="1200"/>
              </a:spcBef>
              <a:spcAft>
                <a:spcPts val="0"/>
              </a:spcAft>
              <a:buNone/>
            </a:pPr>
            <a:r>
              <a:rPr lang="en" sz="1200">
                <a:solidFill>
                  <a:schemeClr val="dk1"/>
                </a:solidFill>
              </a:rPr>
              <a:t>4.</a:t>
            </a:r>
            <a:r>
              <a:rPr lang="en" sz="700">
                <a:solidFill>
                  <a:schemeClr val="dk1"/>
                </a:solidFill>
              </a:rPr>
              <a:t>     </a:t>
            </a:r>
            <a:r>
              <a:rPr lang="en" sz="700">
                <a:solidFill>
                  <a:schemeClr val="dk1"/>
                </a:solidFill>
                <a:uFill>
                  <a:noFill/>
                </a:uFill>
                <a:hlinkClick r:id="rId7">
                  <a:extLst>
                    <a:ext uri="{A12FA001-AC4F-418D-AE19-62706E023703}">
                      <ahyp:hlinkClr val="tx"/>
                    </a:ext>
                  </a:extLst>
                </a:hlinkClick>
              </a:rPr>
              <a:t> </a:t>
            </a:r>
            <a:r>
              <a:rPr lang="en" sz="1200" u="sng">
                <a:solidFill>
                  <a:schemeClr val="hlink"/>
                </a:solidFill>
                <a:hlinkClick r:id="rId8"/>
              </a:rPr>
              <a:t>www.careersmart.org.uk</a:t>
            </a:r>
            <a:endParaRPr sz="1200" u="sng">
              <a:solidFill>
                <a:schemeClr val="hlink"/>
              </a:solidFill>
            </a:endParaRPr>
          </a:p>
          <a:p>
            <a:pPr indent="0" lvl="0" marL="0" rtl="0" algn="l">
              <a:lnSpc>
                <a:spcPct val="115000"/>
              </a:lnSpc>
              <a:spcBef>
                <a:spcPts val="1200"/>
              </a:spcBef>
              <a:spcAft>
                <a:spcPts val="0"/>
              </a:spcAft>
              <a:buNone/>
            </a:pPr>
            <a:r>
              <a:rPr lang="en" sz="1200">
                <a:solidFill>
                  <a:schemeClr val="dk1"/>
                </a:solidFill>
              </a:rPr>
              <a:t>5.</a:t>
            </a:r>
            <a:r>
              <a:rPr lang="en" sz="700">
                <a:solidFill>
                  <a:schemeClr val="dk1"/>
                </a:solidFill>
              </a:rPr>
              <a:t>      </a:t>
            </a:r>
            <a:r>
              <a:rPr lang="en" sz="1200" u="sng">
                <a:solidFill>
                  <a:schemeClr val="hlink"/>
                </a:solidFill>
                <a:hlinkClick r:id="rId9"/>
              </a:rPr>
              <a:t>https:/www.bbc.com/worklife/article/20221110-reverse-mentorship-how-young-workers-are-teaching-bosses</a:t>
            </a:r>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6.    </a:t>
            </a:r>
            <a:r>
              <a:rPr lang="en" sz="1200">
                <a:solidFill>
                  <a:schemeClr val="dk1"/>
                </a:solidFill>
              </a:rPr>
              <a:t>The Handbook of Mentoring at Work: Theory, Research, and Practice by Bella Rose Ragins, Kathy E. Kram</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7.    Career Coaching for Different Life Stages by Gila Weinberg, CEO at Mikum Consulting 5/17/17, article on LinkedIn</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Contact Information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Heather Grubb:  hgrubb@it.ucla.edu</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 </a:t>
            </a:r>
            <a:endParaRPr i="1">
              <a:solidFill>
                <a:schemeClr val="dk1"/>
              </a:solidFill>
            </a:endParaRPr>
          </a:p>
          <a:p>
            <a:pPr indent="0" lvl="0" marL="0" rtl="0" algn="l">
              <a:spcBef>
                <a:spcPts val="1200"/>
              </a:spcBef>
              <a:spcAft>
                <a:spcPts val="0"/>
              </a:spcAft>
              <a:buNone/>
            </a:pPr>
            <a:r>
              <a:t/>
            </a:r>
            <a:endParaRPr sz="105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827bef4d5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827bef4d5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Thank you, Heather. I’m Emily Gladstone Cole, with UC Berkeley.</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I have mentored half a dozen groups of women who are trying to get into computer security, through a program run by the SANS Institute[1]. My mentees have achieved a lot, with a little bit of help, and helping them achieve their dreams has been an inspiration to me.</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We have found some statistics that show the benefits of mentoring (they’re in our references), and people at UC agree, given the number of successful mentoring programs at individual UC sites like the one at U C O P that has been running since 2011, however those don’t help the employees whose most useful mentors may work at a different UC site.</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There is a tremendous opportunity for us to build a unified mentoring program that can broaden employees’ horizons and increase their effectiveness, but it will take work to build a centralized way to administer and track mentoring relationships, publicize it to the UC community, and run a broader mentoring program.</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We have put together a plan to run such a mentoring program, on the next slide.</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SANS Cyber Academies: https://www.sans.org/cyber-academy/</a:t>
            </a:r>
            <a:endParaRPr/>
          </a:p>
          <a:p>
            <a:pPr indent="-298450" lvl="0" marL="457200" rtl="0" algn="l">
              <a:spcBef>
                <a:spcPts val="0"/>
              </a:spcBef>
              <a:spcAft>
                <a:spcPts val="0"/>
              </a:spcAft>
              <a:buSzPts val="1100"/>
              <a:buAutoNum type="arabicPeriod"/>
            </a:pPr>
            <a:r>
              <a:rPr lang="en" u="sng">
                <a:solidFill>
                  <a:schemeClr val="hlink"/>
                </a:solidFill>
                <a:hlinkClick r:id="rId2"/>
              </a:rPr>
              <a:t>https://www.togetherplatform.com/blog/statistics-on-mentorship</a:t>
            </a:r>
            <a:endParaRPr/>
          </a:p>
          <a:p>
            <a:pPr indent="-298450" lvl="0" marL="457200" rtl="0" algn="l">
              <a:spcBef>
                <a:spcPts val="0"/>
              </a:spcBef>
              <a:spcAft>
                <a:spcPts val="0"/>
              </a:spcAft>
              <a:buSzPts val="1100"/>
              <a:buAutoNum type="arabicPeriod"/>
            </a:pPr>
            <a:r>
              <a:rPr lang="en" u="sng">
                <a:solidFill>
                  <a:schemeClr val="hlink"/>
                </a:solidFill>
                <a:hlinkClick r:id="rId3"/>
              </a:rPr>
              <a:t>https://chronus.com/blog/benefits-of-mentoring-programs</a:t>
            </a:r>
            <a:endParaRPr/>
          </a:p>
          <a:p>
            <a:pPr indent="-298450" lvl="0" marL="457200" rtl="0" algn="l">
              <a:spcBef>
                <a:spcPts val="0"/>
              </a:spcBef>
              <a:spcAft>
                <a:spcPts val="0"/>
              </a:spcAft>
              <a:buSzPts val="1100"/>
              <a:buAutoNum type="arabicPeriod"/>
            </a:pPr>
            <a:r>
              <a:rPr lang="en" u="sng">
                <a:solidFill>
                  <a:schemeClr val="hlink"/>
                </a:solidFill>
                <a:hlinkClick r:id="rId4"/>
              </a:rPr>
              <a:t>https://mentorloop.com/blog/mentoring-statistics/</a:t>
            </a:r>
            <a:endParaRPr/>
          </a:p>
          <a:p>
            <a:pPr indent="-298450" lvl="0" marL="457200" rtl="0" algn="l">
              <a:spcBef>
                <a:spcPts val="0"/>
              </a:spcBef>
              <a:spcAft>
                <a:spcPts val="0"/>
              </a:spcAft>
              <a:buSzPts val="1100"/>
              <a:buAutoNum type="arabicPeriod"/>
            </a:pPr>
            <a:r>
              <a:rPr lang="en" u="sng">
                <a:solidFill>
                  <a:schemeClr val="hlink"/>
                </a:solidFill>
                <a:hlinkClick r:id="rId5"/>
              </a:rPr>
              <a:t>https://link.ucop.edu/2011/04/12/ucop-mentorship-program-initiates-matchmaking-process/</a:t>
            </a:r>
            <a:endParaRPr/>
          </a:p>
          <a:p>
            <a:pPr indent="-298450" lvl="0" marL="457200" rtl="0" algn="l">
              <a:spcBef>
                <a:spcPts val="0"/>
              </a:spcBef>
              <a:spcAft>
                <a:spcPts val="0"/>
              </a:spcAft>
              <a:buSzPts val="1100"/>
              <a:buAutoNum type="arabicPeriod"/>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f4dc1fcc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f4dc1fcc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A more detailed version of the plan is on a slide at the end, but the highlights are:</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First, get buy-in from leadership - that’s why you are here, and I hope you will help.</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Next, identify local resources to coordinate the program at each site.</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After that, leverage UC Tech and, in later rounds, U C O P comms channels to publicize and promote the program to a trial group.</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Finally, iterate and improve and grow the program with participants across the UC system.</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We think the benefits of such a program would be tremendous.</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a:p>
            <a:pPr indent="0" lvl="0" marL="0" rtl="0" algn="l">
              <a:lnSpc>
                <a:spcPct val="115000"/>
              </a:lnSpc>
              <a:spcBef>
                <a:spcPts val="0"/>
              </a:spcBef>
              <a:spcAft>
                <a:spcPts val="0"/>
              </a:spcAft>
              <a:buNone/>
            </a:pPr>
            <a:r>
              <a:rPr lang="en" sz="1150">
                <a:solidFill>
                  <a:schemeClr val="dk1"/>
                </a:solidFill>
              </a:rPr>
              <a:t>From Mentoring, let’s turn to Coaching. I’ll pass the baton to Marisa Strong.</a:t>
            </a:r>
            <a:endParaRPr sz="1150">
              <a:solidFill>
                <a:schemeClr val="dk1"/>
              </a:solidFill>
            </a:endParaRPr>
          </a:p>
          <a:p>
            <a:pPr indent="0" lvl="0" marL="0" rtl="0" algn="l">
              <a:lnSpc>
                <a:spcPct val="115000"/>
              </a:lnSpc>
              <a:spcBef>
                <a:spcPts val="0"/>
              </a:spcBef>
              <a:spcAft>
                <a:spcPts val="0"/>
              </a:spcAft>
              <a:buNone/>
            </a:pPr>
            <a:r>
              <a:t/>
            </a:r>
            <a:endParaRPr sz="11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30d6e783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30d6e783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lang="en">
                <a:solidFill>
                  <a:schemeClr val="dk1"/>
                </a:solidFill>
              </a:rPr>
              <a:t>Thanks Emily  - Hello, I’m Marisa Strong from the California Digital Library at UC Office of the President,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a:solidFill>
                  <a:schemeClr val="dk1"/>
                </a:solidFill>
              </a:rPr>
              <a:t>Coaching is a</a:t>
            </a:r>
            <a:r>
              <a:rPr b="1" lang="en">
                <a:solidFill>
                  <a:schemeClr val="dk1"/>
                </a:solidFill>
              </a:rPr>
              <a:t> proven model within organizations </a:t>
            </a:r>
            <a:r>
              <a:rPr lang="en">
                <a:solidFill>
                  <a:schemeClr val="dk1"/>
                </a:solidFill>
              </a:rPr>
              <a:t>for improving</a:t>
            </a:r>
            <a:r>
              <a:rPr b="1" lang="en">
                <a:solidFill>
                  <a:schemeClr val="dk1"/>
                </a:solidFill>
              </a:rPr>
              <a:t> performance, development and growth</a:t>
            </a:r>
            <a:r>
              <a:rPr lang="en">
                <a:solidFill>
                  <a:schemeClr val="dk1"/>
                </a:solidFill>
              </a:rPr>
              <a:t>.  And it can be applied to different roles of employees throughout their career.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a:solidFill>
                  <a:schemeClr val="dk1"/>
                </a:solidFill>
              </a:rPr>
              <a:t>There are many studies supporting the effectiveness of coaching - from the stage of a new hire with increased retention rates of 82% -  to employees undergoing a role transition -  adapting 60% faster to their new roles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a:solidFill>
                  <a:schemeClr val="dk1"/>
                </a:solidFill>
              </a:rPr>
              <a:t>Our MOR cohort group is becoming a proven model here at UC where employees across the system work with coaches to develop our leadership skills and become more effective leaders.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a:solidFill>
                  <a:schemeClr val="dk1"/>
                </a:solidFill>
              </a:rPr>
              <a:t>Coaching is typically facilitated through a location’s learning &amp; development department or sought through an external provider.  Some campuses such as UC Berkeley have extensive programs for both traditional and peer-to-peer programs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a:solidFill>
                  <a:schemeClr val="dk1"/>
                </a:solidFill>
              </a:rPr>
              <a:t>Peer to peer programs tend to </a:t>
            </a:r>
            <a:r>
              <a:rPr b="1" lang="en">
                <a:solidFill>
                  <a:schemeClr val="dk1"/>
                </a:solidFill>
              </a:rPr>
              <a:t>focus on skill development</a:t>
            </a:r>
            <a:r>
              <a:rPr lang="en">
                <a:solidFill>
                  <a:schemeClr val="dk1"/>
                </a:solidFill>
              </a:rPr>
              <a:t> whereas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a:solidFill>
                  <a:schemeClr val="dk1"/>
                </a:solidFill>
              </a:rPr>
              <a:t>Traditional coaching programs are primarily focused on providing support in achieving specific goals.  </a:t>
            </a:r>
            <a:endParaRPr>
              <a:solidFill>
                <a:schemeClr val="dk1"/>
              </a:solidFill>
            </a:endParaRPr>
          </a:p>
          <a:p>
            <a:pPr indent="0" lvl="0" marL="0" rtl="0" algn="l">
              <a:lnSpc>
                <a:spcPct val="165600"/>
              </a:lnSpc>
              <a:spcBef>
                <a:spcPts val="1200"/>
              </a:spcBef>
              <a:spcAft>
                <a:spcPts val="0"/>
              </a:spcAft>
              <a:buClr>
                <a:schemeClr val="dk1"/>
              </a:buClr>
              <a:buSzPts val="1100"/>
              <a:buFont typeface="Arial"/>
              <a:buNone/>
            </a:pPr>
            <a:r>
              <a:rPr b="1" lang="en">
                <a:solidFill>
                  <a:schemeClr val="dk1"/>
                </a:solidFill>
              </a:rPr>
              <a:t>An example of how Peer-to-peer coaching</a:t>
            </a:r>
            <a:r>
              <a:rPr lang="en">
                <a:solidFill>
                  <a:schemeClr val="dk1"/>
                </a:solidFill>
              </a:rPr>
              <a:t> can play a role -  is in the response to Generative AI and its impact in the workplace - which will no doubt alter workflows and the skills necessary to get our work done.</a:t>
            </a:r>
            <a:endParaRPr>
              <a:solidFill>
                <a:schemeClr val="dk1"/>
              </a:solidFill>
            </a:endParaRPr>
          </a:p>
          <a:p>
            <a:pPr indent="0" lvl="0" marL="0" rtl="0" algn="l">
              <a:lnSpc>
                <a:spcPct val="165600"/>
              </a:lnSpc>
              <a:spcBef>
                <a:spcPts val="1200"/>
              </a:spcBef>
              <a:spcAft>
                <a:spcPts val="0"/>
              </a:spcAft>
              <a:buClr>
                <a:schemeClr val="dk1"/>
              </a:buClr>
              <a:buSzPts val="1100"/>
              <a:buFont typeface="Arial"/>
              <a:buNone/>
            </a:pPr>
            <a:r>
              <a:rPr lang="en">
                <a:solidFill>
                  <a:srgbClr val="131619"/>
                </a:solidFill>
              </a:rPr>
              <a:t>As IT leaders, as we understand where and how Gen AI will impact skills to inform our training -  we can facilitate the development of these skills through peer-to-peer coaching, building upon the strengths and potential of our existing employees. </a:t>
            </a:r>
            <a:endParaRPr>
              <a:solidFill>
                <a:srgbClr val="131619"/>
              </a:solidFill>
            </a:endParaRPr>
          </a:p>
          <a:p>
            <a:pPr indent="0" lvl="0" marL="0" rtl="0" algn="l">
              <a:lnSpc>
                <a:spcPct val="138000"/>
              </a:lnSpc>
              <a:spcBef>
                <a:spcPts val="1200"/>
              </a:spcBef>
              <a:spcAft>
                <a:spcPts val="0"/>
              </a:spcAft>
              <a:buClr>
                <a:schemeClr val="dk1"/>
              </a:buClr>
              <a:buSzPts val="1100"/>
              <a:buFont typeface="Arial"/>
              <a:buNone/>
            </a:pPr>
            <a:r>
              <a:rPr lang="en">
                <a:solidFill>
                  <a:schemeClr val="dk1"/>
                </a:solidFill>
              </a:rPr>
              <a:t>GenAI itself can be leveraged to amplify coaching programs - to become personalized, data-driven, and scalable ultimately enhancing the effectiveness and the impact on employee development.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a:solidFill>
                  <a:schemeClr val="dk1"/>
                </a:solidFill>
              </a:rPr>
              <a:t>However, it's crucial to</a:t>
            </a:r>
            <a:r>
              <a:rPr b="1" lang="en">
                <a:solidFill>
                  <a:schemeClr val="dk1"/>
                </a:solidFill>
              </a:rPr>
              <a:t> address potential challenge</a:t>
            </a:r>
            <a:r>
              <a:rPr lang="en">
                <a:solidFill>
                  <a:schemeClr val="dk1"/>
                </a:solidFill>
              </a:rPr>
              <a:t>s to </a:t>
            </a:r>
            <a:r>
              <a:rPr b="1" lang="en">
                <a:solidFill>
                  <a:schemeClr val="dk1"/>
                </a:solidFill>
              </a:rPr>
              <a:t>ensure a balanced approach</a:t>
            </a:r>
            <a:r>
              <a:rPr lang="en">
                <a:solidFill>
                  <a:schemeClr val="dk1"/>
                </a:solidFill>
              </a:rPr>
              <a:t> combining the strengths of both  </a:t>
            </a:r>
            <a:r>
              <a:rPr b="1" lang="en">
                <a:solidFill>
                  <a:schemeClr val="dk1"/>
                </a:solidFill>
              </a:rPr>
              <a:t>AI and human coaches.</a:t>
            </a:r>
            <a:endParaRPr b="1">
              <a:solidFill>
                <a:schemeClr val="dk1"/>
              </a:solidFill>
            </a:endParaRPr>
          </a:p>
          <a:p>
            <a:pPr indent="0" lvl="0" marL="0" rtl="0" algn="l">
              <a:lnSpc>
                <a:spcPct val="165600"/>
              </a:lnSpc>
              <a:spcBef>
                <a:spcPts val="1200"/>
              </a:spcBef>
              <a:spcAft>
                <a:spcPts val="0"/>
              </a:spcAft>
              <a:buClr>
                <a:schemeClr val="dk1"/>
              </a:buClr>
              <a:buSzPts val="1100"/>
              <a:buFont typeface="Arial"/>
              <a:buNone/>
            </a:pPr>
            <a:r>
              <a:rPr lang="en">
                <a:solidFill>
                  <a:srgbClr val="131619"/>
                </a:solidFill>
              </a:rPr>
              <a:t>To hear more of how our employees can support each other, I’ll pass off to James to talk about knowledge sharing</a:t>
            </a:r>
            <a:endParaRPr>
              <a:solidFill>
                <a:schemeClr val="dk1"/>
              </a:solidFill>
            </a:endParaRPr>
          </a:p>
          <a:p>
            <a:pPr indent="0" lvl="0" marL="0" rtl="0" algn="l">
              <a:spcBef>
                <a:spcPts val="1200"/>
              </a:spcBef>
              <a:spcAft>
                <a:spcPts val="0"/>
              </a:spcAft>
              <a:buNone/>
            </a:pPr>
            <a:r>
              <a:rPr lang="en" sz="1300">
                <a:solidFill>
                  <a:schemeClr val="dk1"/>
                </a:solidFill>
              </a:rPr>
              <a:t>Resources:</a:t>
            </a:r>
            <a:endParaRPr sz="1300">
              <a:solidFill>
                <a:schemeClr val="dk1"/>
              </a:solidFill>
            </a:endParaRPr>
          </a:p>
          <a:p>
            <a:pPr indent="0" lvl="0" marL="0" rtl="0" algn="l">
              <a:spcBef>
                <a:spcPts val="0"/>
              </a:spcBef>
              <a:spcAft>
                <a:spcPts val="0"/>
              </a:spcAft>
              <a:buNone/>
            </a:pPr>
            <a:r>
              <a:rPr lang="en" sz="1000" u="sng">
                <a:solidFill>
                  <a:schemeClr val="hlink"/>
                </a:solidFill>
                <a:hlinkClick r:id="rId2"/>
              </a:rPr>
              <a:t>UC Peer Connection Community | People &amp; Culture</a:t>
            </a:r>
            <a:endParaRPr sz="1000">
              <a:solidFill>
                <a:schemeClr val="dk1"/>
              </a:solidFill>
            </a:endParaRPr>
          </a:p>
          <a:p>
            <a:pPr indent="0" lvl="0" marL="0" rtl="0" algn="l">
              <a:spcBef>
                <a:spcPts val="0"/>
              </a:spcBef>
              <a:spcAft>
                <a:spcPts val="0"/>
              </a:spcAft>
              <a:buNone/>
            </a:pPr>
            <a:r>
              <a:rPr lang="en" sz="1000" u="sng">
                <a:solidFill>
                  <a:schemeClr val="hlink"/>
                </a:solidFill>
                <a:hlinkClick r:id="rId3"/>
              </a:rPr>
              <a:t>Generative AI and preparing for a shift to skills-based hiring | CIO</a:t>
            </a:r>
            <a:endParaRPr sz="1000">
              <a:solidFill>
                <a:schemeClr val="dk1"/>
              </a:solidFill>
            </a:endParaRPr>
          </a:p>
          <a:p>
            <a:pPr indent="0" lvl="0" marL="0" rtl="0" algn="l">
              <a:spcBef>
                <a:spcPts val="0"/>
              </a:spcBef>
              <a:spcAft>
                <a:spcPts val="0"/>
              </a:spcAft>
              <a:buNone/>
            </a:pPr>
            <a:r>
              <a:rPr lang="en" sz="1000" u="sng">
                <a:solidFill>
                  <a:schemeClr val="hlink"/>
                </a:solidFill>
                <a:highlight>
                  <a:srgbClr val="FFFFFF"/>
                </a:highlight>
                <a:latin typeface="Roboto"/>
                <a:ea typeface="Roboto"/>
                <a:cs typeface="Roboto"/>
                <a:sym typeface="Roboto"/>
                <a:hlinkClick r:id="rId4"/>
              </a:rPr>
              <a:t>Enhace Your Coaching Impact with GenerativeAI</a:t>
            </a:r>
            <a:endParaRPr sz="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30d6e78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30d6e78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Hi everyone, I’m James Cha from UC Merced and we want to encourage sharing knowledge across UCs so here are solutions that we found </a:t>
            </a:r>
            <a:endParaRPr sz="1200">
              <a:solidFill>
                <a:schemeClr val="dk1"/>
              </a:solidFill>
            </a:endParaRPr>
          </a:p>
          <a:p>
            <a:pPr indent="-304800" lvl="0" marL="685800" rtl="0" algn="l">
              <a:lnSpc>
                <a:spcPct val="115000"/>
              </a:lnSpc>
              <a:spcBef>
                <a:spcPts val="800"/>
              </a:spcBef>
              <a:spcAft>
                <a:spcPts val="0"/>
              </a:spcAft>
              <a:buClr>
                <a:schemeClr val="dk1"/>
              </a:buClr>
              <a:buSzPts val="1200"/>
              <a:buFont typeface="Arial"/>
              <a:buChar char="●"/>
            </a:pPr>
            <a:r>
              <a:rPr lang="en" sz="1200">
                <a:solidFill>
                  <a:schemeClr val="dk1"/>
                </a:solidFill>
              </a:rPr>
              <a:t>First, Zoom webinars: online sessions on projects, insights, or best practices </a:t>
            </a:r>
            <a:endParaRPr sz="1200">
              <a:solidFill>
                <a:schemeClr val="dk1"/>
              </a:solidFill>
            </a:endParaRPr>
          </a:p>
          <a:p>
            <a:pPr indent="-304800" lvl="0" marL="1143000" rtl="0" algn="l">
              <a:lnSpc>
                <a:spcPct val="115000"/>
              </a:lnSpc>
              <a:spcBef>
                <a:spcPts val="0"/>
              </a:spcBef>
              <a:spcAft>
                <a:spcPts val="0"/>
              </a:spcAft>
              <a:buClr>
                <a:schemeClr val="dk1"/>
              </a:buClr>
              <a:buSzPts val="1200"/>
              <a:buFont typeface="Arial"/>
              <a:buChar char="○"/>
            </a:pPr>
            <a:r>
              <a:rPr lang="en" sz="1200">
                <a:solidFill>
                  <a:schemeClr val="dk1"/>
                </a:solidFill>
              </a:rPr>
              <a:t>Webinars can be recorded and shared for future use or for those who miss them. </a:t>
            </a:r>
            <a:endParaRPr sz="1200">
              <a:solidFill>
                <a:schemeClr val="dk1"/>
              </a:solidFill>
            </a:endParaRPr>
          </a:p>
          <a:p>
            <a:pPr indent="-304800" lvl="0" marL="685800" rtl="0" algn="l">
              <a:lnSpc>
                <a:spcPct val="115000"/>
              </a:lnSpc>
              <a:spcBef>
                <a:spcPts val="0"/>
              </a:spcBef>
              <a:spcAft>
                <a:spcPts val="0"/>
              </a:spcAft>
              <a:buClr>
                <a:schemeClr val="dk1"/>
              </a:buClr>
              <a:buSzPts val="1200"/>
              <a:buFont typeface="Arial"/>
              <a:buChar char="●"/>
            </a:pPr>
            <a:r>
              <a:rPr lang="en" sz="1200">
                <a:solidFill>
                  <a:schemeClr val="dk1"/>
                </a:solidFill>
              </a:rPr>
              <a:t>second, A channel in the UC Tech slack: a place to post questions, share resources, or seek feedback. </a:t>
            </a:r>
            <a:endParaRPr sz="1200">
              <a:solidFill>
                <a:schemeClr val="dk1"/>
              </a:solidFill>
            </a:endParaRPr>
          </a:p>
          <a:p>
            <a:pPr indent="-304800" lvl="0" marL="685800" rtl="0" algn="l">
              <a:lnSpc>
                <a:spcPct val="115000"/>
              </a:lnSpc>
              <a:spcBef>
                <a:spcPts val="0"/>
              </a:spcBef>
              <a:spcAft>
                <a:spcPts val="0"/>
              </a:spcAft>
              <a:buClr>
                <a:schemeClr val="dk1"/>
              </a:buClr>
              <a:buSzPts val="1200"/>
              <a:buFont typeface="Arial"/>
              <a:buChar char="●"/>
            </a:pPr>
            <a:r>
              <a:rPr lang="en" sz="1200">
                <a:solidFill>
                  <a:schemeClr val="dk1"/>
                </a:solidFill>
              </a:rPr>
              <a:t>third, a Wiki platform: for example at uc merced we use Confluence where we can create, edit, and share documents, pages, or blogs. </a:t>
            </a:r>
            <a:endParaRPr sz="1200">
              <a:solidFill>
                <a:schemeClr val="dk1"/>
              </a:solidFill>
            </a:endParaRPr>
          </a:p>
          <a:p>
            <a:pPr indent="-304800" lvl="0" marL="685800" rtl="0" algn="l">
              <a:lnSpc>
                <a:spcPct val="115000"/>
              </a:lnSpc>
              <a:spcBef>
                <a:spcPts val="0"/>
              </a:spcBef>
              <a:spcAft>
                <a:spcPts val="0"/>
              </a:spcAft>
              <a:buClr>
                <a:schemeClr val="dk1"/>
              </a:buClr>
              <a:buSzPts val="1200"/>
              <a:buFont typeface="Arial"/>
              <a:buChar char="●"/>
            </a:pPr>
            <a:r>
              <a:rPr lang="en" sz="1200">
                <a:solidFill>
                  <a:schemeClr val="dk1"/>
                </a:solidFill>
              </a:rPr>
              <a:t>finally</a:t>
            </a:r>
            <a:r>
              <a:rPr lang="en" sz="1200">
                <a:solidFill>
                  <a:schemeClr val="dk1"/>
                </a:solidFill>
              </a:rPr>
              <a:t>, a Central storage location Box, OneDrive, Google Drive: a place to store, access, and share files and documents and also reduces duplication of files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827bef4d5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827bef4d5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So lets wrap it up with Whats next and our recommendations. </a:t>
            </a:r>
            <a:endParaRPr sz="12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sz="1200">
                <a:solidFill>
                  <a:schemeClr val="dk1"/>
                </a:solidFill>
              </a:rPr>
              <a:t>We want promote these ideas through events such as UC Tech and Educause where there are great opportunities to meet and collaborate with other uc employees </a:t>
            </a:r>
            <a:endParaRPr sz="1200">
              <a:solidFill>
                <a:srgbClr val="FF0000"/>
              </a:solidFill>
            </a:endParaRPr>
          </a:p>
          <a:p>
            <a:pPr indent="0" lvl="0" marL="0" rtl="0" algn="l">
              <a:lnSpc>
                <a:spcPct val="115000"/>
              </a:lnSpc>
              <a:spcBef>
                <a:spcPts val="800"/>
              </a:spcBef>
              <a:spcAft>
                <a:spcPts val="0"/>
              </a:spcAft>
              <a:buClr>
                <a:schemeClr val="dk1"/>
              </a:buClr>
              <a:buSzPts val="1100"/>
              <a:buFont typeface="Arial"/>
              <a:buNone/>
            </a:pPr>
            <a:r>
              <a:rPr lang="en" sz="1200">
                <a:solidFill>
                  <a:schemeClr val="dk1"/>
                </a:solidFill>
              </a:rPr>
              <a:t>We also want to leverage employee resource groups to hopefully reach even further outside of just IT </a:t>
            </a:r>
            <a:endParaRPr sz="12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sz="1200">
                <a:solidFill>
                  <a:schemeClr val="dk1"/>
                </a:solidFill>
              </a:rPr>
              <a:t>Essentially want to encourage a community of practice</a:t>
            </a:r>
            <a:endParaRPr sz="12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sz="1200">
                <a:solidFill>
                  <a:schemeClr val="dk1"/>
                </a:solidFill>
              </a:rPr>
              <a:t>And also build a central web page to host resources for everyone in the UC to access information on mentoring, coaching, and knowledge sharing </a:t>
            </a:r>
            <a:endParaRPr sz="12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sz="1200">
                <a:solidFill>
                  <a:schemeClr val="dk1"/>
                </a:solidFill>
              </a:rPr>
              <a:t>Next, We want to build on the success of the UCOP Mentoring Program which has been successfully running for over a decade and start them on other UC campuses as well </a:t>
            </a:r>
            <a:endParaRPr sz="12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sz="1200">
                <a:solidFill>
                  <a:schemeClr val="dk1"/>
                </a:solidFill>
              </a:rPr>
              <a:t>On top of that we want to gamify the program to encourage participation with the use of leaderboards, recognition, and incentives </a:t>
            </a:r>
            <a:endParaRPr sz="12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sz="1200">
                <a:solidFill>
                  <a:schemeClr val="dk1"/>
                </a:solidFill>
              </a:rPr>
              <a:t>Ultimately, We found there are very few opportunities like these across the UCs and call on leadership for support to invest in mentoring, coaching, and knowledge sharing </a:t>
            </a:r>
            <a:endParaRPr sz="1200">
              <a:solidFill>
                <a:schemeClr val="dk1"/>
              </a:solidFill>
            </a:endParaRPr>
          </a:p>
          <a:p>
            <a:pPr indent="0" lvl="0" marL="0" rtl="0" algn="l">
              <a:lnSpc>
                <a:spcPct val="115000"/>
              </a:lnSpc>
              <a:spcBef>
                <a:spcPts val="800"/>
              </a:spcBef>
              <a:spcAft>
                <a:spcPts val="800"/>
              </a:spcAft>
              <a:buClr>
                <a:schemeClr val="dk1"/>
              </a:buClr>
              <a:buSzPts val="1100"/>
              <a:buFont typeface="Arial"/>
              <a:buNone/>
            </a:pPr>
            <a:r>
              <a:rPr lang="en" sz="1200">
                <a:solidFill>
                  <a:schemeClr val="dk1"/>
                </a:solidFill>
              </a:rPr>
              <a:t>We added our references and a sample mentorship program at the end that you all can check out. Thank you for listening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85167c21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85167c21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cha239@ucmerced.edu" TargetMode="External"/><Relationship Id="rId4" Type="http://schemas.openxmlformats.org/officeDocument/2006/relationships/hyperlink" Target="mailto:emilygc@berkeley.edu" TargetMode="External"/><Relationship Id="rId5" Type="http://schemas.openxmlformats.org/officeDocument/2006/relationships/hyperlink" Target="mailto:hgrubb@it.ucla.edu" TargetMode="External"/><Relationship Id="rId6" Type="http://schemas.openxmlformats.org/officeDocument/2006/relationships/hyperlink" Target="mailto:lprichard@mednet.ucla.edu" TargetMode="External"/><Relationship Id="rId7" Type="http://schemas.openxmlformats.org/officeDocument/2006/relationships/hyperlink" Target="mailto:marisa.strong@ucop.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8.png"/><Relationship Id="rId13" Type="http://schemas.openxmlformats.org/officeDocument/2006/relationships/image" Target="../media/image23.png"/><Relationship Id="rId12"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6.png"/><Relationship Id="rId15" Type="http://schemas.openxmlformats.org/officeDocument/2006/relationships/image" Target="../media/image24.png"/><Relationship Id="rId14" Type="http://schemas.openxmlformats.org/officeDocument/2006/relationships/image" Target="../media/image11.png"/><Relationship Id="rId17" Type="http://schemas.openxmlformats.org/officeDocument/2006/relationships/image" Target="../media/image9.png"/><Relationship Id="rId16"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19.png"/><Relationship Id="rId7" Type="http://schemas.openxmlformats.org/officeDocument/2006/relationships/image" Target="../media/image22.png"/><Relationship Id="rId8"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1" Type="http://schemas.openxmlformats.org/officeDocument/2006/relationships/hyperlink" Target="https://sg.indeed.com/career-advice/career-development/knowledge-sharing" TargetMode="External"/><Relationship Id="rId10" Type="http://schemas.openxmlformats.org/officeDocument/2006/relationships/hyperlink" Target="http://www.careersmart.org.uk/" TargetMode="External"/><Relationship Id="rId13" Type="http://schemas.openxmlformats.org/officeDocument/2006/relationships/hyperlink" Target="https://www.atlassian.com/work-management/knowledge-sharing/best-practices" TargetMode="External"/><Relationship Id="rId12" Type="http://schemas.openxmlformats.org/officeDocument/2006/relationships/hyperlink" Target="https://www.forbes.com/sites/forbestechcouncil/2024/01/22/promoting-knowledge-sharing-20-practical-tips-from-tech-leaders/"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ogetherplatform.com/blog/statistics-on-mentorship" TargetMode="External"/><Relationship Id="rId4" Type="http://schemas.openxmlformats.org/officeDocument/2006/relationships/hyperlink" Target="https://mentorloop.com/blog/mentoring-statistics/" TargetMode="External"/><Relationship Id="rId9" Type="http://schemas.openxmlformats.org/officeDocument/2006/relationships/hyperlink" Target="http://www.careersmart.org.uk" TargetMode="External"/><Relationship Id="rId15" Type="http://schemas.openxmlformats.org/officeDocument/2006/relationships/hyperlink" Target="https://uctech2024.ucdavis.edu/" TargetMode="External"/><Relationship Id="rId14" Type="http://schemas.openxmlformats.org/officeDocument/2006/relationships/hyperlink" Target="https://uctech.slack.com/signup" TargetMode="External"/><Relationship Id="rId16" Type="http://schemas.openxmlformats.org/officeDocument/2006/relationships/hyperlink" Target="https://www.universityofcalifornia.edu/about-us" TargetMode="External"/><Relationship Id="rId5" Type="http://schemas.openxmlformats.org/officeDocument/2006/relationships/hyperlink" Target="https://chronus.com/blog/benefits-of-mentoring-programs" TargetMode="External"/><Relationship Id="rId6" Type="http://schemas.openxmlformats.org/officeDocument/2006/relationships/hyperlink" Target="https://www.indeed.com/career-advice/career-development/career-stages" TargetMode="External"/><Relationship Id="rId7" Type="http://schemas.openxmlformats.org/officeDocument/2006/relationships/hyperlink" Target="https://courses.lumenlearning.com/waymaker-collegesuccess/chapter/text-stages-of-career-development/" TargetMode="External"/><Relationship Id="rId8" Type="http://schemas.openxmlformats.org/officeDocument/2006/relationships/hyperlink" Target="https://www.screenskills.com/developing-your-career/continuing-professional-development/understanding-your-career-stag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rgbClr val="000000">
              <a:alpha val="1518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163950" y="5257800"/>
            <a:ext cx="1315200" cy="5143500"/>
          </a:xfrm>
          <a:prstGeom prst="rect">
            <a:avLst/>
          </a:prstGeom>
          <a:solidFill>
            <a:srgbClr val="000000">
              <a:alpha val="94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ph type="ctrTitle"/>
          </p:nvPr>
        </p:nvSpPr>
        <p:spPr>
          <a:xfrm>
            <a:off x="163950" y="659175"/>
            <a:ext cx="8816100" cy="203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chemeClr val="lt1"/>
                </a:solidFill>
              </a:rPr>
              <a:t>E</a:t>
            </a:r>
            <a:r>
              <a:rPr b="1" lang="en" sz="3500">
                <a:solidFill>
                  <a:schemeClr val="lt1"/>
                </a:solidFill>
              </a:rPr>
              <a:t>ncouraging Mentorship, Coaching, and Knowledge Sharing Across the UCs</a:t>
            </a:r>
            <a:endParaRPr b="1" sz="3500">
              <a:solidFill>
                <a:schemeClr val="lt1"/>
              </a:solidFill>
            </a:endParaRPr>
          </a:p>
        </p:txBody>
      </p:sp>
      <p:sp>
        <p:nvSpPr>
          <p:cNvPr id="57" name="Google Shape;57;p13"/>
          <p:cNvSpPr txBox="1"/>
          <p:nvPr>
            <p:ph idx="1" type="subTitle"/>
          </p:nvPr>
        </p:nvSpPr>
        <p:spPr>
          <a:xfrm>
            <a:off x="311700" y="2834125"/>
            <a:ext cx="8520600" cy="988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500">
                <a:solidFill>
                  <a:schemeClr val="lt1"/>
                </a:solidFill>
              </a:rPr>
              <a:t>MOR UC System Lead From Where You Are, 2024</a:t>
            </a:r>
            <a:endParaRPr b="1" sz="1500">
              <a:solidFill>
                <a:schemeClr val="lt1"/>
              </a:solidFill>
            </a:endParaRPr>
          </a:p>
          <a:p>
            <a:pPr indent="0" lvl="0" marL="0" rtl="0" algn="ctr">
              <a:lnSpc>
                <a:spcPct val="115000"/>
              </a:lnSpc>
              <a:spcBef>
                <a:spcPts val="0"/>
              </a:spcBef>
              <a:spcAft>
                <a:spcPts val="0"/>
              </a:spcAft>
              <a:buNone/>
            </a:pPr>
            <a:r>
              <a:t/>
            </a:r>
            <a:endParaRPr b="1" sz="800">
              <a:solidFill>
                <a:schemeClr val="lt1"/>
              </a:solidFill>
            </a:endParaRPr>
          </a:p>
          <a:p>
            <a:pPr indent="0" lvl="0" marL="0" rtl="0" algn="l">
              <a:lnSpc>
                <a:spcPct val="115000"/>
              </a:lnSpc>
              <a:spcBef>
                <a:spcPts val="0"/>
              </a:spcBef>
              <a:spcAft>
                <a:spcPts val="0"/>
              </a:spcAft>
              <a:buNone/>
            </a:pPr>
            <a:r>
              <a:rPr b="1" lang="en" sz="1200">
                <a:solidFill>
                  <a:schemeClr val="lt1"/>
                </a:solidFill>
              </a:rPr>
              <a:t>Sponsor: </a:t>
            </a:r>
            <a:r>
              <a:rPr lang="en" sz="1200">
                <a:solidFill>
                  <a:schemeClr val="lt1"/>
                </a:solidFill>
              </a:rPr>
              <a:t>Bhanu Polakam, UCOP</a:t>
            </a:r>
            <a:endParaRPr sz="1200">
              <a:solidFill>
                <a:schemeClr val="lt1"/>
              </a:solidFill>
            </a:endParaRPr>
          </a:p>
          <a:p>
            <a:pPr indent="0" lvl="0" marL="0" rtl="0" algn="l">
              <a:lnSpc>
                <a:spcPct val="115000"/>
              </a:lnSpc>
              <a:spcBef>
                <a:spcPts val="0"/>
              </a:spcBef>
              <a:spcAft>
                <a:spcPts val="0"/>
              </a:spcAft>
              <a:buNone/>
            </a:pPr>
            <a:r>
              <a:rPr b="1" lang="en" sz="1300">
                <a:solidFill>
                  <a:schemeClr val="lt1"/>
                </a:solidFill>
              </a:rPr>
              <a:t>Team: </a:t>
            </a:r>
            <a:r>
              <a:rPr lang="en" sz="1200">
                <a:solidFill>
                  <a:schemeClr val="lt1"/>
                </a:solidFill>
              </a:rPr>
              <a:t>J</a:t>
            </a:r>
            <a:r>
              <a:rPr lang="en" sz="1200">
                <a:solidFill>
                  <a:schemeClr val="lt1"/>
                </a:solidFill>
              </a:rPr>
              <a:t>ames Cha, UC Merced, </a:t>
            </a:r>
            <a:r>
              <a:rPr lang="en" sz="1200" u="sng">
                <a:solidFill>
                  <a:schemeClr val="lt1"/>
                </a:solidFill>
                <a:hlinkClick r:id="rId3">
                  <a:extLst>
                    <a:ext uri="{A12FA001-AC4F-418D-AE19-62706E023703}">
                      <ahyp:hlinkClr val="tx"/>
                    </a:ext>
                  </a:extLst>
                </a:hlinkClick>
              </a:rPr>
              <a:t>jcha239@ucmerced.edu</a:t>
            </a:r>
            <a:r>
              <a:rPr lang="en" sz="1200">
                <a:solidFill>
                  <a:schemeClr val="lt1"/>
                </a:solidFill>
              </a:rPr>
              <a:t> </a:t>
            </a:r>
            <a:endParaRPr sz="1200">
              <a:solidFill>
                <a:schemeClr val="lt1"/>
              </a:solidFill>
            </a:endParaRPr>
          </a:p>
          <a:p>
            <a:pPr indent="0" lvl="0" marL="457200" rtl="0" algn="l">
              <a:lnSpc>
                <a:spcPct val="115000"/>
              </a:lnSpc>
              <a:spcBef>
                <a:spcPts val="0"/>
              </a:spcBef>
              <a:spcAft>
                <a:spcPts val="0"/>
              </a:spcAft>
              <a:buNone/>
            </a:pPr>
            <a:r>
              <a:rPr lang="en" sz="1200">
                <a:solidFill>
                  <a:schemeClr val="lt1"/>
                </a:solidFill>
              </a:rPr>
              <a:t>  </a:t>
            </a:r>
            <a:r>
              <a:rPr lang="en" sz="1200">
                <a:solidFill>
                  <a:schemeClr val="lt1"/>
                </a:solidFill>
              </a:rPr>
              <a:t>Emily Gladstone Cole, UCB, </a:t>
            </a:r>
            <a:r>
              <a:rPr lang="en" sz="1200" u="sng">
                <a:solidFill>
                  <a:schemeClr val="lt1"/>
                </a:solidFill>
                <a:hlinkClick r:id="rId4">
                  <a:extLst>
                    <a:ext uri="{A12FA001-AC4F-418D-AE19-62706E023703}">
                      <ahyp:hlinkClr val="tx"/>
                    </a:ext>
                  </a:extLst>
                </a:hlinkClick>
              </a:rPr>
              <a:t>emilygc@berkeley.edu</a:t>
            </a:r>
            <a:endParaRPr sz="1200">
              <a:solidFill>
                <a:schemeClr val="lt1"/>
              </a:solidFill>
            </a:endParaRPr>
          </a:p>
          <a:p>
            <a:pPr indent="0" lvl="0" marL="457200" rtl="0" algn="l">
              <a:lnSpc>
                <a:spcPct val="115000"/>
              </a:lnSpc>
              <a:spcBef>
                <a:spcPts val="0"/>
              </a:spcBef>
              <a:spcAft>
                <a:spcPts val="0"/>
              </a:spcAft>
              <a:buNone/>
            </a:pPr>
            <a:r>
              <a:rPr lang="en" sz="1200">
                <a:solidFill>
                  <a:schemeClr val="lt1"/>
                </a:solidFill>
              </a:rPr>
              <a:t>  </a:t>
            </a:r>
            <a:r>
              <a:rPr lang="en" sz="1200">
                <a:solidFill>
                  <a:schemeClr val="lt1"/>
                </a:solidFill>
              </a:rPr>
              <a:t>Heather Grubb, UCLA, </a:t>
            </a:r>
            <a:r>
              <a:rPr lang="en" sz="1200" u="sng">
                <a:solidFill>
                  <a:schemeClr val="lt1"/>
                </a:solidFill>
                <a:hlinkClick r:id="rId5">
                  <a:extLst>
                    <a:ext uri="{A12FA001-AC4F-418D-AE19-62706E023703}">
                      <ahyp:hlinkClr val="tx"/>
                    </a:ext>
                  </a:extLst>
                </a:hlinkClick>
              </a:rPr>
              <a:t>hgrubb@it.ucla.edu</a:t>
            </a:r>
            <a:r>
              <a:rPr lang="en" sz="1200">
                <a:solidFill>
                  <a:schemeClr val="lt1"/>
                </a:solidFill>
              </a:rPr>
              <a:t> </a:t>
            </a:r>
            <a:endParaRPr sz="1200">
              <a:solidFill>
                <a:schemeClr val="lt1"/>
              </a:solidFill>
            </a:endParaRPr>
          </a:p>
          <a:p>
            <a:pPr indent="0" lvl="0" marL="457200" rtl="0" algn="l">
              <a:lnSpc>
                <a:spcPct val="115000"/>
              </a:lnSpc>
              <a:spcBef>
                <a:spcPts val="0"/>
              </a:spcBef>
              <a:spcAft>
                <a:spcPts val="0"/>
              </a:spcAft>
              <a:buNone/>
            </a:pPr>
            <a:r>
              <a:rPr lang="en" sz="1200">
                <a:solidFill>
                  <a:schemeClr val="lt1"/>
                </a:solidFill>
              </a:rPr>
              <a:t>  </a:t>
            </a:r>
            <a:r>
              <a:rPr lang="en" sz="1200">
                <a:solidFill>
                  <a:schemeClr val="lt1"/>
                </a:solidFill>
              </a:rPr>
              <a:t>Laura Prichard, UCLA Health, </a:t>
            </a:r>
            <a:r>
              <a:rPr lang="en" sz="1200" u="sng">
                <a:solidFill>
                  <a:schemeClr val="lt1"/>
                </a:solidFill>
                <a:hlinkClick r:id="rId6">
                  <a:extLst>
                    <a:ext uri="{A12FA001-AC4F-418D-AE19-62706E023703}">
                      <ahyp:hlinkClr val="tx"/>
                    </a:ext>
                  </a:extLst>
                </a:hlinkClick>
              </a:rPr>
              <a:t>lprichard@mednet.ucla.edu</a:t>
            </a:r>
            <a:endParaRPr sz="1200">
              <a:solidFill>
                <a:schemeClr val="lt1"/>
              </a:solidFill>
            </a:endParaRPr>
          </a:p>
          <a:p>
            <a:pPr indent="0" lvl="0" marL="457200" rtl="0" algn="l">
              <a:lnSpc>
                <a:spcPct val="115000"/>
              </a:lnSpc>
              <a:spcBef>
                <a:spcPts val="0"/>
              </a:spcBef>
              <a:spcAft>
                <a:spcPts val="0"/>
              </a:spcAft>
              <a:buNone/>
            </a:pPr>
            <a:r>
              <a:rPr lang="en" sz="1200">
                <a:solidFill>
                  <a:schemeClr val="lt1"/>
                </a:solidFill>
              </a:rPr>
              <a:t>  </a:t>
            </a:r>
            <a:r>
              <a:rPr lang="en" sz="1200">
                <a:solidFill>
                  <a:schemeClr val="lt1"/>
                </a:solidFill>
              </a:rPr>
              <a:t>Marisa Strong, UCOP, </a:t>
            </a:r>
            <a:r>
              <a:rPr lang="en" sz="1200" u="sng">
                <a:solidFill>
                  <a:schemeClr val="lt1"/>
                </a:solidFill>
                <a:hlinkClick r:id="rId7">
                  <a:extLst>
                    <a:ext uri="{A12FA001-AC4F-418D-AE19-62706E023703}">
                      <ahyp:hlinkClr val="tx"/>
                    </a:ext>
                  </a:extLst>
                </a:hlinkClick>
              </a:rPr>
              <a:t>marisa.strong@ucop.edu</a:t>
            </a:r>
            <a:endParaRPr sz="1200">
              <a:solidFill>
                <a:schemeClr val="lt1"/>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p:nvPr/>
        </p:nvSpPr>
        <p:spPr>
          <a:xfrm>
            <a:off x="0" y="0"/>
            <a:ext cx="9144000" cy="5143500"/>
          </a:xfrm>
          <a:prstGeom prst="rect">
            <a:avLst/>
          </a:prstGeom>
          <a:solidFill>
            <a:srgbClr val="000000">
              <a:alpha val="1518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2"/>
          <p:cNvSpPr txBox="1"/>
          <p:nvPr>
            <p:ph type="title"/>
          </p:nvPr>
        </p:nvSpPr>
        <p:spPr>
          <a:xfrm>
            <a:off x="1703573" y="445025"/>
            <a:ext cx="735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solidFill>
                  <a:schemeClr val="lt1"/>
                </a:solidFill>
              </a:rPr>
              <a:t>Details: </a:t>
            </a:r>
            <a:r>
              <a:rPr b="1" lang="en" sz="2500">
                <a:solidFill>
                  <a:schemeClr val="lt1"/>
                </a:solidFill>
              </a:rPr>
              <a:t>UC-Wide Mentorship Program</a:t>
            </a:r>
            <a:endParaRPr b="1" sz="2500">
              <a:solidFill>
                <a:schemeClr val="lt1"/>
              </a:solidFill>
            </a:endParaRPr>
          </a:p>
        </p:txBody>
      </p:sp>
      <p:sp>
        <p:nvSpPr>
          <p:cNvPr id="180" name="Google Shape;180;p22"/>
          <p:cNvSpPr txBox="1"/>
          <p:nvPr>
            <p:ph idx="1" type="body"/>
          </p:nvPr>
        </p:nvSpPr>
        <p:spPr>
          <a:xfrm>
            <a:off x="302150" y="1185250"/>
            <a:ext cx="8201400" cy="3391200"/>
          </a:xfrm>
          <a:prstGeom prst="rect">
            <a:avLst/>
          </a:prstGeom>
        </p:spPr>
        <p:txBody>
          <a:bodyPr anchorCtr="0" anchor="t" bIns="91425" lIns="91425" spcFirstLastPara="1" rIns="91425" wrap="square" tIns="91425">
            <a:normAutofit lnSpcReduction="10000"/>
          </a:bodyPr>
          <a:lstStyle/>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Work with executive sponsor to get buy-in and resources to manage a UC-wide mentorship program</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Survey to UC IT, HR, L&amp;D Leaders and members to identify existing mentorship programs, their successes, and resources involved</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Define the goals, objectives, and guidelines for the program</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Identify partners at each UC site</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Build tooling to match mentors and mentees, track progress</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Launch event at UC Tech to generate excitement and get initial participants</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Match mentors and mentees and provide resources and guidance to all participants</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Maintain excitement through gamification with leaderboards, badges, and employee recognition</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Gather feedback to share with participants and adjust for next round</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Market coaching and mentorship program through UC-wide communications</a:t>
            </a:r>
            <a:endParaRPr sz="15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0" y="0"/>
            <a:ext cx="9144000" cy="5143500"/>
          </a:xfrm>
          <a:prstGeom prst="rect">
            <a:avLst/>
          </a:prstGeom>
          <a:solidFill>
            <a:srgbClr val="000000">
              <a:alpha val="1518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ph idx="1" type="body"/>
          </p:nvPr>
        </p:nvSpPr>
        <p:spPr>
          <a:xfrm>
            <a:off x="430500" y="1278825"/>
            <a:ext cx="4879500" cy="358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Challenges</a:t>
            </a:r>
            <a:r>
              <a:rPr b="1" lang="en">
                <a:solidFill>
                  <a:schemeClr val="lt1"/>
                </a:solidFill>
              </a:rPr>
              <a:t>:</a:t>
            </a:r>
            <a:endParaRPr b="1">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Data gathering across UC difficult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No central hubs for info sharing</a:t>
            </a:r>
            <a:endParaRPr>
              <a:solidFill>
                <a:schemeClr val="lt1"/>
              </a:solidFill>
            </a:endParaRPr>
          </a:p>
          <a:p>
            <a:pPr indent="0" lvl="0" marL="0" rtl="0" algn="l">
              <a:spcBef>
                <a:spcPts val="1200"/>
              </a:spcBef>
              <a:spcAft>
                <a:spcPts val="0"/>
              </a:spcAft>
              <a:buNone/>
            </a:pPr>
            <a:r>
              <a:rPr b="1" lang="en">
                <a:solidFill>
                  <a:schemeClr val="lt1"/>
                </a:solidFill>
              </a:rPr>
              <a:t>Opportunities:</a:t>
            </a:r>
            <a:endParaRPr b="1">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~11,000 UC IT employees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Sharing resources &amp; expertise between campuses</a:t>
            </a:r>
            <a:endParaRPr>
              <a:solidFill>
                <a:schemeClr val="lt1"/>
              </a:solidFill>
            </a:endParaRPr>
          </a:p>
          <a:p>
            <a:pPr indent="0" lvl="0" marL="0" rtl="0" algn="l">
              <a:spcBef>
                <a:spcPts val="1200"/>
              </a:spcBef>
              <a:spcAft>
                <a:spcPts val="1200"/>
              </a:spcAft>
              <a:buNone/>
            </a:pPr>
            <a:r>
              <a:t/>
            </a:r>
            <a:endParaRPr>
              <a:solidFill>
                <a:schemeClr val="dk1"/>
              </a:solidFill>
            </a:endParaRPr>
          </a:p>
        </p:txBody>
      </p:sp>
      <p:sp>
        <p:nvSpPr>
          <p:cNvPr id="64" name="Google Shape;64;p14"/>
          <p:cNvSpPr txBox="1"/>
          <p:nvPr>
            <p:ph type="title"/>
          </p:nvPr>
        </p:nvSpPr>
        <p:spPr>
          <a:xfrm>
            <a:off x="1651975" y="31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UC System IT Current State</a:t>
            </a:r>
            <a:endParaRPr b="1">
              <a:solidFill>
                <a:schemeClr val="lt1"/>
              </a:solidFill>
            </a:endParaRPr>
          </a:p>
          <a:p>
            <a:pPr indent="0" lvl="0" marL="0" rtl="0" algn="l">
              <a:spcBef>
                <a:spcPts val="0"/>
              </a:spcBef>
              <a:spcAft>
                <a:spcPts val="0"/>
              </a:spcAft>
              <a:buNone/>
            </a:pPr>
            <a:r>
              <a:t/>
            </a:r>
            <a:endParaRPr/>
          </a:p>
        </p:txBody>
      </p:sp>
      <p:pic>
        <p:nvPicPr>
          <p:cNvPr id="65" name="Google Shape;65;p14"/>
          <p:cNvPicPr preferRelativeResize="0"/>
          <p:nvPr/>
        </p:nvPicPr>
        <p:blipFill>
          <a:blip r:embed="rId3">
            <a:alphaModFix/>
          </a:blip>
          <a:stretch>
            <a:fillRect/>
          </a:stretch>
        </p:blipFill>
        <p:spPr>
          <a:xfrm>
            <a:off x="4206375" y="887175"/>
            <a:ext cx="5117500" cy="3708025"/>
          </a:xfrm>
          <a:prstGeom prst="rect">
            <a:avLst/>
          </a:prstGeom>
          <a:noFill/>
          <a:ln>
            <a:noFill/>
          </a:ln>
        </p:spPr>
      </p:pic>
      <p:sp>
        <p:nvSpPr>
          <p:cNvPr id="66" name="Google Shape;66;p14"/>
          <p:cNvSpPr txBox="1"/>
          <p:nvPr/>
        </p:nvSpPr>
        <p:spPr>
          <a:xfrm>
            <a:off x="3084050" y="4605350"/>
            <a:ext cx="59610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300">
                <a:solidFill>
                  <a:schemeClr val="lt1"/>
                </a:solidFill>
              </a:rPr>
              <a:t>Presented by Laura Prichard</a:t>
            </a:r>
            <a:endParaRPr i="1">
              <a:solidFill>
                <a:schemeClr val="lt1"/>
              </a:solidFill>
            </a:endParaRPr>
          </a:p>
        </p:txBody>
      </p:sp>
      <p:sp>
        <p:nvSpPr>
          <p:cNvPr id="67" name="Google Shape;67;p14"/>
          <p:cNvSpPr/>
          <p:nvPr/>
        </p:nvSpPr>
        <p:spPr>
          <a:xfrm>
            <a:off x="7413675" y="2286100"/>
            <a:ext cx="1264800" cy="251400"/>
          </a:xfrm>
          <a:prstGeom prst="rect">
            <a:avLst/>
          </a:prstGeom>
          <a:solidFill>
            <a:srgbClr val="ED6F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aleway Black"/>
                <a:ea typeface="Raleway Black"/>
                <a:cs typeface="Raleway Black"/>
                <a:sym typeface="Raleway Black"/>
              </a:rPr>
              <a:t>&amp; NATIONAL LAB</a:t>
            </a:r>
            <a:endParaRPr sz="1000">
              <a:solidFill>
                <a:schemeClr val="lt1"/>
              </a:solidFill>
              <a:latin typeface="Raleway Black"/>
              <a:ea typeface="Raleway Black"/>
              <a:cs typeface="Raleway Black"/>
              <a:sym typeface="Raleway Black"/>
            </a:endParaRPr>
          </a:p>
        </p:txBody>
      </p:sp>
      <p:sp>
        <p:nvSpPr>
          <p:cNvPr id="68" name="Google Shape;68;p14"/>
          <p:cNvSpPr/>
          <p:nvPr/>
        </p:nvSpPr>
        <p:spPr>
          <a:xfrm>
            <a:off x="8460800" y="4160520"/>
            <a:ext cx="585300" cy="251400"/>
          </a:xfrm>
          <a:prstGeom prst="rect">
            <a:avLst/>
          </a:prstGeom>
          <a:solidFill>
            <a:srgbClr val="ED6F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aleway Black"/>
                <a:ea typeface="Raleway Black"/>
                <a:cs typeface="Raleway Black"/>
                <a:sym typeface="Raleway Black"/>
              </a:rPr>
              <a:t>&amp; ANR</a:t>
            </a:r>
            <a:endParaRPr sz="1000">
              <a:solidFill>
                <a:schemeClr val="lt1"/>
              </a:solidFill>
              <a:latin typeface="Raleway Black"/>
              <a:ea typeface="Raleway Black"/>
              <a:cs typeface="Raleway Black"/>
              <a:sym typeface="Raleway Black"/>
            </a:endParaRPr>
          </a:p>
        </p:txBody>
      </p:sp>
      <p:sp>
        <p:nvSpPr>
          <p:cNvPr id="69" name="Google Shape;69;p14"/>
          <p:cNvSpPr/>
          <p:nvPr/>
        </p:nvSpPr>
        <p:spPr>
          <a:xfrm>
            <a:off x="7002400" y="1825375"/>
            <a:ext cx="543900" cy="251400"/>
          </a:xfrm>
          <a:prstGeom prst="rect">
            <a:avLst/>
          </a:prstGeom>
          <a:solidFill>
            <a:srgbClr val="ED6F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aleway Black"/>
                <a:ea typeface="Raleway Black"/>
                <a:cs typeface="Raleway Black"/>
                <a:sym typeface="Raleway Black"/>
              </a:rPr>
              <a:t>UCOP</a:t>
            </a:r>
            <a:endParaRPr sz="1000">
              <a:solidFill>
                <a:schemeClr val="lt1"/>
              </a:solidFill>
              <a:latin typeface="Raleway Black"/>
              <a:ea typeface="Raleway Black"/>
              <a:cs typeface="Raleway Black"/>
              <a:sym typeface="Raleway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0" y="0"/>
            <a:ext cx="4572000" cy="5143500"/>
          </a:xfrm>
          <a:prstGeom prst="rect">
            <a:avLst/>
          </a:prstGeom>
          <a:solidFill>
            <a:srgbClr val="000000">
              <a:alpha val="1518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5"/>
          <p:cNvSpPr txBox="1"/>
          <p:nvPr/>
        </p:nvSpPr>
        <p:spPr>
          <a:xfrm>
            <a:off x="6767275" y="4674925"/>
            <a:ext cx="2329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dk1"/>
                </a:solidFill>
              </a:rPr>
              <a:t>Presented by Heather Grubb</a:t>
            </a:r>
            <a:endParaRPr i="1" sz="1300">
              <a:solidFill>
                <a:schemeClr val="dk1"/>
              </a:solidFill>
            </a:endParaRPr>
          </a:p>
        </p:txBody>
      </p:sp>
      <p:pic>
        <p:nvPicPr>
          <p:cNvPr id="76" name="Google Shape;76;p15"/>
          <p:cNvPicPr preferRelativeResize="0"/>
          <p:nvPr/>
        </p:nvPicPr>
        <p:blipFill>
          <a:blip r:embed="rId3">
            <a:alphaModFix/>
          </a:blip>
          <a:stretch>
            <a:fillRect/>
          </a:stretch>
        </p:blipFill>
        <p:spPr>
          <a:xfrm>
            <a:off x="4040925" y="795525"/>
            <a:ext cx="4681250" cy="3552451"/>
          </a:xfrm>
          <a:prstGeom prst="rect">
            <a:avLst/>
          </a:prstGeom>
          <a:noFill/>
          <a:ln>
            <a:noFill/>
          </a:ln>
        </p:spPr>
      </p:pic>
      <p:sp>
        <p:nvSpPr>
          <p:cNvPr id="77" name="Google Shape;77;p15"/>
          <p:cNvSpPr txBox="1"/>
          <p:nvPr/>
        </p:nvSpPr>
        <p:spPr>
          <a:xfrm>
            <a:off x="230425" y="4240250"/>
            <a:ext cx="5340900" cy="8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chemeClr val="lt1"/>
                </a:solidFill>
              </a:rPr>
              <a:t>Stages as t</a:t>
            </a:r>
            <a:r>
              <a:rPr lang="en" sz="1500">
                <a:solidFill>
                  <a:schemeClr val="lt1"/>
                </a:solidFill>
              </a:rPr>
              <a:t>he 4 E’s (Source: ScreenSkills)</a:t>
            </a:r>
            <a:endParaRPr sz="1500">
              <a:solidFill>
                <a:schemeClr val="lt1"/>
              </a:solidFill>
            </a:endParaRPr>
          </a:p>
          <a:p>
            <a:pPr indent="0" lvl="0" marL="0" rtl="0" algn="l">
              <a:lnSpc>
                <a:spcPct val="115000"/>
              </a:lnSpc>
              <a:spcBef>
                <a:spcPts val="1200"/>
              </a:spcBef>
              <a:spcAft>
                <a:spcPts val="1200"/>
              </a:spcAft>
              <a:buNone/>
            </a:pPr>
            <a:r>
              <a:rPr b="1" lang="en" sz="1500">
                <a:solidFill>
                  <a:schemeClr val="lt1"/>
                </a:solidFill>
              </a:rPr>
              <a:t>Entry 	Early 	Experienced 	Expert</a:t>
            </a:r>
            <a:endParaRPr b="1" sz="1500">
              <a:solidFill>
                <a:schemeClr val="lt1"/>
              </a:solidFill>
            </a:endParaRPr>
          </a:p>
        </p:txBody>
      </p:sp>
      <p:sp>
        <p:nvSpPr>
          <p:cNvPr id="78" name="Google Shape;78;p1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800">
                <a:solidFill>
                  <a:schemeClr val="lt1"/>
                </a:solidFill>
              </a:rPr>
              <a:t>Career Stages</a:t>
            </a:r>
            <a:endParaRPr sz="3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0" y="0"/>
            <a:ext cx="4572000" cy="5143500"/>
          </a:xfrm>
          <a:prstGeom prst="rect">
            <a:avLst/>
          </a:prstGeom>
          <a:solidFill>
            <a:srgbClr val="000000">
              <a:alpha val="1518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000">
                <a:solidFill>
                  <a:schemeClr val="lt1"/>
                </a:solidFill>
              </a:rPr>
              <a:t>Mentorship</a:t>
            </a:r>
            <a:endParaRPr sz="3000">
              <a:solidFill>
                <a:schemeClr val="lt1"/>
              </a:solidFill>
            </a:endParaRPr>
          </a:p>
        </p:txBody>
      </p:sp>
      <p:sp>
        <p:nvSpPr>
          <p:cNvPr id="85" name="Google Shape;85;p1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rPr>
              <a:t>“</a:t>
            </a:r>
            <a:r>
              <a:rPr lang="en" sz="2000">
                <a:solidFill>
                  <a:schemeClr val="dk1"/>
                </a:solidFill>
              </a:rPr>
              <a:t>A mentor is someone who allows you to see the hope inside yourself</a:t>
            </a:r>
            <a:r>
              <a:rPr lang="en" sz="2000">
                <a:solidFill>
                  <a:schemeClr val="dk1"/>
                </a:solidFill>
              </a:rPr>
              <a:t>.”</a:t>
            </a:r>
            <a:endParaRPr sz="2000">
              <a:solidFill>
                <a:schemeClr val="dk1"/>
              </a:solidFill>
            </a:endParaRPr>
          </a:p>
          <a:p>
            <a:pPr indent="0" lvl="0" marL="0" rtl="0" algn="l">
              <a:spcBef>
                <a:spcPts val="1200"/>
              </a:spcBef>
              <a:spcAft>
                <a:spcPts val="1200"/>
              </a:spcAft>
              <a:buNone/>
            </a:pPr>
            <a:r>
              <a:rPr lang="en" sz="2000">
                <a:solidFill>
                  <a:schemeClr val="dk1"/>
                </a:solidFill>
              </a:rPr>
              <a:t>– </a:t>
            </a:r>
            <a:r>
              <a:rPr lang="en" sz="2000">
                <a:solidFill>
                  <a:schemeClr val="dk1"/>
                </a:solidFill>
              </a:rPr>
              <a:t>Oprah Winfrey</a:t>
            </a:r>
            <a:endParaRPr sz="2000">
              <a:solidFill>
                <a:schemeClr val="dk1"/>
              </a:solidFill>
            </a:endParaRPr>
          </a:p>
        </p:txBody>
      </p:sp>
      <p:sp>
        <p:nvSpPr>
          <p:cNvPr id="86" name="Google Shape;86;p16"/>
          <p:cNvSpPr txBox="1"/>
          <p:nvPr/>
        </p:nvSpPr>
        <p:spPr>
          <a:xfrm>
            <a:off x="6219250" y="4665850"/>
            <a:ext cx="283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dk1"/>
                </a:solidFill>
              </a:rPr>
              <a:t>Presented by Emily Gladstone Cole</a:t>
            </a:r>
            <a:endParaRPr i="1"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0" y="0"/>
            <a:ext cx="9144000" cy="5143500"/>
          </a:xfrm>
          <a:prstGeom prst="rect">
            <a:avLst/>
          </a:prstGeom>
          <a:solidFill>
            <a:srgbClr val="000000">
              <a:alpha val="1518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7"/>
          <p:cNvSpPr txBox="1"/>
          <p:nvPr/>
        </p:nvSpPr>
        <p:spPr>
          <a:xfrm>
            <a:off x="6185325" y="4605350"/>
            <a:ext cx="28599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300">
                <a:solidFill>
                  <a:schemeClr val="lt1"/>
                </a:solidFill>
              </a:rPr>
              <a:t>Presented by Emily Gladstone Cole</a:t>
            </a:r>
            <a:endParaRPr i="1">
              <a:solidFill>
                <a:schemeClr val="lt1"/>
              </a:solidFill>
            </a:endParaRPr>
          </a:p>
        </p:txBody>
      </p:sp>
      <p:sp>
        <p:nvSpPr>
          <p:cNvPr id="93" name="Google Shape;93;p17"/>
          <p:cNvSpPr/>
          <p:nvPr/>
        </p:nvSpPr>
        <p:spPr>
          <a:xfrm>
            <a:off x="3708060" y="1214043"/>
            <a:ext cx="2795400" cy="28635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7"/>
          <p:cNvGrpSpPr/>
          <p:nvPr/>
        </p:nvGrpSpPr>
        <p:grpSpPr>
          <a:xfrm>
            <a:off x="1588000" y="1022725"/>
            <a:ext cx="2653814" cy="754840"/>
            <a:chOff x="1371163" y="996026"/>
            <a:chExt cx="2411462" cy="669600"/>
          </a:xfrm>
        </p:grpSpPr>
        <p:cxnSp>
          <p:nvCxnSpPr>
            <p:cNvPr id="95" name="Google Shape;95;p17"/>
            <p:cNvCxnSpPr/>
            <p:nvPr/>
          </p:nvCxnSpPr>
          <p:spPr>
            <a:xfrm>
              <a:off x="3438525" y="1309350"/>
              <a:ext cx="344100" cy="344100"/>
            </a:xfrm>
            <a:prstGeom prst="straightConnector1">
              <a:avLst/>
            </a:prstGeom>
            <a:noFill/>
            <a:ln cap="flat" cmpd="sng" w="19050">
              <a:solidFill>
                <a:srgbClr val="9325A5"/>
              </a:solidFill>
              <a:prstDash val="solid"/>
              <a:round/>
              <a:headEnd len="med" w="med" type="oval"/>
              <a:tailEnd len="sm" w="sm" type="none"/>
            </a:ln>
          </p:spPr>
        </p:cxnSp>
        <p:sp>
          <p:nvSpPr>
            <p:cNvPr id="96" name="Google Shape;96;p17"/>
            <p:cNvSpPr txBox="1"/>
            <p:nvPr/>
          </p:nvSpPr>
          <p:spPr>
            <a:xfrm>
              <a:off x="1371163" y="996026"/>
              <a:ext cx="20244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lt1"/>
                  </a:solidFill>
                  <a:latin typeface="Roboto"/>
                  <a:ea typeface="Roboto"/>
                  <a:cs typeface="Roboto"/>
                  <a:sym typeface="Roboto"/>
                </a:rPr>
                <a:t>Iterate, improve, and grow with a broader group</a:t>
              </a:r>
              <a:endParaRPr b="1">
                <a:solidFill>
                  <a:schemeClr val="lt1"/>
                </a:solidFill>
                <a:latin typeface="Roboto"/>
                <a:ea typeface="Roboto"/>
                <a:cs typeface="Roboto"/>
                <a:sym typeface="Roboto"/>
              </a:endParaRPr>
            </a:p>
          </p:txBody>
        </p:sp>
      </p:grpSp>
      <p:grpSp>
        <p:nvGrpSpPr>
          <p:cNvPr id="97" name="Google Shape;97;p17"/>
          <p:cNvGrpSpPr/>
          <p:nvPr/>
        </p:nvGrpSpPr>
        <p:grpSpPr>
          <a:xfrm>
            <a:off x="1647927" y="3453500"/>
            <a:ext cx="2592594" cy="754840"/>
            <a:chOff x="1425617" y="3152307"/>
            <a:chExt cx="2355833" cy="669600"/>
          </a:xfrm>
        </p:grpSpPr>
        <p:cxnSp>
          <p:nvCxnSpPr>
            <p:cNvPr id="98" name="Google Shape;98;p17"/>
            <p:cNvCxnSpPr/>
            <p:nvPr/>
          </p:nvCxnSpPr>
          <p:spPr>
            <a:xfrm flipH="1" rot="10800000">
              <a:off x="3436150" y="3214625"/>
              <a:ext cx="345300" cy="342900"/>
            </a:xfrm>
            <a:prstGeom prst="straightConnector1">
              <a:avLst/>
            </a:prstGeom>
            <a:noFill/>
            <a:ln cap="flat" cmpd="sng" w="19050">
              <a:solidFill>
                <a:srgbClr val="561561"/>
              </a:solidFill>
              <a:prstDash val="solid"/>
              <a:round/>
              <a:headEnd len="med" w="med" type="oval"/>
              <a:tailEnd len="sm" w="sm" type="none"/>
            </a:ln>
          </p:spPr>
        </p:cxnSp>
        <p:sp>
          <p:nvSpPr>
            <p:cNvPr id="99" name="Google Shape;99;p17"/>
            <p:cNvSpPr txBox="1"/>
            <p:nvPr/>
          </p:nvSpPr>
          <p:spPr>
            <a:xfrm>
              <a:off x="1425617" y="3152307"/>
              <a:ext cx="19698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lt1"/>
                  </a:solidFill>
                  <a:latin typeface="Roboto"/>
                  <a:ea typeface="Roboto"/>
                  <a:cs typeface="Roboto"/>
                  <a:sym typeface="Roboto"/>
                </a:rPr>
                <a:t>Leverage UC Tech, UCOP comms to publicize</a:t>
              </a:r>
              <a:endParaRPr b="1">
                <a:solidFill>
                  <a:schemeClr val="lt1"/>
                </a:solidFill>
                <a:latin typeface="Roboto"/>
                <a:ea typeface="Roboto"/>
                <a:cs typeface="Roboto"/>
                <a:sym typeface="Roboto"/>
              </a:endParaRPr>
            </a:p>
          </p:txBody>
        </p:sp>
      </p:grpSp>
      <p:sp>
        <p:nvSpPr>
          <p:cNvPr id="100" name="Google Shape;100;p17"/>
          <p:cNvSpPr/>
          <p:nvPr/>
        </p:nvSpPr>
        <p:spPr>
          <a:xfrm flipH="1" rot="-1836040">
            <a:off x="3615839" y="1133567"/>
            <a:ext cx="2979659" cy="3015696"/>
          </a:xfrm>
          <a:prstGeom prst="blockArc">
            <a:avLst>
              <a:gd fmla="val 14348563" name="adj1"/>
              <a:gd fmla="val 19872341" name="adj2"/>
              <a:gd fmla="val 9100" name="adj3"/>
            </a:avLst>
          </a:prstGeom>
          <a:solidFill>
            <a:srgbClr val="9325A5"/>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7"/>
          <p:cNvGrpSpPr/>
          <p:nvPr/>
        </p:nvGrpSpPr>
        <p:grpSpPr>
          <a:xfrm>
            <a:off x="5959474" y="3453500"/>
            <a:ext cx="2759556" cy="754840"/>
            <a:chOff x="5343425" y="3152307"/>
            <a:chExt cx="2507548" cy="669600"/>
          </a:xfrm>
        </p:grpSpPr>
        <p:cxnSp>
          <p:nvCxnSpPr>
            <p:cNvPr id="102" name="Google Shape;102;p17"/>
            <p:cNvCxnSpPr/>
            <p:nvPr/>
          </p:nvCxnSpPr>
          <p:spPr>
            <a:xfrm rot="10800000">
              <a:off x="5343425" y="3214625"/>
              <a:ext cx="354900" cy="350100"/>
            </a:xfrm>
            <a:prstGeom prst="straightConnector1">
              <a:avLst/>
            </a:prstGeom>
            <a:noFill/>
            <a:ln cap="flat" cmpd="sng" w="19050">
              <a:solidFill>
                <a:srgbClr val="9325A5"/>
              </a:solidFill>
              <a:prstDash val="solid"/>
              <a:round/>
              <a:headEnd len="med" w="med" type="oval"/>
              <a:tailEnd len="sm" w="sm" type="none"/>
            </a:ln>
          </p:spPr>
        </p:cxnSp>
        <p:sp>
          <p:nvSpPr>
            <p:cNvPr id="103" name="Google Shape;103;p17"/>
            <p:cNvSpPr txBox="1"/>
            <p:nvPr/>
          </p:nvSpPr>
          <p:spPr>
            <a:xfrm>
              <a:off x="5718573" y="3152307"/>
              <a:ext cx="21324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Confirm local coordinators</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at each site</a:t>
              </a:r>
              <a:endParaRPr b="1">
                <a:solidFill>
                  <a:schemeClr val="lt1"/>
                </a:solidFill>
                <a:latin typeface="Roboto"/>
                <a:ea typeface="Roboto"/>
                <a:cs typeface="Roboto"/>
                <a:sym typeface="Roboto"/>
              </a:endParaRPr>
            </a:p>
          </p:txBody>
        </p:sp>
      </p:grpSp>
      <p:grpSp>
        <p:nvGrpSpPr>
          <p:cNvPr id="104" name="Google Shape;104;p17"/>
          <p:cNvGrpSpPr/>
          <p:nvPr/>
        </p:nvGrpSpPr>
        <p:grpSpPr>
          <a:xfrm>
            <a:off x="5960960" y="1022725"/>
            <a:ext cx="2128803" cy="754840"/>
            <a:chOff x="5344775" y="996026"/>
            <a:chExt cx="1934397" cy="669600"/>
          </a:xfrm>
        </p:grpSpPr>
        <p:cxnSp>
          <p:nvCxnSpPr>
            <p:cNvPr id="105" name="Google Shape;105;p17"/>
            <p:cNvCxnSpPr/>
            <p:nvPr/>
          </p:nvCxnSpPr>
          <p:spPr>
            <a:xfrm flipH="1">
              <a:off x="5344775" y="1314450"/>
              <a:ext cx="336900" cy="339000"/>
            </a:xfrm>
            <a:prstGeom prst="straightConnector1">
              <a:avLst/>
            </a:prstGeom>
            <a:noFill/>
            <a:ln cap="flat" cmpd="sng" w="19050">
              <a:solidFill>
                <a:srgbClr val="561561"/>
              </a:solidFill>
              <a:prstDash val="solid"/>
              <a:round/>
              <a:headEnd len="med" w="med" type="oval"/>
              <a:tailEnd len="sm" w="sm" type="none"/>
            </a:ln>
          </p:spPr>
        </p:cxnSp>
        <p:sp>
          <p:nvSpPr>
            <p:cNvPr id="106" name="Google Shape;106;p17"/>
            <p:cNvSpPr txBox="1"/>
            <p:nvPr/>
          </p:nvSpPr>
          <p:spPr>
            <a:xfrm>
              <a:off x="5718572" y="996026"/>
              <a:ext cx="15606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Get buy-in</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from leadership</a:t>
              </a:r>
              <a:endParaRPr>
                <a:solidFill>
                  <a:schemeClr val="lt1"/>
                </a:solidFill>
                <a:latin typeface="Roboto"/>
                <a:ea typeface="Roboto"/>
                <a:cs typeface="Roboto"/>
                <a:sym typeface="Roboto"/>
              </a:endParaRPr>
            </a:p>
          </p:txBody>
        </p:sp>
      </p:grpSp>
      <p:sp>
        <p:nvSpPr>
          <p:cNvPr id="107" name="Google Shape;107;p17"/>
          <p:cNvSpPr txBox="1"/>
          <p:nvPr/>
        </p:nvSpPr>
        <p:spPr>
          <a:xfrm>
            <a:off x="4241826" y="1844091"/>
            <a:ext cx="1846200" cy="1542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lt1"/>
                </a:solidFill>
                <a:latin typeface="Roboto"/>
                <a:ea typeface="Roboto"/>
                <a:cs typeface="Roboto"/>
                <a:sym typeface="Roboto"/>
              </a:rPr>
              <a:t>UC-Wide Mentorship Program</a:t>
            </a:r>
            <a:endParaRPr sz="2400">
              <a:solidFill>
                <a:schemeClr val="lt1"/>
              </a:solidFill>
            </a:endParaRPr>
          </a:p>
        </p:txBody>
      </p:sp>
      <p:sp>
        <p:nvSpPr>
          <p:cNvPr id="108" name="Google Shape;108;p17"/>
          <p:cNvSpPr/>
          <p:nvPr/>
        </p:nvSpPr>
        <p:spPr>
          <a:xfrm rot="1836040">
            <a:off x="3613494" y="1133567"/>
            <a:ext cx="2979659" cy="3015696"/>
          </a:xfrm>
          <a:prstGeom prst="blockArc">
            <a:avLst>
              <a:gd fmla="val 14545937" name="adj1"/>
              <a:gd fmla="val 19902139" name="adj2"/>
              <a:gd fmla="val 9115" name="adj3"/>
            </a:avLst>
          </a:prstGeom>
          <a:solidFill>
            <a:srgbClr val="56156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rot="8964677">
            <a:off x="3606925" y="1133045"/>
            <a:ext cx="2978943" cy="3014993"/>
          </a:xfrm>
          <a:prstGeom prst="blockArc">
            <a:avLst>
              <a:gd fmla="val 18041678" name="adj1"/>
              <a:gd fmla="val 1798478" name="adj2"/>
              <a:gd fmla="val 9595" name="adj3"/>
            </a:avLst>
          </a:prstGeom>
          <a:solidFill>
            <a:srgbClr val="56156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flipH="1" rot="-8964677">
            <a:off x="3615519" y="1133891"/>
            <a:ext cx="2978943" cy="3014993"/>
          </a:xfrm>
          <a:prstGeom prst="blockArc">
            <a:avLst>
              <a:gd fmla="val 17967225" name="adj1"/>
              <a:gd fmla="val 1529547" name="adj2"/>
              <a:gd fmla="val 9279" name="adj3"/>
            </a:avLst>
          </a:prstGeom>
          <a:solidFill>
            <a:srgbClr val="9325A5"/>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rot="8058540">
            <a:off x="3561047" y="2447141"/>
            <a:ext cx="404565" cy="404565"/>
          </a:xfrm>
          <a:prstGeom prst="rtTriangle">
            <a:avLst/>
          </a:prstGeom>
          <a:solidFill>
            <a:srgbClr val="56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2741460">
            <a:off x="6238079" y="2439067"/>
            <a:ext cx="404565" cy="404565"/>
          </a:xfrm>
          <a:prstGeom prst="rtTriangle">
            <a:avLst/>
          </a:prstGeom>
          <a:solidFill>
            <a:srgbClr val="56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rot="2741460">
            <a:off x="4899177" y="3806234"/>
            <a:ext cx="404565" cy="404565"/>
          </a:xfrm>
          <a:prstGeom prst="rtTriangle">
            <a:avLst/>
          </a:prstGeom>
          <a:solidFill>
            <a:srgbClr val="93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rot="-8058540">
            <a:off x="4899939" y="1060491"/>
            <a:ext cx="404565" cy="404565"/>
          </a:xfrm>
          <a:prstGeom prst="rtTriangle">
            <a:avLst/>
          </a:prstGeom>
          <a:solidFill>
            <a:srgbClr val="93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nvSpPr>
        <p:spPr>
          <a:xfrm>
            <a:off x="6662225" y="3970850"/>
            <a:ext cx="250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0" y="0"/>
            <a:ext cx="9144000" cy="5143500"/>
          </a:xfrm>
          <a:prstGeom prst="rect">
            <a:avLst/>
          </a:prstGeom>
          <a:solidFill>
            <a:srgbClr val="000000">
              <a:alpha val="1518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8"/>
          <p:cNvSpPr txBox="1"/>
          <p:nvPr/>
        </p:nvSpPr>
        <p:spPr>
          <a:xfrm>
            <a:off x="3084050" y="4605350"/>
            <a:ext cx="5961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300">
                <a:solidFill>
                  <a:schemeClr val="lt1"/>
                </a:solidFill>
              </a:rPr>
              <a:t>Presented by Marisa Stron</a:t>
            </a:r>
            <a:r>
              <a:rPr i="1" lang="en">
                <a:solidFill>
                  <a:schemeClr val="lt1"/>
                </a:solidFill>
              </a:rPr>
              <a:t>g</a:t>
            </a:r>
            <a:endParaRPr i="1">
              <a:solidFill>
                <a:schemeClr val="lt1"/>
              </a:solidFill>
            </a:endParaRPr>
          </a:p>
        </p:txBody>
      </p:sp>
      <p:sp>
        <p:nvSpPr>
          <p:cNvPr id="122" name="Google Shape;122;p18"/>
          <p:cNvSpPr txBox="1"/>
          <p:nvPr/>
        </p:nvSpPr>
        <p:spPr>
          <a:xfrm>
            <a:off x="6010250" y="3383100"/>
            <a:ext cx="3034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solidFill>
                  <a:schemeClr val="lt1"/>
                </a:solidFill>
                <a:latin typeface="EB Garamond"/>
                <a:ea typeface="EB Garamond"/>
                <a:cs typeface="EB Garamond"/>
                <a:sym typeface="EB Garamond"/>
              </a:rPr>
              <a:t>If you don’t know where you’re going, </a:t>
            </a:r>
            <a:endParaRPr i="1" sz="1600">
              <a:solidFill>
                <a:schemeClr val="lt1"/>
              </a:solidFill>
              <a:latin typeface="EB Garamond"/>
              <a:ea typeface="EB Garamond"/>
              <a:cs typeface="EB Garamond"/>
              <a:sym typeface="EB Garamond"/>
            </a:endParaRPr>
          </a:p>
          <a:p>
            <a:pPr indent="0" lvl="0" marL="0" rtl="0" algn="ctr">
              <a:spcBef>
                <a:spcPts val="0"/>
              </a:spcBef>
              <a:spcAft>
                <a:spcPts val="0"/>
              </a:spcAft>
              <a:buNone/>
            </a:pPr>
            <a:r>
              <a:rPr i="1" lang="en" sz="1600">
                <a:solidFill>
                  <a:schemeClr val="lt1"/>
                </a:solidFill>
                <a:latin typeface="EB Garamond"/>
                <a:ea typeface="EB Garamond"/>
                <a:cs typeface="EB Garamond"/>
                <a:sym typeface="EB Garamond"/>
              </a:rPr>
              <a:t>any road will take you there.</a:t>
            </a:r>
            <a:endParaRPr i="1" sz="1600">
              <a:solidFill>
                <a:schemeClr val="lt1"/>
              </a:solidFill>
              <a:latin typeface="EB Garamond"/>
              <a:ea typeface="EB Garamond"/>
              <a:cs typeface="EB Garamond"/>
              <a:sym typeface="EB Garamond"/>
            </a:endParaRPr>
          </a:p>
        </p:txBody>
      </p:sp>
      <p:pic>
        <p:nvPicPr>
          <p:cNvPr id="123" name="Google Shape;123;p18"/>
          <p:cNvPicPr preferRelativeResize="0"/>
          <p:nvPr/>
        </p:nvPicPr>
        <p:blipFill>
          <a:blip r:embed="rId3">
            <a:alphaModFix/>
          </a:blip>
          <a:stretch>
            <a:fillRect/>
          </a:stretch>
        </p:blipFill>
        <p:spPr>
          <a:xfrm>
            <a:off x="1907175" y="1102400"/>
            <a:ext cx="929650" cy="929650"/>
          </a:xfrm>
          <a:prstGeom prst="rect">
            <a:avLst/>
          </a:prstGeom>
          <a:noFill/>
          <a:ln>
            <a:noFill/>
          </a:ln>
          <a:effectLst>
            <a:outerShdw blurRad="57150" rotWithShape="0" algn="bl" dir="5400000" dist="19050">
              <a:srgbClr val="000000">
                <a:alpha val="50000"/>
              </a:srgbClr>
            </a:outerShdw>
          </a:effectLst>
        </p:spPr>
      </p:pic>
      <p:pic>
        <p:nvPicPr>
          <p:cNvPr id="124" name="Google Shape;124;p18"/>
          <p:cNvPicPr preferRelativeResize="0"/>
          <p:nvPr/>
        </p:nvPicPr>
        <p:blipFill>
          <a:blip r:embed="rId4">
            <a:alphaModFix/>
          </a:blip>
          <a:stretch>
            <a:fillRect/>
          </a:stretch>
        </p:blipFill>
        <p:spPr>
          <a:xfrm>
            <a:off x="942610" y="2401200"/>
            <a:ext cx="1099100" cy="1099100"/>
          </a:xfrm>
          <a:prstGeom prst="rect">
            <a:avLst/>
          </a:prstGeom>
          <a:noFill/>
          <a:ln>
            <a:noFill/>
          </a:ln>
        </p:spPr>
      </p:pic>
      <p:sp>
        <p:nvSpPr>
          <p:cNvPr id="125" name="Google Shape;125;p18"/>
          <p:cNvSpPr txBox="1"/>
          <p:nvPr/>
        </p:nvSpPr>
        <p:spPr>
          <a:xfrm>
            <a:off x="2652650" y="819588"/>
            <a:ext cx="6213900" cy="158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700">
                <a:solidFill>
                  <a:schemeClr val="lt1"/>
                </a:solidFill>
              </a:rPr>
              <a:t>Proven effectiveness across employee groups</a:t>
            </a:r>
            <a:endParaRPr sz="1700">
              <a:solidFill>
                <a:schemeClr val="lt1"/>
              </a:solidFill>
            </a:endParaRPr>
          </a:p>
          <a:p>
            <a:pPr indent="0" lvl="0" marL="0" rtl="0" algn="ctr">
              <a:lnSpc>
                <a:spcPct val="115000"/>
              </a:lnSpc>
              <a:spcBef>
                <a:spcPts val="0"/>
              </a:spcBef>
              <a:spcAft>
                <a:spcPts val="0"/>
              </a:spcAft>
              <a:buNone/>
            </a:pPr>
            <a:r>
              <a:rPr lang="en" sz="1600">
                <a:solidFill>
                  <a:schemeClr val="lt1"/>
                </a:solidFill>
              </a:rPr>
              <a:t>Onboarding </a:t>
            </a:r>
            <a:r>
              <a:rPr lang="en" sz="1200">
                <a:solidFill>
                  <a:schemeClr val="lt1"/>
                </a:solidFill>
              </a:rPr>
              <a:t>⬆82% retention rates</a:t>
            </a:r>
            <a:endParaRPr sz="1600">
              <a:solidFill>
                <a:schemeClr val="lt1"/>
              </a:solidFill>
            </a:endParaRPr>
          </a:p>
          <a:p>
            <a:pPr indent="0" lvl="0" marL="0" rtl="0" algn="ctr">
              <a:lnSpc>
                <a:spcPct val="115000"/>
              </a:lnSpc>
              <a:spcBef>
                <a:spcPts val="0"/>
              </a:spcBef>
              <a:spcAft>
                <a:spcPts val="0"/>
              </a:spcAft>
              <a:buNone/>
            </a:pPr>
            <a:r>
              <a:rPr lang="en" sz="1600">
                <a:solidFill>
                  <a:schemeClr val="lt1"/>
                </a:solidFill>
              </a:rPr>
              <a:t>Skills Development </a:t>
            </a:r>
            <a:r>
              <a:rPr lang="en" sz="1200">
                <a:solidFill>
                  <a:schemeClr val="lt1"/>
                </a:solidFill>
              </a:rPr>
              <a:t>⬆36% leadership skills / ⬆32% employee engagement</a:t>
            </a:r>
            <a:endParaRPr sz="1200">
              <a:solidFill>
                <a:schemeClr val="lt1"/>
              </a:solidFill>
            </a:endParaRPr>
          </a:p>
          <a:p>
            <a:pPr indent="0" lvl="0" marL="0" rtl="0" algn="ctr">
              <a:lnSpc>
                <a:spcPct val="115000"/>
              </a:lnSpc>
              <a:spcBef>
                <a:spcPts val="0"/>
              </a:spcBef>
              <a:spcAft>
                <a:spcPts val="0"/>
              </a:spcAft>
              <a:buNone/>
            </a:pPr>
            <a:r>
              <a:rPr lang="en" sz="1600">
                <a:solidFill>
                  <a:schemeClr val="lt1"/>
                </a:solidFill>
              </a:rPr>
              <a:t>Accelerated Adaptation </a:t>
            </a:r>
            <a:r>
              <a:rPr lang="en" sz="1200">
                <a:solidFill>
                  <a:schemeClr val="lt1"/>
                </a:solidFill>
              </a:rPr>
              <a:t>⬆60% faster </a:t>
            </a:r>
            <a:endParaRPr sz="1600">
              <a:solidFill>
                <a:schemeClr val="lt1"/>
              </a:solidFill>
            </a:endParaRPr>
          </a:p>
          <a:p>
            <a:pPr indent="0" lvl="0" marL="0" rtl="0" algn="ctr">
              <a:lnSpc>
                <a:spcPct val="115000"/>
              </a:lnSpc>
              <a:spcBef>
                <a:spcPts val="0"/>
              </a:spcBef>
              <a:spcAft>
                <a:spcPts val="0"/>
              </a:spcAft>
              <a:buNone/>
            </a:pPr>
            <a:r>
              <a:rPr lang="en" sz="1600">
                <a:solidFill>
                  <a:schemeClr val="lt1"/>
                </a:solidFill>
              </a:rPr>
              <a:t>Leadership Effectiveness &amp; Organizational Impact</a:t>
            </a:r>
            <a:endParaRPr sz="1600">
              <a:solidFill>
                <a:schemeClr val="lt1"/>
              </a:solidFill>
            </a:endParaRPr>
          </a:p>
        </p:txBody>
      </p:sp>
      <p:pic>
        <p:nvPicPr>
          <p:cNvPr id="126" name="Google Shape;126;p18"/>
          <p:cNvPicPr preferRelativeResize="0"/>
          <p:nvPr/>
        </p:nvPicPr>
        <p:blipFill>
          <a:blip r:embed="rId5">
            <a:alphaModFix/>
          </a:blip>
          <a:stretch>
            <a:fillRect/>
          </a:stretch>
        </p:blipFill>
        <p:spPr>
          <a:xfrm>
            <a:off x="5080513" y="2825675"/>
            <a:ext cx="992025" cy="992050"/>
          </a:xfrm>
          <a:prstGeom prst="rect">
            <a:avLst/>
          </a:prstGeom>
          <a:noFill/>
          <a:ln>
            <a:noFill/>
          </a:ln>
        </p:spPr>
      </p:pic>
      <p:sp>
        <p:nvSpPr>
          <p:cNvPr id="127" name="Google Shape;127;p18"/>
          <p:cNvSpPr txBox="1"/>
          <p:nvPr/>
        </p:nvSpPr>
        <p:spPr>
          <a:xfrm>
            <a:off x="5906950" y="2718600"/>
            <a:ext cx="2090400" cy="7605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b="1" lang="en" sz="1700">
                <a:solidFill>
                  <a:srgbClr val="FFFFFF"/>
                </a:solidFill>
              </a:rPr>
              <a:t>Traditional </a:t>
            </a:r>
            <a:endParaRPr sz="1700">
              <a:solidFill>
                <a:srgbClr val="FFFFFF"/>
              </a:solidFill>
            </a:endParaRPr>
          </a:p>
          <a:p>
            <a:pPr indent="0" lvl="0" marL="0" rtl="0" algn="ctr">
              <a:lnSpc>
                <a:spcPct val="120000"/>
              </a:lnSpc>
              <a:spcBef>
                <a:spcPts val="0"/>
              </a:spcBef>
              <a:spcAft>
                <a:spcPts val="0"/>
              </a:spcAft>
              <a:buNone/>
            </a:pPr>
            <a:r>
              <a:rPr lang="en" sz="1700">
                <a:solidFill>
                  <a:srgbClr val="FFFFFF"/>
                </a:solidFill>
              </a:rPr>
              <a:t>Goals based</a:t>
            </a:r>
            <a:endParaRPr sz="1700">
              <a:solidFill>
                <a:srgbClr val="FFFFFF"/>
              </a:solidFill>
            </a:endParaRPr>
          </a:p>
        </p:txBody>
      </p:sp>
      <p:sp>
        <p:nvSpPr>
          <p:cNvPr id="128" name="Google Shape;128;p18"/>
          <p:cNvSpPr txBox="1"/>
          <p:nvPr/>
        </p:nvSpPr>
        <p:spPr>
          <a:xfrm>
            <a:off x="1660311" y="2522513"/>
            <a:ext cx="25242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rgbClr val="FFFFFF"/>
                </a:solidFill>
              </a:rPr>
              <a:t>Peer-to-Peer </a:t>
            </a:r>
            <a:endParaRPr sz="1700">
              <a:solidFill>
                <a:srgbClr val="FFFFFF"/>
              </a:solidFill>
            </a:endParaRPr>
          </a:p>
          <a:p>
            <a:pPr indent="0" lvl="0" marL="0" rtl="0" algn="ctr">
              <a:spcBef>
                <a:spcPts val="0"/>
              </a:spcBef>
              <a:spcAft>
                <a:spcPts val="0"/>
              </a:spcAft>
              <a:buNone/>
            </a:pPr>
            <a:r>
              <a:rPr lang="en" sz="1700">
                <a:solidFill>
                  <a:srgbClr val="FFFFFF"/>
                </a:solidFill>
              </a:rPr>
              <a:t>Skills based</a:t>
            </a:r>
            <a:endParaRPr sz="1700">
              <a:solidFill>
                <a:srgbClr val="FFFFFF"/>
              </a:solidFill>
            </a:endParaRPr>
          </a:p>
          <a:p>
            <a:pPr indent="0" lvl="0" marL="0" rtl="0" algn="ctr">
              <a:spcBef>
                <a:spcPts val="0"/>
              </a:spcBef>
              <a:spcAft>
                <a:spcPts val="0"/>
              </a:spcAft>
              <a:buNone/>
            </a:pPr>
            <a:r>
              <a:rPr lang="en" sz="1300">
                <a:solidFill>
                  <a:srgbClr val="FFFFFF"/>
                </a:solidFill>
              </a:rPr>
              <a:t>Upskill / reskill</a:t>
            </a:r>
            <a:r>
              <a:rPr lang="en" sz="1300">
                <a:solidFill>
                  <a:srgbClr val="FFFFFF"/>
                </a:solidFill>
              </a:rPr>
              <a:t> </a:t>
            </a:r>
            <a:endParaRPr sz="1300">
              <a:solidFill>
                <a:srgbClr val="FFFFFF"/>
              </a:solidFill>
            </a:endParaRPr>
          </a:p>
          <a:p>
            <a:pPr indent="0" lvl="0" marL="0" rtl="0" algn="ctr">
              <a:spcBef>
                <a:spcPts val="0"/>
              </a:spcBef>
              <a:spcAft>
                <a:spcPts val="0"/>
              </a:spcAft>
              <a:buNone/>
            </a:pPr>
            <a:r>
              <a:rPr lang="en" sz="1300">
                <a:solidFill>
                  <a:srgbClr val="FFFFFF"/>
                </a:solidFill>
              </a:rPr>
              <a:t>in response to GenAI </a:t>
            </a:r>
            <a:endParaRPr sz="1300">
              <a:solidFill>
                <a:srgbClr val="FFFFFF"/>
              </a:solidFill>
            </a:endParaRPr>
          </a:p>
        </p:txBody>
      </p:sp>
      <p:pic>
        <p:nvPicPr>
          <p:cNvPr id="129" name="Google Shape;129;p18"/>
          <p:cNvPicPr preferRelativeResize="0"/>
          <p:nvPr/>
        </p:nvPicPr>
        <p:blipFill>
          <a:blip r:embed="rId6">
            <a:alphaModFix/>
          </a:blip>
          <a:stretch>
            <a:fillRect/>
          </a:stretch>
        </p:blipFill>
        <p:spPr>
          <a:xfrm>
            <a:off x="195650" y="3891225"/>
            <a:ext cx="929650" cy="929650"/>
          </a:xfrm>
          <a:prstGeom prst="rect">
            <a:avLst/>
          </a:prstGeom>
          <a:noFill/>
          <a:ln>
            <a:noFill/>
          </a:ln>
        </p:spPr>
      </p:pic>
      <p:sp>
        <p:nvSpPr>
          <p:cNvPr id="130" name="Google Shape;130;p18"/>
          <p:cNvSpPr txBox="1"/>
          <p:nvPr>
            <p:ph type="title"/>
          </p:nvPr>
        </p:nvSpPr>
        <p:spPr>
          <a:xfrm>
            <a:off x="3084050" y="82800"/>
            <a:ext cx="19662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solidFill>
                  <a:schemeClr val="lt1"/>
                </a:solidFill>
              </a:rPr>
              <a:t>Coaching</a:t>
            </a:r>
            <a:endParaRPr b="1" sz="2620">
              <a:solidFill>
                <a:schemeClr val="lt1"/>
              </a:solidFill>
            </a:endParaRPr>
          </a:p>
        </p:txBody>
      </p:sp>
      <p:sp>
        <p:nvSpPr>
          <p:cNvPr id="131" name="Google Shape;131;p18"/>
          <p:cNvSpPr txBox="1"/>
          <p:nvPr/>
        </p:nvSpPr>
        <p:spPr>
          <a:xfrm>
            <a:off x="1125300" y="4359175"/>
            <a:ext cx="441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GenAI can amplify coaching programs </a:t>
            </a:r>
            <a:endParaRPr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p:nvPr/>
        </p:nvSpPr>
        <p:spPr>
          <a:xfrm>
            <a:off x="0" y="0"/>
            <a:ext cx="9144000" cy="5143500"/>
          </a:xfrm>
          <a:prstGeom prst="rect">
            <a:avLst/>
          </a:prstGeom>
          <a:solidFill>
            <a:srgbClr val="000000">
              <a:alpha val="1518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19"/>
          <p:cNvSpPr txBox="1"/>
          <p:nvPr>
            <p:ph type="title"/>
          </p:nvPr>
        </p:nvSpPr>
        <p:spPr>
          <a:xfrm>
            <a:off x="1668398" y="344500"/>
            <a:ext cx="735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solidFill>
                  <a:schemeClr val="lt1"/>
                </a:solidFill>
              </a:rPr>
              <a:t>Knowledge Sharing</a:t>
            </a:r>
            <a:endParaRPr b="1" sz="2500">
              <a:solidFill>
                <a:schemeClr val="lt1"/>
              </a:solidFill>
            </a:endParaRPr>
          </a:p>
        </p:txBody>
      </p:sp>
      <p:sp>
        <p:nvSpPr>
          <p:cNvPr id="138" name="Google Shape;138;p19"/>
          <p:cNvSpPr txBox="1"/>
          <p:nvPr>
            <p:ph idx="1" type="body"/>
          </p:nvPr>
        </p:nvSpPr>
        <p:spPr>
          <a:xfrm>
            <a:off x="311700" y="1812725"/>
            <a:ext cx="5170800" cy="2792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lt1"/>
                </a:solidFill>
              </a:rPr>
              <a:t>Knowledge sharing options</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0" lvl="0" marL="457200" rtl="0" algn="l">
              <a:spcBef>
                <a:spcPts val="1200"/>
              </a:spcBef>
              <a:spcAft>
                <a:spcPts val="1200"/>
              </a:spcAft>
              <a:buNone/>
            </a:pPr>
            <a:r>
              <a:rPr lang="en">
                <a:solidFill>
                  <a:schemeClr val="lt1"/>
                </a:solidFill>
              </a:rPr>
              <a:t>"Assists make two people happy, points just make one happy." - Nikola Jokic</a:t>
            </a:r>
            <a:endParaRPr>
              <a:solidFill>
                <a:schemeClr val="lt1"/>
              </a:solidFill>
            </a:endParaRPr>
          </a:p>
        </p:txBody>
      </p:sp>
      <p:pic>
        <p:nvPicPr>
          <p:cNvPr id="139" name="Google Shape;139;p19"/>
          <p:cNvPicPr preferRelativeResize="0"/>
          <p:nvPr/>
        </p:nvPicPr>
        <p:blipFill>
          <a:blip r:embed="rId3">
            <a:alphaModFix/>
          </a:blip>
          <a:stretch>
            <a:fillRect/>
          </a:stretch>
        </p:blipFill>
        <p:spPr>
          <a:xfrm>
            <a:off x="7064087" y="2032700"/>
            <a:ext cx="840262" cy="934425"/>
          </a:xfrm>
          <a:prstGeom prst="rect">
            <a:avLst/>
          </a:prstGeom>
          <a:noFill/>
          <a:ln>
            <a:noFill/>
          </a:ln>
        </p:spPr>
      </p:pic>
      <p:pic>
        <p:nvPicPr>
          <p:cNvPr descr="File:SDS UCSantaCruz RedwoodSlug WhiteGround.png" id="140" name="Google Shape;140;p19"/>
          <p:cNvPicPr preferRelativeResize="0"/>
          <p:nvPr/>
        </p:nvPicPr>
        <p:blipFill>
          <a:blip r:embed="rId4">
            <a:alphaModFix/>
          </a:blip>
          <a:stretch>
            <a:fillRect/>
          </a:stretch>
        </p:blipFill>
        <p:spPr>
          <a:xfrm>
            <a:off x="7113250" y="1017725"/>
            <a:ext cx="1015900" cy="986662"/>
          </a:xfrm>
          <a:prstGeom prst="rect">
            <a:avLst/>
          </a:prstGeom>
          <a:noFill/>
          <a:ln>
            <a:noFill/>
          </a:ln>
        </p:spPr>
      </p:pic>
      <p:pic>
        <p:nvPicPr>
          <p:cNvPr descr="File:UCLA Bruins logo.svg" id="141" name="Google Shape;141;p19"/>
          <p:cNvPicPr preferRelativeResize="0"/>
          <p:nvPr/>
        </p:nvPicPr>
        <p:blipFill>
          <a:blip r:embed="rId5">
            <a:alphaModFix/>
          </a:blip>
          <a:stretch>
            <a:fillRect/>
          </a:stretch>
        </p:blipFill>
        <p:spPr>
          <a:xfrm>
            <a:off x="4923590" y="1043838"/>
            <a:ext cx="1255706" cy="934425"/>
          </a:xfrm>
          <a:prstGeom prst="rect">
            <a:avLst/>
          </a:prstGeom>
          <a:noFill/>
          <a:ln>
            <a:noFill/>
          </a:ln>
        </p:spPr>
      </p:pic>
      <p:pic>
        <p:nvPicPr>
          <p:cNvPr id="142" name="Google Shape;142;p19"/>
          <p:cNvPicPr preferRelativeResize="0"/>
          <p:nvPr/>
        </p:nvPicPr>
        <p:blipFill>
          <a:blip r:embed="rId6">
            <a:alphaModFix/>
          </a:blip>
          <a:stretch>
            <a:fillRect/>
          </a:stretch>
        </p:blipFill>
        <p:spPr>
          <a:xfrm>
            <a:off x="6211089" y="1043850"/>
            <a:ext cx="970637" cy="934425"/>
          </a:xfrm>
          <a:prstGeom prst="rect">
            <a:avLst/>
          </a:prstGeom>
          <a:noFill/>
          <a:ln>
            <a:noFill/>
          </a:ln>
        </p:spPr>
      </p:pic>
      <p:pic>
        <p:nvPicPr>
          <p:cNvPr descr="UC Davis Aggies Logo PNG Transparent &amp; SVG Vector - Freebie Supply" id="143" name="Google Shape;143;p19"/>
          <p:cNvPicPr preferRelativeResize="0"/>
          <p:nvPr/>
        </p:nvPicPr>
        <p:blipFill>
          <a:blip r:embed="rId7">
            <a:alphaModFix/>
          </a:blip>
          <a:stretch>
            <a:fillRect/>
          </a:stretch>
        </p:blipFill>
        <p:spPr>
          <a:xfrm>
            <a:off x="8109813" y="3118000"/>
            <a:ext cx="970624" cy="970624"/>
          </a:xfrm>
          <a:prstGeom prst="rect">
            <a:avLst/>
          </a:prstGeom>
          <a:noFill/>
          <a:ln>
            <a:noFill/>
          </a:ln>
        </p:spPr>
      </p:pic>
      <p:pic>
        <p:nvPicPr>
          <p:cNvPr id="144" name="Google Shape;144;p19"/>
          <p:cNvPicPr preferRelativeResize="0"/>
          <p:nvPr/>
        </p:nvPicPr>
        <p:blipFill>
          <a:blip r:embed="rId8">
            <a:alphaModFix/>
          </a:blip>
          <a:stretch>
            <a:fillRect/>
          </a:stretch>
        </p:blipFill>
        <p:spPr>
          <a:xfrm>
            <a:off x="8129141" y="2008681"/>
            <a:ext cx="931922" cy="986649"/>
          </a:xfrm>
          <a:prstGeom prst="rect">
            <a:avLst/>
          </a:prstGeom>
          <a:noFill/>
          <a:ln>
            <a:noFill/>
          </a:ln>
        </p:spPr>
      </p:pic>
      <p:pic>
        <p:nvPicPr>
          <p:cNvPr descr="UC San Diego Tritons Logo - Secondary Logo - NCAA Division I (u-z) (NCAA  u-z) - Chris Creamer's Sports Logos Page - SportsLogos.Net" id="145" name="Google Shape;145;p19"/>
          <p:cNvPicPr preferRelativeResize="0"/>
          <p:nvPr/>
        </p:nvPicPr>
        <p:blipFill>
          <a:blip r:embed="rId9">
            <a:alphaModFix/>
          </a:blip>
          <a:stretch>
            <a:fillRect/>
          </a:stretch>
        </p:blipFill>
        <p:spPr>
          <a:xfrm>
            <a:off x="8087163" y="951575"/>
            <a:ext cx="1015900" cy="934425"/>
          </a:xfrm>
          <a:prstGeom prst="rect">
            <a:avLst/>
          </a:prstGeom>
          <a:noFill/>
          <a:ln>
            <a:noFill/>
          </a:ln>
        </p:spPr>
      </p:pic>
      <p:pic>
        <p:nvPicPr>
          <p:cNvPr id="146" name="Google Shape;146;p19"/>
          <p:cNvPicPr preferRelativeResize="0"/>
          <p:nvPr/>
        </p:nvPicPr>
        <p:blipFill>
          <a:blip r:embed="rId10">
            <a:alphaModFix/>
          </a:blip>
          <a:stretch>
            <a:fillRect/>
          </a:stretch>
        </p:blipFill>
        <p:spPr>
          <a:xfrm>
            <a:off x="5414676" y="2004400"/>
            <a:ext cx="1464351" cy="991011"/>
          </a:xfrm>
          <a:prstGeom prst="rect">
            <a:avLst/>
          </a:prstGeom>
          <a:noFill/>
          <a:ln>
            <a:noFill/>
          </a:ln>
        </p:spPr>
      </p:pic>
      <p:pic>
        <p:nvPicPr>
          <p:cNvPr id="147" name="Google Shape;147;p19"/>
          <p:cNvPicPr preferRelativeResize="0"/>
          <p:nvPr/>
        </p:nvPicPr>
        <p:blipFill>
          <a:blip r:embed="rId11">
            <a:alphaModFix/>
          </a:blip>
          <a:stretch>
            <a:fillRect/>
          </a:stretch>
        </p:blipFill>
        <p:spPr>
          <a:xfrm>
            <a:off x="5589625" y="3186813"/>
            <a:ext cx="1289400" cy="832975"/>
          </a:xfrm>
          <a:prstGeom prst="rect">
            <a:avLst/>
          </a:prstGeom>
          <a:noFill/>
          <a:ln>
            <a:noFill/>
          </a:ln>
        </p:spPr>
      </p:pic>
      <p:sp>
        <p:nvSpPr>
          <p:cNvPr id="148" name="Google Shape;148;p19"/>
          <p:cNvSpPr txBox="1"/>
          <p:nvPr/>
        </p:nvSpPr>
        <p:spPr>
          <a:xfrm>
            <a:off x="3084050" y="4605350"/>
            <a:ext cx="59610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300">
                <a:solidFill>
                  <a:schemeClr val="lt1"/>
                </a:solidFill>
              </a:rPr>
              <a:t>Presented by James Cha</a:t>
            </a:r>
            <a:endParaRPr i="1">
              <a:solidFill>
                <a:schemeClr val="lt1"/>
              </a:solidFill>
            </a:endParaRPr>
          </a:p>
        </p:txBody>
      </p:sp>
      <p:pic>
        <p:nvPicPr>
          <p:cNvPr descr="File:Slack icon 2019.svg - Wikimedia Commons" id="149" name="Google Shape;149;p19"/>
          <p:cNvPicPr preferRelativeResize="0"/>
          <p:nvPr/>
        </p:nvPicPr>
        <p:blipFill>
          <a:blip r:embed="rId12">
            <a:alphaModFix/>
          </a:blip>
          <a:stretch>
            <a:fillRect/>
          </a:stretch>
        </p:blipFill>
        <p:spPr>
          <a:xfrm>
            <a:off x="1668033" y="2217900"/>
            <a:ext cx="345550" cy="345550"/>
          </a:xfrm>
          <a:prstGeom prst="rect">
            <a:avLst/>
          </a:prstGeom>
          <a:noFill/>
          <a:ln>
            <a:noFill/>
          </a:ln>
        </p:spPr>
      </p:pic>
      <p:pic>
        <p:nvPicPr>
          <p:cNvPr descr="Zoom Logo and symbol, meaning, history, PNG" id="150" name="Google Shape;150;p19"/>
          <p:cNvPicPr preferRelativeResize="0"/>
          <p:nvPr/>
        </p:nvPicPr>
        <p:blipFill>
          <a:blip r:embed="rId13">
            <a:alphaModFix/>
          </a:blip>
          <a:stretch>
            <a:fillRect/>
          </a:stretch>
        </p:blipFill>
        <p:spPr>
          <a:xfrm>
            <a:off x="870624" y="2217050"/>
            <a:ext cx="711084" cy="400199"/>
          </a:xfrm>
          <a:prstGeom prst="rect">
            <a:avLst/>
          </a:prstGeom>
          <a:noFill/>
          <a:ln>
            <a:noFill/>
          </a:ln>
        </p:spPr>
      </p:pic>
      <p:pic>
        <p:nvPicPr>
          <p:cNvPr descr="Confluence Logo PNG Vector (SVG) Free Download" id="151" name="Google Shape;151;p19"/>
          <p:cNvPicPr preferRelativeResize="0"/>
          <p:nvPr/>
        </p:nvPicPr>
        <p:blipFill>
          <a:blip r:embed="rId14">
            <a:alphaModFix/>
          </a:blip>
          <a:stretch>
            <a:fillRect/>
          </a:stretch>
        </p:blipFill>
        <p:spPr>
          <a:xfrm>
            <a:off x="2099908" y="2217900"/>
            <a:ext cx="359944" cy="345550"/>
          </a:xfrm>
          <a:prstGeom prst="rect">
            <a:avLst/>
          </a:prstGeom>
          <a:noFill/>
          <a:ln>
            <a:noFill/>
          </a:ln>
        </p:spPr>
      </p:pic>
      <p:pic>
        <p:nvPicPr>
          <p:cNvPr descr="File:Google Drive logo.png - Wikimedia Commons" id="152" name="Google Shape;152;p19"/>
          <p:cNvPicPr preferRelativeResize="0"/>
          <p:nvPr/>
        </p:nvPicPr>
        <p:blipFill>
          <a:blip r:embed="rId15">
            <a:alphaModFix/>
          </a:blip>
          <a:stretch>
            <a:fillRect/>
          </a:stretch>
        </p:blipFill>
        <p:spPr>
          <a:xfrm flipH="1">
            <a:off x="2546176" y="2210700"/>
            <a:ext cx="412900" cy="412900"/>
          </a:xfrm>
          <a:prstGeom prst="rect">
            <a:avLst/>
          </a:prstGeom>
          <a:noFill/>
          <a:ln>
            <a:noFill/>
          </a:ln>
        </p:spPr>
      </p:pic>
      <p:pic>
        <p:nvPicPr>
          <p:cNvPr descr="world wide web icon sign symbol design 10146770 PNG" id="153" name="Google Shape;153;p19"/>
          <p:cNvPicPr preferRelativeResize="0"/>
          <p:nvPr/>
        </p:nvPicPr>
        <p:blipFill>
          <a:blip r:embed="rId16">
            <a:alphaModFix/>
          </a:blip>
          <a:stretch>
            <a:fillRect/>
          </a:stretch>
        </p:blipFill>
        <p:spPr>
          <a:xfrm flipH="1">
            <a:off x="3045401" y="2217901"/>
            <a:ext cx="412899" cy="417689"/>
          </a:xfrm>
          <a:prstGeom prst="rect">
            <a:avLst/>
          </a:prstGeom>
          <a:noFill/>
          <a:ln>
            <a:noFill/>
          </a:ln>
        </p:spPr>
      </p:pic>
      <p:pic>
        <p:nvPicPr>
          <p:cNvPr id="154" name="Google Shape;154;p19"/>
          <p:cNvPicPr preferRelativeResize="0"/>
          <p:nvPr/>
        </p:nvPicPr>
        <p:blipFill>
          <a:blip r:embed="rId17">
            <a:alphaModFix/>
          </a:blip>
          <a:stretch>
            <a:fillRect/>
          </a:stretch>
        </p:blipFill>
        <p:spPr>
          <a:xfrm>
            <a:off x="7009125" y="3118000"/>
            <a:ext cx="970600" cy="97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p:nvPr/>
        </p:nvSpPr>
        <p:spPr>
          <a:xfrm>
            <a:off x="0" y="0"/>
            <a:ext cx="9144000" cy="5143500"/>
          </a:xfrm>
          <a:prstGeom prst="rect">
            <a:avLst/>
          </a:prstGeom>
          <a:solidFill>
            <a:srgbClr val="000000">
              <a:alpha val="1518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0"/>
          <p:cNvSpPr txBox="1"/>
          <p:nvPr>
            <p:ph type="title"/>
          </p:nvPr>
        </p:nvSpPr>
        <p:spPr>
          <a:xfrm>
            <a:off x="1668398" y="344500"/>
            <a:ext cx="735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solidFill>
                  <a:schemeClr val="lt1"/>
                </a:solidFill>
              </a:rPr>
              <a:t>Recommendations</a:t>
            </a:r>
            <a:r>
              <a:rPr b="1" lang="en" sz="2500">
                <a:solidFill>
                  <a:schemeClr val="lt1"/>
                </a:solidFill>
              </a:rPr>
              <a:t> </a:t>
            </a:r>
            <a:endParaRPr b="1" sz="2500">
              <a:solidFill>
                <a:schemeClr val="lt1"/>
              </a:solidFill>
            </a:endParaRPr>
          </a:p>
        </p:txBody>
      </p:sp>
      <p:sp>
        <p:nvSpPr>
          <p:cNvPr id="161" name="Google Shape;161;p20"/>
          <p:cNvSpPr txBox="1"/>
          <p:nvPr/>
        </p:nvSpPr>
        <p:spPr>
          <a:xfrm>
            <a:off x="584875" y="1286575"/>
            <a:ext cx="6165600" cy="351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Build central website of resources</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Leverage UCOP Mentoring Program</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Encouragement through g</a:t>
            </a:r>
            <a:r>
              <a:rPr lang="en" sz="1800">
                <a:solidFill>
                  <a:schemeClr val="lt1"/>
                </a:solidFill>
              </a:rPr>
              <a:t>amification</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UC-wide leadership investment</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pic>
        <p:nvPicPr>
          <p:cNvPr descr="UC Merced - Global Mentorship Initiative" id="162" name="Google Shape;162;p20"/>
          <p:cNvPicPr preferRelativeResize="0"/>
          <p:nvPr/>
        </p:nvPicPr>
        <p:blipFill rotWithShape="1">
          <a:blip r:embed="rId3">
            <a:alphaModFix/>
          </a:blip>
          <a:srcRect b="41958" l="0" r="0" t="0"/>
          <a:stretch/>
        </p:blipFill>
        <p:spPr>
          <a:xfrm>
            <a:off x="4166150" y="2421300"/>
            <a:ext cx="5570400" cy="1379350"/>
          </a:xfrm>
          <a:prstGeom prst="rect">
            <a:avLst/>
          </a:prstGeom>
          <a:noFill/>
          <a:ln>
            <a:noFill/>
          </a:ln>
        </p:spPr>
      </p:pic>
      <p:sp>
        <p:nvSpPr>
          <p:cNvPr id="163" name="Google Shape;163;p20"/>
          <p:cNvSpPr txBox="1"/>
          <p:nvPr/>
        </p:nvSpPr>
        <p:spPr>
          <a:xfrm>
            <a:off x="3084050" y="4605350"/>
            <a:ext cx="59610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300">
                <a:solidFill>
                  <a:schemeClr val="lt1"/>
                </a:solidFill>
              </a:rPr>
              <a:t>Presented by James Cha</a:t>
            </a:r>
            <a:endParaRPr i="1">
              <a:solidFill>
                <a:schemeClr val="lt1"/>
              </a:solidFill>
            </a:endParaRPr>
          </a:p>
        </p:txBody>
      </p:sp>
      <p:sp>
        <p:nvSpPr>
          <p:cNvPr id="164" name="Google Shape;164;p20"/>
          <p:cNvSpPr txBox="1"/>
          <p:nvPr>
            <p:ph type="title"/>
          </p:nvPr>
        </p:nvSpPr>
        <p:spPr>
          <a:xfrm>
            <a:off x="822500" y="3023200"/>
            <a:ext cx="4045200" cy="148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500">
                <a:solidFill>
                  <a:schemeClr val="lt1"/>
                </a:solidFill>
              </a:rPr>
              <a:t>Thank you!</a:t>
            </a:r>
            <a:endParaRPr sz="3500">
              <a:solidFill>
                <a:schemeClr val="lt1"/>
              </a:solidFill>
            </a:endParaRPr>
          </a:p>
        </p:txBody>
      </p:sp>
      <p:pic>
        <p:nvPicPr>
          <p:cNvPr descr="UC Tech graphic" id="165" name="Google Shape;165;p20"/>
          <p:cNvPicPr preferRelativeResize="0"/>
          <p:nvPr/>
        </p:nvPicPr>
        <p:blipFill>
          <a:blip r:embed="rId4">
            <a:alphaModFix/>
          </a:blip>
          <a:stretch>
            <a:fillRect/>
          </a:stretch>
        </p:blipFill>
        <p:spPr>
          <a:xfrm>
            <a:off x="5458238" y="687063"/>
            <a:ext cx="2986200" cy="1679700"/>
          </a:xfrm>
          <a:prstGeom prst="roundRect">
            <a:avLst>
              <a:gd fmla="val 16667"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p:nvPr/>
        </p:nvSpPr>
        <p:spPr>
          <a:xfrm>
            <a:off x="0" y="0"/>
            <a:ext cx="9144000" cy="5143500"/>
          </a:xfrm>
          <a:prstGeom prst="rect">
            <a:avLst/>
          </a:prstGeom>
          <a:solidFill>
            <a:srgbClr val="000000">
              <a:alpha val="1518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1"/>
          <p:cNvSpPr txBox="1"/>
          <p:nvPr>
            <p:ph type="title"/>
          </p:nvPr>
        </p:nvSpPr>
        <p:spPr>
          <a:xfrm>
            <a:off x="1906475" y="445025"/>
            <a:ext cx="715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solidFill>
                  <a:schemeClr val="lt1"/>
                </a:solidFill>
              </a:rPr>
              <a:t>References</a:t>
            </a:r>
            <a:endParaRPr b="1" sz="2500">
              <a:solidFill>
                <a:schemeClr val="lt1"/>
              </a:solidFill>
            </a:endParaRPr>
          </a:p>
        </p:txBody>
      </p:sp>
      <p:sp>
        <p:nvSpPr>
          <p:cNvPr id="172" name="Google Shape;172;p21"/>
          <p:cNvSpPr txBox="1"/>
          <p:nvPr>
            <p:ph idx="1" type="body"/>
          </p:nvPr>
        </p:nvSpPr>
        <p:spPr>
          <a:xfrm>
            <a:off x="311700" y="1213875"/>
            <a:ext cx="8201400" cy="339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870">
                <a:solidFill>
                  <a:schemeClr val="lt1"/>
                </a:solidFill>
              </a:rPr>
              <a:t>Mentorship: </a:t>
            </a:r>
            <a:endParaRPr sz="870">
              <a:solidFill>
                <a:schemeClr val="lt1"/>
              </a:solidFill>
            </a:endParaRPr>
          </a:p>
          <a:p>
            <a:pPr indent="-283845" lvl="0" marL="457200" rtl="0" algn="l">
              <a:lnSpc>
                <a:spcPct val="80000"/>
              </a:lnSpc>
              <a:spcBef>
                <a:spcPts val="1200"/>
              </a:spcBef>
              <a:spcAft>
                <a:spcPts val="0"/>
              </a:spcAft>
              <a:buClr>
                <a:schemeClr val="lt1"/>
              </a:buClr>
              <a:buSzPts val="870"/>
              <a:buChar char="●"/>
            </a:pPr>
            <a:r>
              <a:rPr lang="en" sz="870" u="sng">
                <a:solidFill>
                  <a:schemeClr val="lt1"/>
                </a:solidFill>
                <a:hlinkClick r:id="rId3">
                  <a:extLst>
                    <a:ext uri="{A12FA001-AC4F-418D-AE19-62706E023703}">
                      <ahyp:hlinkClr val="tx"/>
                    </a:ext>
                  </a:extLst>
                </a:hlinkClick>
              </a:rPr>
              <a:t>Retention rates are 22% higher for Mentees, and 20% higher for Mentors.</a:t>
            </a:r>
            <a:endParaRPr sz="1155">
              <a:solidFill>
                <a:schemeClr val="lt1"/>
              </a:solidFill>
            </a:endParaRPr>
          </a:p>
          <a:p>
            <a:pPr indent="-283845" lvl="0" marL="457200" rtl="0" algn="l">
              <a:lnSpc>
                <a:spcPct val="80000"/>
              </a:lnSpc>
              <a:spcBef>
                <a:spcPts val="0"/>
              </a:spcBef>
              <a:spcAft>
                <a:spcPts val="0"/>
              </a:spcAft>
              <a:buClr>
                <a:schemeClr val="lt1"/>
              </a:buClr>
              <a:buSzPts val="870"/>
              <a:buChar char="●"/>
            </a:pPr>
            <a:r>
              <a:rPr lang="en" sz="870" u="sng">
                <a:solidFill>
                  <a:schemeClr val="lt1"/>
                </a:solidFill>
                <a:hlinkClick r:id="rId4">
                  <a:extLst>
                    <a:ext uri="{A12FA001-AC4F-418D-AE19-62706E023703}">
                      <ahyp:hlinkClr val="tx"/>
                    </a:ext>
                  </a:extLst>
                </a:hlinkClick>
              </a:rPr>
              <a:t>Mentees are promoted 5x more often, and all participants are more likely to get a raise.</a:t>
            </a:r>
            <a:endParaRPr sz="1155">
              <a:solidFill>
                <a:schemeClr val="lt1"/>
              </a:solidFill>
            </a:endParaRPr>
          </a:p>
          <a:p>
            <a:pPr indent="-283845" lvl="0" marL="457200" rtl="0" algn="l">
              <a:lnSpc>
                <a:spcPct val="80000"/>
              </a:lnSpc>
              <a:spcBef>
                <a:spcPts val="0"/>
              </a:spcBef>
              <a:spcAft>
                <a:spcPts val="0"/>
              </a:spcAft>
              <a:buClr>
                <a:schemeClr val="lt1"/>
              </a:buClr>
              <a:buSzPts val="870"/>
              <a:buChar char="●"/>
            </a:pPr>
            <a:r>
              <a:rPr lang="en" sz="870" u="sng">
                <a:solidFill>
                  <a:schemeClr val="lt1"/>
                </a:solidFill>
                <a:hlinkClick r:id="rId5">
                  <a:extLst>
                    <a:ext uri="{A12FA001-AC4F-418D-AE19-62706E023703}">
                      <ahyp:hlinkClr val="tx"/>
                    </a:ext>
                  </a:extLst>
                </a:hlinkClick>
              </a:rPr>
              <a:t>Mentors can and should learn from their mentees as well: 84% reported that mentoring relationships provide two-way inspiration for mentor and mentee.</a:t>
            </a:r>
            <a:endParaRPr sz="870">
              <a:solidFill>
                <a:schemeClr val="lt1"/>
              </a:solidFill>
            </a:endParaRPr>
          </a:p>
          <a:p>
            <a:pPr indent="0" lvl="0" marL="0" rtl="0" algn="l">
              <a:lnSpc>
                <a:spcPct val="80000"/>
              </a:lnSpc>
              <a:spcBef>
                <a:spcPts val="1200"/>
              </a:spcBef>
              <a:spcAft>
                <a:spcPts val="0"/>
              </a:spcAft>
              <a:buSzPts val="523"/>
              <a:buNone/>
            </a:pPr>
            <a:r>
              <a:rPr lang="en" sz="870">
                <a:solidFill>
                  <a:schemeClr val="lt1"/>
                </a:solidFill>
              </a:rPr>
              <a:t>Career Stages:</a:t>
            </a:r>
            <a:endParaRPr sz="632">
              <a:solidFill>
                <a:schemeClr val="lt1"/>
              </a:solidFill>
            </a:endParaRPr>
          </a:p>
          <a:p>
            <a:pPr indent="-264795" lvl="0" marL="457200" marR="0" rtl="0" algn="l">
              <a:lnSpc>
                <a:spcPct val="80000"/>
              </a:lnSpc>
              <a:spcBef>
                <a:spcPts val="1200"/>
              </a:spcBef>
              <a:spcAft>
                <a:spcPts val="0"/>
              </a:spcAft>
              <a:buClr>
                <a:schemeClr val="lt1"/>
              </a:buClr>
              <a:buSzPts val="570"/>
              <a:buChar char="●"/>
            </a:pPr>
            <a:r>
              <a:rPr lang="en" sz="870" u="sng">
                <a:solidFill>
                  <a:schemeClr val="lt1"/>
                </a:solidFill>
                <a:hlinkClick r:id="rId6">
                  <a:extLst>
                    <a:ext uri="{A12FA001-AC4F-418D-AE19-62706E023703}">
                      <ahyp:hlinkClr val="tx"/>
                    </a:ext>
                  </a:extLst>
                </a:hlinkClick>
              </a:rPr>
              <a:t>https://www.indeed.com/career-advice/career-development/career-stages</a:t>
            </a:r>
            <a:endParaRPr sz="1155">
              <a:solidFill>
                <a:schemeClr val="lt1"/>
              </a:solidFill>
            </a:endParaRPr>
          </a:p>
          <a:p>
            <a:pPr indent="-283845" lvl="0" marL="457200" marR="0" rtl="0" algn="l">
              <a:lnSpc>
                <a:spcPct val="80000"/>
              </a:lnSpc>
              <a:spcBef>
                <a:spcPts val="0"/>
              </a:spcBef>
              <a:spcAft>
                <a:spcPts val="0"/>
              </a:spcAft>
              <a:buClr>
                <a:schemeClr val="lt1"/>
              </a:buClr>
              <a:buSzPts val="870"/>
              <a:buChar char="●"/>
            </a:pPr>
            <a:r>
              <a:rPr lang="en" sz="870" u="sng">
                <a:solidFill>
                  <a:schemeClr val="lt1"/>
                </a:solidFill>
                <a:hlinkClick r:id="rId7">
                  <a:extLst>
                    <a:ext uri="{A12FA001-AC4F-418D-AE19-62706E023703}">
                      <ahyp:hlinkClr val="tx"/>
                    </a:ext>
                  </a:extLst>
                </a:hlinkClick>
              </a:rPr>
              <a:t>https://courses.lumenlearning.com/waymaker-collegesuccess/chapter/text-stages-of-career-development/</a:t>
            </a:r>
            <a:endParaRPr sz="870" u="sng">
              <a:solidFill>
                <a:schemeClr val="lt1"/>
              </a:solidFill>
            </a:endParaRPr>
          </a:p>
          <a:p>
            <a:pPr indent="-283845" lvl="0" marL="457200" marR="0" rtl="0" algn="l">
              <a:lnSpc>
                <a:spcPct val="80000"/>
              </a:lnSpc>
              <a:spcBef>
                <a:spcPts val="0"/>
              </a:spcBef>
              <a:spcAft>
                <a:spcPts val="0"/>
              </a:spcAft>
              <a:buClr>
                <a:schemeClr val="lt1"/>
              </a:buClr>
              <a:buSzPts val="870"/>
              <a:buChar char="●"/>
            </a:pPr>
            <a:r>
              <a:rPr lang="en" sz="870" u="sng">
                <a:solidFill>
                  <a:schemeClr val="lt1"/>
                </a:solidFill>
                <a:hlinkClick r:id="rId8">
                  <a:extLst>
                    <a:ext uri="{A12FA001-AC4F-418D-AE19-62706E023703}">
                      <ahyp:hlinkClr val="tx"/>
                    </a:ext>
                  </a:extLst>
                </a:hlinkClick>
              </a:rPr>
              <a:t>https://www.screenskills.com/developing-your-career/continuing-professional-development/understanding-your-career-stage/</a:t>
            </a:r>
            <a:endParaRPr sz="870" u="sng">
              <a:solidFill>
                <a:schemeClr val="lt1"/>
              </a:solidFill>
            </a:endParaRPr>
          </a:p>
          <a:p>
            <a:pPr indent="-283845" lvl="0" marL="457200" marR="0" rtl="0" algn="l">
              <a:lnSpc>
                <a:spcPct val="80000"/>
              </a:lnSpc>
              <a:spcBef>
                <a:spcPts val="0"/>
              </a:spcBef>
              <a:spcAft>
                <a:spcPts val="0"/>
              </a:spcAft>
              <a:buClr>
                <a:schemeClr val="lt1"/>
              </a:buClr>
              <a:buSzPts val="870"/>
              <a:buChar char="●"/>
            </a:pPr>
            <a:r>
              <a:rPr lang="en" sz="870" u="sng">
                <a:solidFill>
                  <a:schemeClr val="lt1"/>
                </a:solidFill>
                <a:hlinkClick r:id="rId9">
                  <a:extLst>
                    <a:ext uri="{A12FA001-AC4F-418D-AE19-62706E023703}">
                      <ahyp:hlinkClr val="tx"/>
                    </a:ext>
                  </a:extLst>
                </a:hlinkClick>
              </a:rPr>
              <a:t>www.careersmart.org.uk</a:t>
            </a:r>
            <a:endParaRPr sz="870" u="sng">
              <a:solidFill>
                <a:schemeClr val="lt1"/>
              </a:solidFill>
            </a:endParaRPr>
          </a:p>
          <a:p>
            <a:pPr indent="-283845" lvl="0" marL="457200" marR="0" rtl="0" algn="l">
              <a:lnSpc>
                <a:spcPct val="80000"/>
              </a:lnSpc>
              <a:spcBef>
                <a:spcPts val="0"/>
              </a:spcBef>
              <a:spcAft>
                <a:spcPts val="0"/>
              </a:spcAft>
              <a:buClr>
                <a:schemeClr val="lt1"/>
              </a:buClr>
              <a:buSzPts val="870"/>
              <a:buChar char="●"/>
            </a:pPr>
            <a:r>
              <a:rPr lang="en" sz="870" u="sng">
                <a:solidFill>
                  <a:schemeClr val="lt1"/>
                </a:solidFill>
                <a:hlinkClick r:id="rId10">
                  <a:extLst>
                    <a:ext uri="{A12FA001-AC4F-418D-AE19-62706E023703}">
                      <ahyp:hlinkClr val="tx"/>
                    </a:ext>
                  </a:extLst>
                </a:hlinkClick>
              </a:rPr>
              <a:t>https:/www.bbc.com/worklife/article/20221110-reverse-mentorship-how-young-workers-are-teaching-bosses</a:t>
            </a:r>
            <a:endParaRPr sz="632">
              <a:solidFill>
                <a:schemeClr val="lt1"/>
              </a:solidFill>
            </a:endParaRPr>
          </a:p>
          <a:p>
            <a:pPr indent="-283845" lvl="0" marL="457200" marR="0" rtl="0" algn="l">
              <a:lnSpc>
                <a:spcPct val="80000"/>
              </a:lnSpc>
              <a:spcBef>
                <a:spcPts val="0"/>
              </a:spcBef>
              <a:spcAft>
                <a:spcPts val="0"/>
              </a:spcAft>
              <a:buClr>
                <a:schemeClr val="lt1"/>
              </a:buClr>
              <a:buSzPts val="870"/>
              <a:buChar char="●"/>
            </a:pPr>
            <a:r>
              <a:rPr lang="en" sz="870">
                <a:solidFill>
                  <a:schemeClr val="lt1"/>
                </a:solidFill>
              </a:rPr>
              <a:t>The Handbook of Mentoring at Work: Theory, Research, and Practice by Bella Rose Ragins, Kathy E. Kram</a:t>
            </a:r>
            <a:endParaRPr sz="870">
              <a:solidFill>
                <a:schemeClr val="lt1"/>
              </a:solidFill>
            </a:endParaRPr>
          </a:p>
          <a:p>
            <a:pPr indent="-283845" lvl="0" marL="457200" marR="0" rtl="0" algn="l">
              <a:lnSpc>
                <a:spcPct val="80000"/>
              </a:lnSpc>
              <a:spcBef>
                <a:spcPts val="0"/>
              </a:spcBef>
              <a:spcAft>
                <a:spcPts val="0"/>
              </a:spcAft>
              <a:buClr>
                <a:schemeClr val="lt1"/>
              </a:buClr>
              <a:buSzPts val="870"/>
              <a:buChar char="●"/>
            </a:pPr>
            <a:r>
              <a:rPr lang="en" sz="870">
                <a:solidFill>
                  <a:schemeClr val="lt1"/>
                </a:solidFill>
              </a:rPr>
              <a:t>Career Coaching for Different Life Stages by Gila Weinberg, CEO at Mikum Consulting 5/17/17, article on LinkedIn</a:t>
            </a:r>
            <a:endParaRPr sz="870">
              <a:solidFill>
                <a:schemeClr val="lt1"/>
              </a:solidFill>
            </a:endParaRPr>
          </a:p>
          <a:p>
            <a:pPr indent="0" lvl="0" marL="0" marR="0" rtl="0" algn="l">
              <a:lnSpc>
                <a:spcPct val="80000"/>
              </a:lnSpc>
              <a:spcBef>
                <a:spcPts val="1200"/>
              </a:spcBef>
              <a:spcAft>
                <a:spcPts val="0"/>
              </a:spcAft>
              <a:buSzPts val="523"/>
              <a:buNone/>
            </a:pPr>
            <a:r>
              <a:rPr lang="en" sz="870">
                <a:solidFill>
                  <a:schemeClr val="lt1"/>
                </a:solidFill>
              </a:rPr>
              <a:t>Knowledge </a:t>
            </a:r>
            <a:r>
              <a:rPr lang="en" sz="870">
                <a:solidFill>
                  <a:schemeClr val="lt1"/>
                </a:solidFill>
              </a:rPr>
              <a:t>Sharing:</a:t>
            </a:r>
            <a:endParaRPr sz="870">
              <a:solidFill>
                <a:schemeClr val="lt1"/>
              </a:solidFill>
            </a:endParaRPr>
          </a:p>
          <a:p>
            <a:pPr indent="-283845" lvl="0" marL="457200" marR="0" rtl="0" algn="l">
              <a:lnSpc>
                <a:spcPct val="80000"/>
              </a:lnSpc>
              <a:spcBef>
                <a:spcPts val="1200"/>
              </a:spcBef>
              <a:spcAft>
                <a:spcPts val="0"/>
              </a:spcAft>
              <a:buClr>
                <a:schemeClr val="lt1"/>
              </a:buClr>
              <a:buSzPts val="870"/>
              <a:buChar char="●"/>
            </a:pPr>
            <a:r>
              <a:rPr lang="en" sz="870" u="sng">
                <a:solidFill>
                  <a:schemeClr val="lt1"/>
                </a:solidFill>
                <a:hlinkClick r:id="rId11">
                  <a:extLst>
                    <a:ext uri="{A12FA001-AC4F-418D-AE19-62706E023703}">
                      <ahyp:hlinkClr val="tx"/>
                    </a:ext>
                  </a:extLst>
                </a:hlinkClick>
              </a:rPr>
              <a:t>Knowledge Sharing at Work</a:t>
            </a:r>
            <a:endParaRPr sz="870">
              <a:solidFill>
                <a:schemeClr val="lt1"/>
              </a:solidFill>
            </a:endParaRPr>
          </a:p>
          <a:p>
            <a:pPr indent="-283845" lvl="0" marL="457200" marR="0" rtl="0" algn="l">
              <a:lnSpc>
                <a:spcPct val="80000"/>
              </a:lnSpc>
              <a:spcBef>
                <a:spcPts val="0"/>
              </a:spcBef>
              <a:spcAft>
                <a:spcPts val="0"/>
              </a:spcAft>
              <a:buClr>
                <a:schemeClr val="lt1"/>
              </a:buClr>
              <a:buSzPts val="870"/>
              <a:buChar char="●"/>
            </a:pPr>
            <a:r>
              <a:rPr lang="en" sz="870" u="sng">
                <a:solidFill>
                  <a:schemeClr val="lt1"/>
                </a:solidFill>
                <a:hlinkClick r:id="rId12">
                  <a:extLst>
                    <a:ext uri="{A12FA001-AC4F-418D-AE19-62706E023703}">
                      <ahyp:hlinkClr val="tx"/>
                    </a:ext>
                  </a:extLst>
                </a:hlinkClick>
              </a:rPr>
              <a:t>Promoting Knowledge Sharing</a:t>
            </a:r>
            <a:endParaRPr sz="870">
              <a:solidFill>
                <a:schemeClr val="lt1"/>
              </a:solidFill>
            </a:endParaRPr>
          </a:p>
          <a:p>
            <a:pPr indent="-283845" lvl="0" marL="457200" rtl="0" algn="l">
              <a:lnSpc>
                <a:spcPct val="80000"/>
              </a:lnSpc>
              <a:spcBef>
                <a:spcPts val="0"/>
              </a:spcBef>
              <a:spcAft>
                <a:spcPts val="0"/>
              </a:spcAft>
              <a:buClr>
                <a:schemeClr val="lt1"/>
              </a:buClr>
              <a:buSzPts val="870"/>
              <a:buChar char="●"/>
            </a:pPr>
            <a:r>
              <a:rPr lang="en" sz="870" u="sng">
                <a:solidFill>
                  <a:schemeClr val="lt1"/>
                </a:solidFill>
                <a:hlinkClick r:id="rId13">
                  <a:extLst>
                    <a:ext uri="{A12FA001-AC4F-418D-AE19-62706E023703}">
                      <ahyp:hlinkClr val="tx"/>
                    </a:ext>
                  </a:extLst>
                </a:hlinkClick>
              </a:rPr>
              <a:t>Knowledge sharing best practices</a:t>
            </a:r>
            <a:endParaRPr sz="870">
              <a:solidFill>
                <a:schemeClr val="lt1"/>
              </a:solidFill>
            </a:endParaRPr>
          </a:p>
          <a:p>
            <a:pPr indent="-283845" lvl="0" marL="457200" rtl="0" algn="l">
              <a:lnSpc>
                <a:spcPct val="80000"/>
              </a:lnSpc>
              <a:spcBef>
                <a:spcPts val="0"/>
              </a:spcBef>
              <a:spcAft>
                <a:spcPts val="0"/>
              </a:spcAft>
              <a:buClr>
                <a:schemeClr val="lt1"/>
              </a:buClr>
              <a:buSzPts val="870"/>
              <a:buChar char="●"/>
            </a:pPr>
            <a:r>
              <a:rPr lang="en" sz="870" u="sng">
                <a:solidFill>
                  <a:schemeClr val="lt1"/>
                </a:solidFill>
                <a:hlinkClick r:id="rId14">
                  <a:extLst>
                    <a:ext uri="{A12FA001-AC4F-418D-AE19-62706E023703}">
                      <ahyp:hlinkClr val="tx"/>
                    </a:ext>
                  </a:extLst>
                </a:hlinkClick>
              </a:rPr>
              <a:t>UC Tech Slack</a:t>
            </a:r>
            <a:endParaRPr sz="870">
              <a:solidFill>
                <a:schemeClr val="lt1"/>
              </a:solidFill>
              <a:highlight>
                <a:schemeClr val="lt1"/>
              </a:highlight>
            </a:endParaRPr>
          </a:p>
          <a:p>
            <a:pPr indent="-283845" lvl="0" marL="457200" rtl="0" algn="l">
              <a:lnSpc>
                <a:spcPct val="80000"/>
              </a:lnSpc>
              <a:spcBef>
                <a:spcPts val="0"/>
              </a:spcBef>
              <a:spcAft>
                <a:spcPts val="0"/>
              </a:spcAft>
              <a:buClr>
                <a:schemeClr val="lt1"/>
              </a:buClr>
              <a:buSzPts val="870"/>
              <a:buChar char="●"/>
            </a:pPr>
            <a:r>
              <a:rPr lang="en" sz="870" u="sng">
                <a:solidFill>
                  <a:schemeClr val="lt1"/>
                </a:solidFill>
                <a:hlinkClick r:id="rId15">
                  <a:extLst>
                    <a:ext uri="{A12FA001-AC4F-418D-AE19-62706E023703}">
                      <ahyp:hlinkClr val="tx"/>
                    </a:ext>
                  </a:extLst>
                </a:hlinkClick>
              </a:rPr>
              <a:t>UC Tech 2024 Conference</a:t>
            </a:r>
            <a:endParaRPr sz="870">
              <a:solidFill>
                <a:schemeClr val="lt1"/>
              </a:solidFill>
            </a:endParaRPr>
          </a:p>
          <a:p>
            <a:pPr indent="0" lvl="0" marL="0" rtl="0" algn="l">
              <a:lnSpc>
                <a:spcPct val="80000"/>
              </a:lnSpc>
              <a:spcBef>
                <a:spcPts val="1200"/>
              </a:spcBef>
              <a:spcAft>
                <a:spcPts val="0"/>
              </a:spcAft>
              <a:buNone/>
            </a:pPr>
            <a:r>
              <a:rPr lang="en" sz="870">
                <a:solidFill>
                  <a:schemeClr val="lt1"/>
                </a:solidFill>
              </a:rPr>
              <a:t>Additional Information:</a:t>
            </a:r>
            <a:endParaRPr sz="870">
              <a:solidFill>
                <a:schemeClr val="lt1"/>
              </a:solidFill>
            </a:endParaRPr>
          </a:p>
          <a:p>
            <a:pPr indent="-283845" lvl="0" marL="457200" rtl="0" algn="l">
              <a:lnSpc>
                <a:spcPct val="80000"/>
              </a:lnSpc>
              <a:spcBef>
                <a:spcPts val="1200"/>
              </a:spcBef>
              <a:spcAft>
                <a:spcPts val="0"/>
              </a:spcAft>
              <a:buClr>
                <a:schemeClr val="lt1"/>
              </a:buClr>
              <a:buSzPts val="870"/>
              <a:buChar char="●"/>
            </a:pPr>
            <a:r>
              <a:rPr lang="en" sz="870" u="sng">
                <a:solidFill>
                  <a:schemeClr val="lt1"/>
                </a:solidFill>
                <a:hlinkClick r:id="rId16">
                  <a:extLst>
                    <a:ext uri="{A12FA001-AC4F-418D-AE19-62706E023703}">
                      <ahyp:hlinkClr val="tx"/>
                    </a:ext>
                  </a:extLst>
                </a:hlinkClick>
              </a:rPr>
              <a:t>UC Facts &amp; Figures</a:t>
            </a:r>
            <a:endParaRPr sz="870">
              <a:solidFill>
                <a:schemeClr val="lt1"/>
              </a:solidFill>
            </a:endParaRPr>
          </a:p>
          <a:p>
            <a:pPr indent="-283845" lvl="0" marL="457200" rtl="0" algn="l">
              <a:lnSpc>
                <a:spcPct val="80000"/>
              </a:lnSpc>
              <a:spcBef>
                <a:spcPts val="0"/>
              </a:spcBef>
              <a:spcAft>
                <a:spcPts val="0"/>
              </a:spcAft>
              <a:buClr>
                <a:schemeClr val="lt1"/>
              </a:buClr>
              <a:buSzPts val="870"/>
              <a:buChar char="●"/>
            </a:pPr>
            <a:r>
              <a:rPr lang="en" sz="870">
                <a:solidFill>
                  <a:schemeClr val="lt1"/>
                </a:solidFill>
              </a:rPr>
              <a:t>IT payroll employee numbers from UCPath (via Laurel Skurko, UCOP)</a:t>
            </a:r>
            <a:endParaRPr sz="870">
              <a:solidFill>
                <a:schemeClr val="lt1"/>
              </a:solidFill>
            </a:endParaRPr>
          </a:p>
          <a:p>
            <a:pPr indent="0" lvl="0" marL="457200" rtl="0" algn="l">
              <a:lnSpc>
                <a:spcPct val="80000"/>
              </a:lnSpc>
              <a:spcBef>
                <a:spcPts val="1200"/>
              </a:spcBef>
              <a:spcAft>
                <a:spcPts val="0"/>
              </a:spcAft>
              <a:buSzPts val="523"/>
              <a:buNone/>
            </a:pPr>
            <a:r>
              <a:t/>
            </a:r>
            <a:endParaRPr sz="870">
              <a:solidFill>
                <a:schemeClr val="lt1"/>
              </a:solidFill>
            </a:endParaRPr>
          </a:p>
          <a:p>
            <a:pPr indent="0" lvl="0" marL="0" rtl="0" algn="l">
              <a:lnSpc>
                <a:spcPct val="80000"/>
              </a:lnSpc>
              <a:spcBef>
                <a:spcPts val="1200"/>
              </a:spcBef>
              <a:spcAft>
                <a:spcPts val="0"/>
              </a:spcAft>
              <a:buSzPts val="523"/>
              <a:buNone/>
            </a:pPr>
            <a:r>
              <a:t/>
            </a:r>
            <a:endParaRPr sz="870">
              <a:solidFill>
                <a:schemeClr val="lt1"/>
              </a:solidFill>
            </a:endParaRPr>
          </a:p>
          <a:p>
            <a:pPr indent="0" lvl="0" marL="0" rtl="0" algn="l">
              <a:lnSpc>
                <a:spcPct val="80000"/>
              </a:lnSpc>
              <a:spcBef>
                <a:spcPts val="1200"/>
              </a:spcBef>
              <a:spcAft>
                <a:spcPts val="0"/>
              </a:spcAft>
              <a:buClr>
                <a:schemeClr val="dk1"/>
              </a:buClr>
              <a:buSzPts val="523"/>
              <a:buFont typeface="Arial"/>
              <a:buNone/>
            </a:pPr>
            <a:r>
              <a:t/>
            </a:r>
            <a:endParaRPr sz="870">
              <a:solidFill>
                <a:schemeClr val="lt1"/>
              </a:solidFill>
            </a:endParaRPr>
          </a:p>
          <a:p>
            <a:pPr indent="0" lvl="0" marL="0" rtl="0" algn="l">
              <a:lnSpc>
                <a:spcPct val="80000"/>
              </a:lnSpc>
              <a:spcBef>
                <a:spcPts val="1200"/>
              </a:spcBef>
              <a:spcAft>
                <a:spcPts val="0"/>
              </a:spcAft>
              <a:buSzPts val="523"/>
              <a:buNone/>
            </a:pPr>
            <a:r>
              <a:t/>
            </a:r>
            <a:endParaRPr sz="870">
              <a:solidFill>
                <a:schemeClr val="lt1"/>
              </a:solidFill>
            </a:endParaRPr>
          </a:p>
          <a:p>
            <a:pPr indent="0" lvl="0" marL="0" rtl="0" algn="l">
              <a:lnSpc>
                <a:spcPct val="80000"/>
              </a:lnSpc>
              <a:spcBef>
                <a:spcPts val="1200"/>
              </a:spcBef>
              <a:spcAft>
                <a:spcPts val="1200"/>
              </a:spcAft>
              <a:buSzPts val="523"/>
              <a:buNone/>
            </a:pPr>
            <a:r>
              <a:t/>
            </a:r>
            <a:endParaRPr sz="870">
              <a:solidFill>
                <a:schemeClr val="lt1"/>
              </a:solidFill>
            </a:endParaRPr>
          </a:p>
        </p:txBody>
      </p:sp>
      <p:sp>
        <p:nvSpPr>
          <p:cNvPr id="173" name="Google Shape;173;p21"/>
          <p:cNvSpPr txBox="1"/>
          <p:nvPr/>
        </p:nvSpPr>
        <p:spPr>
          <a:xfrm>
            <a:off x="3084050" y="4605350"/>
            <a:ext cx="59610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i="1" sz="1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