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19"/>
  </p:notesMasterIdLst>
  <p:sldIdLst>
    <p:sldId id="256" r:id="rId2"/>
    <p:sldId id="313" r:id="rId3"/>
    <p:sldId id="330" r:id="rId4"/>
    <p:sldId id="332" r:id="rId5"/>
    <p:sldId id="333" r:id="rId6"/>
    <p:sldId id="334" r:id="rId7"/>
    <p:sldId id="336" r:id="rId8"/>
    <p:sldId id="338" r:id="rId9"/>
    <p:sldId id="339" r:id="rId10"/>
    <p:sldId id="340" r:id="rId11"/>
    <p:sldId id="341" r:id="rId12"/>
    <p:sldId id="326" r:id="rId13"/>
    <p:sldId id="342" r:id="rId14"/>
    <p:sldId id="343" r:id="rId15"/>
    <p:sldId id="344" r:id="rId16"/>
    <p:sldId id="345" r:id="rId17"/>
    <p:sldId id="346" r:id="rId1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2319" autoAdjust="0"/>
  </p:normalViewPr>
  <p:slideViewPr>
    <p:cSldViewPr>
      <p:cViewPr varScale="1">
        <p:scale>
          <a:sx n="56" d="100"/>
          <a:sy n="56" d="100"/>
        </p:scale>
        <p:origin x="1580" y="5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C6E788-BBF0-4BF8-8BF6-9DD2EAA644C2}" type="datetimeFigureOut">
              <a:rPr lang="ru-RU" smtClean="0"/>
              <a:pPr/>
              <a:t>03.09.2018</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488D60-B188-404A-B830-1D23FA9C428E}"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7488D60-B188-404A-B830-1D23FA9C428E}" type="slidenum">
              <a:rPr lang="ru-RU" smtClean="0"/>
              <a:pPr/>
              <a:t>11</a:t>
            </a:fld>
            <a:endParaRPr lang="ru-RU"/>
          </a:p>
        </p:txBody>
      </p:sp>
    </p:spTree>
    <p:extLst>
      <p:ext uri="{BB962C8B-B14F-4D97-AF65-F5344CB8AC3E}">
        <p14:creationId xmlns:p14="http://schemas.microsoft.com/office/powerpoint/2010/main" val="4258224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ru-RU"/>
              <a:t>Образец заголовка</a:t>
            </a:r>
            <a:endParaRPr kumimoji="0" lang="en-US"/>
          </a:p>
        </p:txBody>
      </p:sp>
      <p:sp>
        <p:nvSpPr>
          <p:cNvPr id="9" name="Подзаголовок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a:t>Образец подзаголовка</a:t>
            </a:r>
            <a:endParaRPr kumimoji="0" lang="en-US"/>
          </a:p>
        </p:txBody>
      </p:sp>
      <p:sp>
        <p:nvSpPr>
          <p:cNvPr id="28" name="Дата 27"/>
          <p:cNvSpPr>
            <a:spLocks noGrp="1"/>
          </p:cNvSpPr>
          <p:nvPr>
            <p:ph type="dt" sz="half" idx="10"/>
          </p:nvPr>
        </p:nvSpPr>
        <p:spPr>
          <a:xfrm>
            <a:off x="6400800" y="6355080"/>
            <a:ext cx="2286000" cy="365760"/>
          </a:xfrm>
        </p:spPr>
        <p:txBody>
          <a:bodyPr/>
          <a:lstStyle>
            <a:lvl1pPr>
              <a:defRPr sz="1400"/>
            </a:lvl1pPr>
          </a:lstStyle>
          <a:p>
            <a:fld id="{FCF9E58E-C22E-42F2-A7FB-82818BFD35C7}" type="datetime1">
              <a:rPr lang="ru-RU" smtClean="0"/>
              <a:pPr/>
              <a:t>03.09.2018</a:t>
            </a:fld>
            <a:endParaRPr lang="ru-RU"/>
          </a:p>
        </p:txBody>
      </p:sp>
      <p:sp>
        <p:nvSpPr>
          <p:cNvPr id="17" name="Нижний колонтитул 16"/>
          <p:cNvSpPr>
            <a:spLocks noGrp="1"/>
          </p:cNvSpPr>
          <p:nvPr>
            <p:ph type="ftr" sz="quarter" idx="11"/>
          </p:nvPr>
        </p:nvSpPr>
        <p:spPr>
          <a:xfrm>
            <a:off x="2898648" y="6355080"/>
            <a:ext cx="3474720" cy="365760"/>
          </a:xfrm>
        </p:spPr>
        <p:txBody>
          <a:bodyPr/>
          <a:lstStyle/>
          <a:p>
            <a:endParaRPr lang="ru-RU"/>
          </a:p>
        </p:txBody>
      </p:sp>
      <p:sp>
        <p:nvSpPr>
          <p:cNvPr id="29" name="Номер слайда 28"/>
          <p:cNvSpPr>
            <a:spLocks noGrp="1"/>
          </p:cNvSpPr>
          <p:nvPr>
            <p:ph type="sldNum" sz="quarter" idx="12"/>
          </p:nvPr>
        </p:nvSpPr>
        <p:spPr>
          <a:xfrm>
            <a:off x="1216152" y="6355080"/>
            <a:ext cx="1219200" cy="365760"/>
          </a:xfrm>
        </p:spPr>
        <p:txBody>
          <a:bodyPr/>
          <a:lstStyle/>
          <a:p>
            <a:fld id="{725C68B6-61C2-468F-89AB-4B9F7531AA68}" type="slidenum">
              <a:rPr lang="ru-RU" smtClean="0"/>
              <a:pPr/>
              <a:t>‹#›</a:t>
            </a:fld>
            <a:endParaRPr lang="ru-RU"/>
          </a:p>
        </p:txBody>
      </p:sp>
      <p:sp>
        <p:nvSpPr>
          <p:cNvPr id="21" name="Прямоугольник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Прямоугольник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Прямоугольник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Прямоугольник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4718FF5C-B619-4A95-A0D9-31F491F56B4E}" type="datetime1">
              <a:rPr lang="ru-RU" smtClean="0"/>
              <a:pPr/>
              <a:t>03.09.2018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8989F11A-3D3C-4887-94A2-F0B341B1DB00}" type="datetime1">
              <a:rPr lang="ru-RU" smtClean="0"/>
              <a:pPr/>
              <a:t>03.09.2018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
        <p:nvSpPr>
          <p:cNvPr id="7" name="Прямая соединительная линия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Равнобедренный треугольник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ая соединительная линия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4" name="Дата 3"/>
          <p:cNvSpPr>
            <a:spLocks noGrp="1"/>
          </p:cNvSpPr>
          <p:nvPr>
            <p:ph type="dt" sz="half" idx="10"/>
          </p:nvPr>
        </p:nvSpPr>
        <p:spPr/>
        <p:txBody>
          <a:bodyPr/>
          <a:lstStyle/>
          <a:p>
            <a:fld id="{FECF59DD-B775-4388-81FC-0C44F9BE842E}" type="datetime1">
              <a:rPr lang="ru-RU" smtClean="0"/>
              <a:pPr/>
              <a:t>03.09.2018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
        <p:nvSpPr>
          <p:cNvPr id="8" name="Содержимое 7"/>
          <p:cNvSpPr>
            <a:spLocks noGrp="1"/>
          </p:cNvSpPr>
          <p:nvPr>
            <p:ph sz="quarter" idx="1"/>
          </p:nvPr>
        </p:nvSpPr>
        <p:spPr>
          <a:xfrm>
            <a:off x="457200" y="1219200"/>
            <a:ext cx="8229600" cy="493776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ru-RU"/>
              <a:t>Образец заголовка</a:t>
            </a:r>
            <a:endParaRPr kumimoji="0" lang="en-US"/>
          </a:p>
        </p:txBody>
      </p:sp>
      <p:sp>
        <p:nvSpPr>
          <p:cNvPr id="3" name="Текст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a:t>Образец текста</a:t>
            </a:r>
          </a:p>
        </p:txBody>
      </p:sp>
      <p:sp>
        <p:nvSpPr>
          <p:cNvPr id="4" name="Дата 3"/>
          <p:cNvSpPr>
            <a:spLocks noGrp="1"/>
          </p:cNvSpPr>
          <p:nvPr>
            <p:ph type="dt" sz="half" idx="10"/>
          </p:nvPr>
        </p:nvSpPr>
        <p:spPr>
          <a:xfrm>
            <a:off x="6400800" y="6355080"/>
            <a:ext cx="2286000" cy="365760"/>
          </a:xfrm>
        </p:spPr>
        <p:txBody>
          <a:bodyPr/>
          <a:lstStyle/>
          <a:p>
            <a:fld id="{A73C0D48-A8A6-48EC-BB73-0FD989BE22D6}" type="datetime1">
              <a:rPr lang="ru-RU" smtClean="0"/>
              <a:pPr/>
              <a:t>03.09.2018</a:t>
            </a:fld>
            <a:endParaRPr lang="ru-RU"/>
          </a:p>
        </p:txBody>
      </p:sp>
      <p:sp>
        <p:nvSpPr>
          <p:cNvPr id="5" name="Нижний колонтитул 4"/>
          <p:cNvSpPr>
            <a:spLocks noGrp="1"/>
          </p:cNvSpPr>
          <p:nvPr>
            <p:ph type="ftr" sz="quarter" idx="11"/>
          </p:nvPr>
        </p:nvSpPr>
        <p:spPr>
          <a:xfrm>
            <a:off x="2898648" y="6355080"/>
            <a:ext cx="3474720" cy="365760"/>
          </a:xfrm>
        </p:spPr>
        <p:txBody>
          <a:bodyPr/>
          <a:lstStyle/>
          <a:p>
            <a:endParaRPr lang="ru-RU"/>
          </a:p>
        </p:txBody>
      </p:sp>
      <p:sp>
        <p:nvSpPr>
          <p:cNvPr id="6" name="Номер слайда 5"/>
          <p:cNvSpPr>
            <a:spLocks noGrp="1"/>
          </p:cNvSpPr>
          <p:nvPr>
            <p:ph type="sldNum" sz="quarter" idx="12"/>
          </p:nvPr>
        </p:nvSpPr>
        <p:spPr>
          <a:xfrm>
            <a:off x="1069848" y="6355080"/>
            <a:ext cx="1520952" cy="365760"/>
          </a:xfrm>
        </p:spPr>
        <p:txBody>
          <a:bodyPr/>
          <a:lstStyle/>
          <a:p>
            <a:fld id="{725C68B6-61C2-468F-89AB-4B9F7531AA68}" type="slidenum">
              <a:rPr lang="ru-RU" smtClean="0"/>
              <a:pPr/>
              <a:t>‹#›</a:t>
            </a:fld>
            <a:endParaRPr lang="ru-RU"/>
          </a:p>
        </p:txBody>
      </p:sp>
      <p:sp>
        <p:nvSpPr>
          <p:cNvPr id="7" name="Прямоугольник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lstStyle/>
          <a:p>
            <a:r>
              <a:rPr kumimoji="0" lang="ru-RU"/>
              <a:t>Образец заголовка</a:t>
            </a:r>
            <a:endParaRPr kumimoji="0" lang="en-US"/>
          </a:p>
        </p:txBody>
      </p:sp>
      <p:sp>
        <p:nvSpPr>
          <p:cNvPr id="5" name="Дата 4"/>
          <p:cNvSpPr>
            <a:spLocks noGrp="1"/>
          </p:cNvSpPr>
          <p:nvPr>
            <p:ph type="dt" sz="half" idx="10"/>
          </p:nvPr>
        </p:nvSpPr>
        <p:spPr/>
        <p:txBody>
          <a:bodyPr/>
          <a:lstStyle/>
          <a:p>
            <a:fld id="{8991FBF8-A2A7-4CB8-B6D6-AFB8107A1EE5}" type="datetime1">
              <a:rPr lang="ru-RU" smtClean="0"/>
              <a:pPr/>
              <a:t>03.09.2018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9" name="Содержимое 8"/>
          <p:cNvSpPr>
            <a:spLocks noGrp="1"/>
          </p:cNvSpPr>
          <p:nvPr>
            <p:ph sz="quarter" idx="1"/>
          </p:nvPr>
        </p:nvSpPr>
        <p:spPr>
          <a:xfrm>
            <a:off x="457200" y="1219200"/>
            <a:ext cx="4041648" cy="493776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11" name="Содержимое 10"/>
          <p:cNvSpPr>
            <a:spLocks noGrp="1"/>
          </p:cNvSpPr>
          <p:nvPr>
            <p:ph sz="quarter" idx="2"/>
          </p:nvPr>
        </p:nvSpPr>
        <p:spPr>
          <a:xfrm>
            <a:off x="4632198" y="1216152"/>
            <a:ext cx="4041648" cy="493776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nchor="ctr"/>
          <a:lstStyle>
            <a:lvl1pPr>
              <a:defRPr/>
            </a:lvl1pPr>
          </a:lstStyle>
          <a:p>
            <a:r>
              <a:rPr kumimoji="0" lang="ru-RU"/>
              <a:t>Образец заголовка</a:t>
            </a:r>
            <a:endParaRPr kumimoji="0" lang="en-US"/>
          </a:p>
        </p:txBody>
      </p:sp>
      <p:sp>
        <p:nvSpPr>
          <p:cNvPr id="3" name="Текст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4" name="Текст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7" name="Дата 6"/>
          <p:cNvSpPr>
            <a:spLocks noGrp="1"/>
          </p:cNvSpPr>
          <p:nvPr>
            <p:ph type="dt" sz="half" idx="10"/>
          </p:nvPr>
        </p:nvSpPr>
        <p:spPr/>
        <p:txBody>
          <a:bodyPr/>
          <a:lstStyle/>
          <a:p>
            <a:fld id="{798AA80F-7663-48B8-95AF-54BC9D29293D}" type="datetime1">
              <a:rPr lang="ru-RU" smtClean="0"/>
              <a:pPr/>
              <a:t>03.09.2018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
        <p:nvSpPr>
          <p:cNvPr id="11" name="Содержимое 10"/>
          <p:cNvSpPr>
            <a:spLocks noGrp="1"/>
          </p:cNvSpPr>
          <p:nvPr>
            <p:ph sz="quarter" idx="2"/>
          </p:nvPr>
        </p:nvSpPr>
        <p:spPr>
          <a:xfrm>
            <a:off x="457200" y="2133600"/>
            <a:ext cx="4038600" cy="40386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13" name="Содержимое 12"/>
          <p:cNvSpPr>
            <a:spLocks noGrp="1"/>
          </p:cNvSpPr>
          <p:nvPr>
            <p:ph sz="quarter" idx="4"/>
          </p:nvPr>
        </p:nvSpPr>
        <p:spPr>
          <a:xfrm>
            <a:off x="4648200" y="2133600"/>
            <a:ext cx="4038600" cy="40386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14475E7B-3ABF-49C3-B6E3-56341AB18C02}" type="datetime1">
              <a:rPr lang="ru-RU" smtClean="0"/>
              <a:pPr/>
              <a:t>03.09.2018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
        <p:nvSpPr>
          <p:cNvPr id="6" name="Равнобедренный треугольник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455EDBA-5E20-47D1-8D67-8386E1F22AB6}" type="datetime1">
              <a:rPr lang="ru-RU" smtClean="0"/>
              <a:pPr/>
              <a:t>03.09.2018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
        <p:nvSpPr>
          <p:cNvPr id="5" name="Прямая соединительная линия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Равнобедренный треугольник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ru-RU"/>
              <a:t>Образец заголовка</a:t>
            </a:r>
            <a:endParaRPr kumimoji="0" lang="en-US"/>
          </a:p>
        </p:txBody>
      </p:sp>
      <p:sp>
        <p:nvSpPr>
          <p:cNvPr id="3" name="Текст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8457B109-3AA5-4957-A8D4-7A74F0446E5F}" type="datetime1">
              <a:rPr lang="ru-RU" smtClean="0"/>
              <a:pPr/>
              <a:t>03.09.2018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8" name="Прямая соединительная линия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ая соединительная линия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Равнобедренный треугольник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Содержимое 11"/>
          <p:cNvSpPr>
            <a:spLocks noGrp="1"/>
          </p:cNvSpPr>
          <p:nvPr>
            <p:ph sz="quarter" idx="1"/>
          </p:nvPr>
        </p:nvSpPr>
        <p:spPr>
          <a:xfrm>
            <a:off x="304800" y="304800"/>
            <a:ext cx="5715000" cy="5715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ru-RU"/>
              <a:t>Образец заголовка</a:t>
            </a:r>
            <a:endParaRPr kumimoji="0" lang="en-US"/>
          </a:p>
        </p:txBody>
      </p:sp>
      <p:sp>
        <p:nvSpPr>
          <p:cNvPr id="3" name="Рисунок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ru-RU"/>
              <a:t>Вставка рисунка</a:t>
            </a:r>
            <a:endParaRPr kumimoji="0" lang="en-US" dirty="0"/>
          </a:p>
        </p:txBody>
      </p:sp>
      <p:sp>
        <p:nvSpPr>
          <p:cNvPr id="4" name="Текст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D3DDE52A-C5D8-41C7-8158-8080F407FE7D}" type="datetime1">
              <a:rPr lang="ru-RU" smtClean="0"/>
              <a:pPr/>
              <a:t>03.09.2018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8" name="Прямая соединительная линия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Равнобедренный треугольник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457200" y="152400"/>
            <a:ext cx="8229600" cy="990600"/>
          </a:xfrm>
          <a:prstGeom prst="rect">
            <a:avLst/>
          </a:prstGeom>
        </p:spPr>
        <p:txBody>
          <a:bodyPr vert="horz" anchor="b" anchorCtr="0">
            <a:normAutofit/>
          </a:bodyPr>
          <a:lstStyle/>
          <a:p>
            <a:r>
              <a:rPr kumimoji="0" lang="ru-RU"/>
              <a:t>Образец заголовка</a:t>
            </a:r>
            <a:endParaRPr kumimoji="0" lang="en-US"/>
          </a:p>
        </p:txBody>
      </p:sp>
      <p:sp>
        <p:nvSpPr>
          <p:cNvPr id="13" name="Текст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14" name="Дата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2B343B7A-477A-4FBC-8058-36BCE8A7A95B}" type="datetime1">
              <a:rPr lang="ru-RU" smtClean="0"/>
              <a:pPr/>
              <a:t>03.09.2018</a:t>
            </a:fld>
            <a:endParaRPr lang="ru-RU"/>
          </a:p>
        </p:txBody>
      </p:sp>
      <p:sp>
        <p:nvSpPr>
          <p:cNvPr id="3" name="Нижний колонтитул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ru-RU"/>
          </a:p>
        </p:txBody>
      </p:sp>
      <p:sp>
        <p:nvSpPr>
          <p:cNvPr id="23" name="Номер слайда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725C68B6-61C2-468F-89AB-4B9F7531AA68}" type="slidenum">
              <a:rPr lang="ru-RU" smtClean="0"/>
              <a:pPr/>
              <a:t>‹#›</a:t>
            </a:fld>
            <a:endParaRPr lang="ru-RU"/>
          </a:p>
        </p:txBody>
      </p:sp>
      <p:sp>
        <p:nvSpPr>
          <p:cNvPr id="28" name="Прямая соединительная линия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Прямая соединительная линия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Равнобедренный треугольник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en-US" b="1" dirty="0"/>
              <a:t>Discrete decision making</a:t>
            </a:r>
            <a:endParaRPr lang="ru-RU" b="1" dirty="0"/>
          </a:p>
        </p:txBody>
      </p:sp>
      <p:sp>
        <p:nvSpPr>
          <p:cNvPr id="5" name="Номер слайда 4"/>
          <p:cNvSpPr>
            <a:spLocks noGrp="1"/>
          </p:cNvSpPr>
          <p:nvPr>
            <p:ph type="sldNum" sz="quarter" idx="12"/>
          </p:nvPr>
        </p:nvSpPr>
        <p:spPr/>
        <p:txBody>
          <a:bodyPr/>
          <a:lstStyle/>
          <a:p>
            <a:fld id="{725C68B6-61C2-468F-89AB-4B9F7531AA68}" type="slidenum">
              <a:rPr lang="ru-RU" smtClean="0"/>
              <a:pPr/>
              <a:t>1</a:t>
            </a:fld>
            <a:endParaRPr lang="ru-RU"/>
          </a:p>
        </p:txBody>
      </p:sp>
      <p:sp>
        <p:nvSpPr>
          <p:cNvPr id="6" name="Заголовок 3"/>
          <p:cNvSpPr txBox="1">
            <a:spLocks/>
          </p:cNvSpPr>
          <p:nvPr/>
        </p:nvSpPr>
        <p:spPr>
          <a:xfrm>
            <a:off x="472078" y="1412776"/>
            <a:ext cx="8229600" cy="1512168"/>
          </a:xfrm>
          <a:prstGeom prst="rect">
            <a:avLst/>
          </a:prstGeom>
        </p:spPr>
        <p:txBody>
          <a:bodyPr vert="horz" anchor="b" anchorCtr="0">
            <a:normAutofit/>
          </a:bodyPr>
          <a:lstStyle/>
          <a:p>
            <a:pPr lvl="0">
              <a:spcBef>
                <a:spcPct val="0"/>
              </a:spcBef>
              <a:defRPr/>
            </a:pPr>
            <a:r>
              <a:rPr lang="en-US" sz="3200" dirty="0">
                <a:solidFill>
                  <a:schemeClr val="tx2"/>
                </a:solidFill>
                <a:latin typeface="+mj-lt"/>
                <a:ea typeface="+mj-ea"/>
                <a:cs typeface="+mj-cs"/>
              </a:rPr>
              <a:t>Lecture</a:t>
            </a:r>
            <a:r>
              <a:rPr kumimoji="0" lang="ru-RU" sz="3200" b="0" i="0" u="none" strike="noStrike" kern="1200" cap="none" spc="0" normalizeH="0" baseline="0" noProof="0" dirty="0">
                <a:ln>
                  <a:noFill/>
                </a:ln>
                <a:solidFill>
                  <a:schemeClr val="tx2"/>
                </a:solidFill>
                <a:effectLst/>
                <a:uLnTx/>
                <a:uFillTx/>
                <a:latin typeface="+mj-lt"/>
                <a:ea typeface="+mj-ea"/>
                <a:cs typeface="+mj-cs"/>
              </a:rPr>
              <a:t> </a:t>
            </a:r>
            <a:r>
              <a:rPr lang="en-US" sz="3200" dirty="0">
                <a:solidFill>
                  <a:schemeClr val="tx2"/>
                </a:solidFill>
                <a:latin typeface="+mj-lt"/>
                <a:ea typeface="+mj-ea"/>
                <a:cs typeface="+mj-cs"/>
              </a:rPr>
              <a:t>1</a:t>
            </a:r>
            <a:r>
              <a:rPr kumimoji="0" lang="ru-RU" sz="3200" b="0" i="0" u="none" strike="noStrike" kern="1200" cap="none" spc="0" normalizeH="0" baseline="0" noProof="0" dirty="0">
                <a:ln>
                  <a:noFill/>
                </a:ln>
                <a:solidFill>
                  <a:schemeClr val="tx2"/>
                </a:solidFill>
                <a:effectLst/>
                <a:uLnTx/>
                <a:uFillTx/>
                <a:latin typeface="+mj-lt"/>
                <a:ea typeface="+mj-ea"/>
                <a:cs typeface="+mj-cs"/>
              </a:rPr>
              <a:t>. </a:t>
            </a:r>
            <a:r>
              <a:rPr lang="en-US" sz="3200" dirty="0">
                <a:solidFill>
                  <a:schemeClr val="tx2"/>
                </a:solidFill>
                <a:latin typeface="+mj-lt"/>
                <a:ea typeface="+mj-ea"/>
                <a:cs typeface="+mj-cs"/>
              </a:rPr>
              <a:t>Discrete Choice Models</a:t>
            </a:r>
          </a:p>
          <a:p>
            <a:pPr lvl="0">
              <a:spcBef>
                <a:spcPct val="0"/>
              </a:spcBef>
              <a:defRPr/>
            </a:pPr>
            <a:endParaRPr lang="en-US" sz="3200" dirty="0">
              <a:solidFill>
                <a:schemeClr val="tx2"/>
              </a:solidFill>
              <a:latin typeface="+mj-lt"/>
              <a:ea typeface="+mj-ea"/>
              <a:cs typeface="+mj-cs"/>
            </a:endParaRPr>
          </a:p>
          <a:p>
            <a:pPr lvl="0">
              <a:spcBef>
                <a:spcPct val="0"/>
              </a:spcBef>
              <a:defRPr/>
            </a:pPr>
            <a:endParaRPr lang="ru-RU" sz="3200" dirty="0">
              <a:solidFill>
                <a:schemeClr val="tx2"/>
              </a:solidFill>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Choice probabilities</a:t>
            </a:r>
            <a:endParaRPr lang="ru-RU" dirty="0"/>
          </a:p>
        </p:txBody>
      </p:sp>
      <p:sp>
        <p:nvSpPr>
          <p:cNvPr id="3" name="Номер слайда 2"/>
          <p:cNvSpPr>
            <a:spLocks noGrp="1"/>
          </p:cNvSpPr>
          <p:nvPr>
            <p:ph type="sldNum" sz="quarter" idx="12"/>
          </p:nvPr>
        </p:nvSpPr>
        <p:spPr/>
        <p:txBody>
          <a:bodyPr/>
          <a:lstStyle/>
          <a:p>
            <a:fld id="{725C68B6-61C2-468F-89AB-4B9F7531AA68}" type="slidenum">
              <a:rPr lang="ru-RU" smtClean="0"/>
              <a:pPr/>
              <a:t>10</a:t>
            </a:fld>
            <a:endParaRPr lang="ru-RU"/>
          </a:p>
        </p:txBody>
      </p:sp>
      <p:pic>
        <p:nvPicPr>
          <p:cNvPr id="11" name="Рисунок 10"/>
          <p:cNvPicPr>
            <a:picLocks noChangeAspect="1"/>
          </p:cNvPicPr>
          <p:nvPr/>
        </p:nvPicPr>
        <p:blipFill>
          <a:blip r:embed="rId2"/>
          <a:stretch>
            <a:fillRect/>
          </a:stretch>
        </p:blipFill>
        <p:spPr>
          <a:xfrm>
            <a:off x="331843" y="1340768"/>
            <a:ext cx="8480314" cy="3960440"/>
          </a:xfrm>
          <a:prstGeom prst="rect">
            <a:avLst/>
          </a:prstGeom>
        </p:spPr>
      </p:pic>
    </p:spTree>
    <p:extLst>
      <p:ext uri="{BB962C8B-B14F-4D97-AF65-F5344CB8AC3E}">
        <p14:creationId xmlns:p14="http://schemas.microsoft.com/office/powerpoint/2010/main" val="420037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Logistic regression</a:t>
            </a:r>
            <a:endParaRPr lang="ru-RU" dirty="0"/>
          </a:p>
        </p:txBody>
      </p:sp>
      <p:sp>
        <p:nvSpPr>
          <p:cNvPr id="3" name="Номер слайда 2"/>
          <p:cNvSpPr>
            <a:spLocks noGrp="1"/>
          </p:cNvSpPr>
          <p:nvPr>
            <p:ph type="sldNum" sz="quarter" idx="12"/>
          </p:nvPr>
        </p:nvSpPr>
        <p:spPr/>
        <p:txBody>
          <a:bodyPr/>
          <a:lstStyle/>
          <a:p>
            <a:fld id="{725C68B6-61C2-468F-89AB-4B9F7531AA68}" type="slidenum">
              <a:rPr lang="ru-RU" smtClean="0"/>
              <a:pPr/>
              <a:t>11</a:t>
            </a:fld>
            <a:endParaRPr lang="ru-RU"/>
          </a:p>
        </p:txBody>
      </p:sp>
      <p:sp>
        <p:nvSpPr>
          <p:cNvPr id="4" name="Прямоугольник 3"/>
          <p:cNvSpPr/>
          <p:nvPr/>
        </p:nvSpPr>
        <p:spPr>
          <a:xfrm>
            <a:off x="323528" y="1143000"/>
            <a:ext cx="8424936" cy="1446550"/>
          </a:xfrm>
          <a:prstGeom prst="rect">
            <a:avLst/>
          </a:prstGeom>
        </p:spPr>
        <p:txBody>
          <a:bodyPr wrap="square">
            <a:spAutoFit/>
          </a:bodyPr>
          <a:lstStyle/>
          <a:p>
            <a:pPr algn="just"/>
            <a:r>
              <a:rPr lang="en-US" sz="2200" i="1" dirty="0"/>
              <a:t>Logistic regression</a:t>
            </a:r>
            <a:r>
              <a:rPr lang="en-US" sz="2200" dirty="0"/>
              <a:t>, or </a:t>
            </a:r>
            <a:r>
              <a:rPr lang="en-US" sz="2200" i="1" dirty="0"/>
              <a:t>logit regression</a:t>
            </a:r>
            <a:r>
              <a:rPr lang="en-US" sz="2200" dirty="0"/>
              <a:t>, or</a:t>
            </a:r>
            <a:r>
              <a:rPr lang="en-US" sz="2200" i="1" dirty="0"/>
              <a:t> logit model</a:t>
            </a:r>
            <a:r>
              <a:rPr lang="en-US" sz="2200" dirty="0"/>
              <a:t> is a regression model where the dependent variable is categorical. It can take only two values, "0" and "1", which represent outcomes such as pass/fail, win/lose, alive/dead or healthy/sick.</a:t>
            </a:r>
            <a:endParaRPr lang="ru-RU" sz="2200" dirty="0"/>
          </a:p>
        </p:txBody>
      </p:sp>
      <p:sp>
        <p:nvSpPr>
          <p:cNvPr id="5" name="Прямоугольник 4"/>
          <p:cNvSpPr/>
          <p:nvPr/>
        </p:nvSpPr>
        <p:spPr>
          <a:xfrm>
            <a:off x="315636" y="2611398"/>
            <a:ext cx="8405464" cy="1785104"/>
          </a:xfrm>
          <a:prstGeom prst="rect">
            <a:avLst/>
          </a:prstGeom>
        </p:spPr>
        <p:txBody>
          <a:bodyPr wrap="square">
            <a:spAutoFit/>
          </a:bodyPr>
          <a:lstStyle/>
          <a:p>
            <a:pPr algn="just"/>
            <a:r>
              <a:rPr lang="en-US" sz="2200" dirty="0"/>
              <a:t>The binary logistic model is used to estimate the </a:t>
            </a:r>
            <a:r>
              <a:rPr lang="en-US" sz="2200" b="1" dirty="0"/>
              <a:t>probability</a:t>
            </a:r>
            <a:r>
              <a:rPr lang="en-US" sz="2200" dirty="0"/>
              <a:t> of a binary response based on one or more predictor (or independent) variables (features). It allows one to say that the presence of a risk factor increases the probability of a given outcome by a specific percentage.</a:t>
            </a:r>
            <a:endParaRPr lang="ru-RU" sz="2200" dirty="0"/>
          </a:p>
        </p:txBody>
      </p:sp>
      <p:pic>
        <p:nvPicPr>
          <p:cNvPr id="7" name="Рисунок 6"/>
          <p:cNvPicPr>
            <a:picLocks noChangeAspect="1"/>
          </p:cNvPicPr>
          <p:nvPr/>
        </p:nvPicPr>
        <p:blipFill>
          <a:blip r:embed="rId3"/>
          <a:stretch>
            <a:fillRect/>
          </a:stretch>
        </p:blipFill>
        <p:spPr>
          <a:xfrm>
            <a:off x="2108073" y="4602581"/>
            <a:ext cx="2463927" cy="1454225"/>
          </a:xfrm>
          <a:prstGeom prst="rect">
            <a:avLst/>
          </a:prstGeom>
        </p:spPr>
      </p:pic>
      <p:sp>
        <p:nvSpPr>
          <p:cNvPr id="8" name="TextBox 7"/>
          <p:cNvSpPr txBox="1"/>
          <p:nvPr/>
        </p:nvSpPr>
        <p:spPr>
          <a:xfrm>
            <a:off x="343000" y="4869160"/>
            <a:ext cx="1625766" cy="707886"/>
          </a:xfrm>
          <a:prstGeom prst="rect">
            <a:avLst/>
          </a:prstGeom>
          <a:noFill/>
        </p:spPr>
        <p:txBody>
          <a:bodyPr wrap="none" rtlCol="0">
            <a:spAutoFit/>
          </a:bodyPr>
          <a:lstStyle/>
          <a:p>
            <a:r>
              <a:rPr lang="en-US" sz="4000" dirty="0"/>
              <a:t>CDF is</a:t>
            </a:r>
            <a:endParaRPr lang="ru-RU" sz="4000" dirty="0"/>
          </a:p>
        </p:txBody>
      </p:sp>
      <p:pic>
        <p:nvPicPr>
          <p:cNvPr id="108548" name="Picture 4" descr="Standard logistic CD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3974590"/>
            <a:ext cx="2831976" cy="2416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005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Why Python?</a:t>
            </a:r>
            <a:endParaRPr lang="ru-RU" b="1" dirty="0"/>
          </a:p>
        </p:txBody>
      </p:sp>
      <p:sp>
        <p:nvSpPr>
          <p:cNvPr id="3" name="Номер слайда 2"/>
          <p:cNvSpPr>
            <a:spLocks noGrp="1"/>
          </p:cNvSpPr>
          <p:nvPr>
            <p:ph type="sldNum" sz="quarter" idx="12"/>
          </p:nvPr>
        </p:nvSpPr>
        <p:spPr/>
        <p:txBody>
          <a:bodyPr/>
          <a:lstStyle/>
          <a:p>
            <a:fld id="{725C68B6-61C2-468F-89AB-4B9F7531AA68}" type="slidenum">
              <a:rPr lang="ru-RU" smtClean="0"/>
              <a:pPr/>
              <a:t>12</a:t>
            </a:fld>
            <a:endParaRPr lang="ru-RU"/>
          </a:p>
        </p:txBody>
      </p:sp>
      <p:sp>
        <p:nvSpPr>
          <p:cNvPr id="4" name="TextBox 3"/>
          <p:cNvSpPr txBox="1"/>
          <p:nvPr/>
        </p:nvSpPr>
        <p:spPr>
          <a:xfrm>
            <a:off x="323528" y="1412776"/>
            <a:ext cx="8136904" cy="3416320"/>
          </a:xfrm>
          <a:prstGeom prst="rect">
            <a:avLst/>
          </a:prstGeom>
          <a:noFill/>
        </p:spPr>
        <p:txBody>
          <a:bodyPr wrap="square" rtlCol="0">
            <a:spAutoFit/>
          </a:bodyPr>
          <a:lstStyle/>
          <a:p>
            <a:pPr marL="285750" indent="-285750" algn="just">
              <a:buFont typeface="Arial" panose="020B0604020202020204" pitchFamily="34" charset="0"/>
              <a:buChar char="•"/>
            </a:pPr>
            <a:r>
              <a:rPr lang="en-US" sz="3600" dirty="0"/>
              <a:t>Python is #1 language in scientific world</a:t>
            </a:r>
          </a:p>
          <a:p>
            <a:pPr marL="285750" indent="-285750" algn="just">
              <a:buFont typeface="Arial" panose="020B0604020202020204" pitchFamily="34" charset="0"/>
              <a:buChar char="•"/>
            </a:pPr>
            <a:r>
              <a:rPr lang="en-US" sz="3600" dirty="0"/>
              <a:t>It has lots of useful libraries (solvers, optimization, geometry etc.)</a:t>
            </a:r>
          </a:p>
          <a:p>
            <a:pPr marL="285750" indent="-285750" algn="just">
              <a:buFont typeface="Arial" panose="020B0604020202020204" pitchFamily="34" charset="0"/>
              <a:buChar char="•"/>
            </a:pPr>
            <a:r>
              <a:rPr lang="en-US" sz="3600" dirty="0"/>
              <a:t>It has well developed visualization tools (</a:t>
            </a:r>
            <a:r>
              <a:rPr lang="en-US" sz="3600" dirty="0" err="1"/>
              <a:t>matplotlib</a:t>
            </a:r>
            <a:r>
              <a:rPr lang="en-US" sz="3600" dirty="0"/>
              <a:t>)</a:t>
            </a:r>
          </a:p>
          <a:p>
            <a:pPr marL="285750" indent="-285750" algn="just">
              <a:buFont typeface="Arial" panose="020B0604020202020204" pitchFamily="34" charset="0"/>
              <a:buChar char="•"/>
            </a:pPr>
            <a:r>
              <a:rPr lang="en-US" sz="3600" dirty="0"/>
              <a:t>It’s free!</a:t>
            </a:r>
            <a:endParaRPr lang="ru-RU" sz="3600" dirty="0"/>
          </a:p>
        </p:txBody>
      </p:sp>
    </p:spTree>
    <p:extLst>
      <p:ext uri="{BB962C8B-B14F-4D97-AF65-F5344CB8AC3E}">
        <p14:creationId xmlns:p14="http://schemas.microsoft.com/office/powerpoint/2010/main" val="1407338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F323C7-69DA-480C-A87F-BA787A846131}"/>
              </a:ext>
            </a:extLst>
          </p:cNvPr>
          <p:cNvSpPr>
            <a:spLocks noGrp="1"/>
          </p:cNvSpPr>
          <p:nvPr>
            <p:ph type="title"/>
          </p:nvPr>
        </p:nvSpPr>
        <p:spPr/>
        <p:txBody>
          <a:bodyPr/>
          <a:lstStyle/>
          <a:p>
            <a:r>
              <a:rPr lang="en-US" dirty="0"/>
              <a:t>Tools: </a:t>
            </a:r>
            <a:r>
              <a:rPr lang="en-US" dirty="0" err="1"/>
              <a:t>statsmodels</a:t>
            </a:r>
            <a:endParaRPr lang="ru-RU" dirty="0"/>
          </a:p>
        </p:txBody>
      </p:sp>
      <p:sp>
        <p:nvSpPr>
          <p:cNvPr id="3" name="Номер слайда 2">
            <a:extLst>
              <a:ext uri="{FF2B5EF4-FFF2-40B4-BE49-F238E27FC236}">
                <a16:creationId xmlns:a16="http://schemas.microsoft.com/office/drawing/2014/main" id="{A37DBFF4-0B7E-4C32-AF4D-BDC467FAE613}"/>
              </a:ext>
            </a:extLst>
          </p:cNvPr>
          <p:cNvSpPr>
            <a:spLocks noGrp="1"/>
          </p:cNvSpPr>
          <p:nvPr>
            <p:ph type="sldNum" sz="quarter" idx="12"/>
          </p:nvPr>
        </p:nvSpPr>
        <p:spPr/>
        <p:txBody>
          <a:bodyPr/>
          <a:lstStyle/>
          <a:p>
            <a:fld id="{725C68B6-61C2-468F-89AB-4B9F7531AA68}" type="slidenum">
              <a:rPr lang="ru-RU" smtClean="0"/>
              <a:pPr/>
              <a:t>13</a:t>
            </a:fld>
            <a:endParaRPr lang="ru-RU"/>
          </a:p>
        </p:txBody>
      </p:sp>
      <p:sp>
        <p:nvSpPr>
          <p:cNvPr id="4" name="TextBox 3">
            <a:extLst>
              <a:ext uri="{FF2B5EF4-FFF2-40B4-BE49-F238E27FC236}">
                <a16:creationId xmlns:a16="http://schemas.microsoft.com/office/drawing/2014/main" id="{5661599F-4DD0-48F9-99FE-359A20002D7B}"/>
              </a:ext>
            </a:extLst>
          </p:cNvPr>
          <p:cNvSpPr txBox="1"/>
          <p:nvPr/>
        </p:nvSpPr>
        <p:spPr>
          <a:xfrm>
            <a:off x="899592" y="1772816"/>
            <a:ext cx="184731" cy="369332"/>
          </a:xfrm>
          <a:prstGeom prst="rect">
            <a:avLst/>
          </a:prstGeom>
          <a:noFill/>
        </p:spPr>
        <p:txBody>
          <a:bodyPr wrap="none" rtlCol="0">
            <a:spAutoFit/>
          </a:bodyPr>
          <a:lstStyle/>
          <a:p>
            <a:endParaRPr lang="ru-RU" dirty="0"/>
          </a:p>
        </p:txBody>
      </p:sp>
      <p:sp>
        <p:nvSpPr>
          <p:cNvPr id="6" name="Прямоугольник 5">
            <a:extLst>
              <a:ext uri="{FF2B5EF4-FFF2-40B4-BE49-F238E27FC236}">
                <a16:creationId xmlns:a16="http://schemas.microsoft.com/office/drawing/2014/main" id="{53195613-8F4B-404E-AB43-43F99490AF43}"/>
              </a:ext>
            </a:extLst>
          </p:cNvPr>
          <p:cNvSpPr/>
          <p:nvPr/>
        </p:nvSpPr>
        <p:spPr>
          <a:xfrm>
            <a:off x="307848" y="1556792"/>
            <a:ext cx="8584632" cy="3046988"/>
          </a:xfrm>
          <a:prstGeom prst="rect">
            <a:avLst/>
          </a:prstGeom>
        </p:spPr>
        <p:txBody>
          <a:bodyPr wrap="square">
            <a:spAutoFit/>
          </a:bodyPr>
          <a:lstStyle/>
          <a:p>
            <a:pPr algn="just"/>
            <a:r>
              <a:rPr lang="ru-RU" sz="2400" b="1" dirty="0" err="1">
                <a:solidFill>
                  <a:srgbClr val="FF0000"/>
                </a:solidFill>
              </a:rPr>
              <a:t>statsmodels</a:t>
            </a:r>
            <a:r>
              <a:rPr lang="ru-RU" sz="2400" dirty="0"/>
              <a:t> </a:t>
            </a:r>
            <a:r>
              <a:rPr lang="ru-RU" sz="2400" dirty="0" err="1"/>
              <a:t>is</a:t>
            </a:r>
            <a:r>
              <a:rPr lang="ru-RU" sz="2400" dirty="0"/>
              <a:t> a </a:t>
            </a:r>
            <a:r>
              <a:rPr lang="ru-RU" sz="2400" dirty="0" err="1"/>
              <a:t>Python</a:t>
            </a:r>
            <a:r>
              <a:rPr lang="ru-RU" sz="2400" dirty="0"/>
              <a:t> </a:t>
            </a:r>
            <a:r>
              <a:rPr lang="ru-RU" sz="2400" dirty="0" err="1"/>
              <a:t>module</a:t>
            </a:r>
            <a:r>
              <a:rPr lang="ru-RU" sz="2400" dirty="0"/>
              <a:t> </a:t>
            </a:r>
            <a:r>
              <a:rPr lang="ru-RU" sz="2400" dirty="0" err="1"/>
              <a:t>that</a:t>
            </a:r>
            <a:r>
              <a:rPr lang="ru-RU" sz="2400" dirty="0"/>
              <a:t> </a:t>
            </a:r>
            <a:r>
              <a:rPr lang="ru-RU" sz="2400" dirty="0" err="1"/>
              <a:t>provides</a:t>
            </a:r>
            <a:r>
              <a:rPr lang="ru-RU" sz="2400" dirty="0"/>
              <a:t> </a:t>
            </a:r>
            <a:r>
              <a:rPr lang="ru-RU" sz="2400" dirty="0" err="1"/>
              <a:t>classes</a:t>
            </a:r>
            <a:r>
              <a:rPr lang="ru-RU" sz="2400" dirty="0"/>
              <a:t> </a:t>
            </a:r>
            <a:r>
              <a:rPr lang="ru-RU" sz="2400" dirty="0" err="1"/>
              <a:t>and</a:t>
            </a:r>
            <a:r>
              <a:rPr lang="ru-RU" sz="2400" dirty="0"/>
              <a:t> </a:t>
            </a:r>
            <a:r>
              <a:rPr lang="ru-RU" sz="2400" dirty="0" err="1"/>
              <a:t>functions</a:t>
            </a:r>
            <a:r>
              <a:rPr lang="ru-RU" sz="2400" dirty="0"/>
              <a:t> </a:t>
            </a:r>
            <a:r>
              <a:rPr lang="ru-RU" sz="2400" dirty="0" err="1"/>
              <a:t>for</a:t>
            </a:r>
            <a:r>
              <a:rPr lang="ru-RU" sz="2400" dirty="0"/>
              <a:t> </a:t>
            </a:r>
            <a:r>
              <a:rPr lang="ru-RU" sz="2400" dirty="0" err="1"/>
              <a:t>the</a:t>
            </a:r>
            <a:r>
              <a:rPr lang="ru-RU" sz="2400" dirty="0"/>
              <a:t> </a:t>
            </a:r>
            <a:r>
              <a:rPr lang="ru-RU" sz="2400" dirty="0" err="1"/>
              <a:t>estimation</a:t>
            </a:r>
            <a:r>
              <a:rPr lang="ru-RU" sz="2400" dirty="0"/>
              <a:t> </a:t>
            </a:r>
            <a:r>
              <a:rPr lang="ru-RU" sz="2400" dirty="0" err="1"/>
              <a:t>of</a:t>
            </a:r>
            <a:r>
              <a:rPr lang="ru-RU" sz="2400" dirty="0"/>
              <a:t> </a:t>
            </a:r>
            <a:r>
              <a:rPr lang="ru-RU" sz="2400" dirty="0" err="1"/>
              <a:t>many</a:t>
            </a:r>
            <a:r>
              <a:rPr lang="ru-RU" sz="2400" dirty="0"/>
              <a:t> </a:t>
            </a:r>
            <a:r>
              <a:rPr lang="ru-RU" sz="2400" dirty="0" err="1"/>
              <a:t>different</a:t>
            </a:r>
            <a:r>
              <a:rPr lang="ru-RU" sz="2400" dirty="0"/>
              <a:t> </a:t>
            </a:r>
            <a:r>
              <a:rPr lang="ru-RU" sz="2400" dirty="0" err="1"/>
              <a:t>statistical</a:t>
            </a:r>
            <a:r>
              <a:rPr lang="ru-RU" sz="2400" dirty="0"/>
              <a:t> </a:t>
            </a:r>
            <a:r>
              <a:rPr lang="ru-RU" sz="2400" dirty="0" err="1"/>
              <a:t>models</a:t>
            </a:r>
            <a:r>
              <a:rPr lang="ru-RU" sz="2400" dirty="0"/>
              <a:t>, </a:t>
            </a:r>
            <a:r>
              <a:rPr lang="ru-RU" sz="2400" dirty="0" err="1"/>
              <a:t>as</a:t>
            </a:r>
            <a:r>
              <a:rPr lang="ru-RU" sz="2400" dirty="0"/>
              <a:t> </a:t>
            </a:r>
            <a:r>
              <a:rPr lang="ru-RU" sz="2400" dirty="0" err="1"/>
              <a:t>well</a:t>
            </a:r>
            <a:r>
              <a:rPr lang="ru-RU" sz="2400" dirty="0"/>
              <a:t> </a:t>
            </a:r>
            <a:r>
              <a:rPr lang="ru-RU" sz="2400" dirty="0" err="1"/>
              <a:t>as</a:t>
            </a:r>
            <a:r>
              <a:rPr lang="ru-RU" sz="2400" dirty="0"/>
              <a:t> </a:t>
            </a:r>
            <a:r>
              <a:rPr lang="ru-RU" sz="2400" dirty="0" err="1"/>
              <a:t>for</a:t>
            </a:r>
            <a:r>
              <a:rPr lang="ru-RU" sz="2400" dirty="0"/>
              <a:t> </a:t>
            </a:r>
            <a:r>
              <a:rPr lang="ru-RU" sz="2400" dirty="0" err="1"/>
              <a:t>conducting</a:t>
            </a:r>
            <a:r>
              <a:rPr lang="ru-RU" sz="2400" dirty="0"/>
              <a:t> </a:t>
            </a:r>
            <a:r>
              <a:rPr lang="ru-RU" sz="2400" dirty="0" err="1"/>
              <a:t>statistical</a:t>
            </a:r>
            <a:r>
              <a:rPr lang="ru-RU" sz="2400" dirty="0"/>
              <a:t> </a:t>
            </a:r>
            <a:r>
              <a:rPr lang="ru-RU" sz="2400" dirty="0" err="1"/>
              <a:t>tests</a:t>
            </a:r>
            <a:r>
              <a:rPr lang="ru-RU" sz="2400" dirty="0"/>
              <a:t>, </a:t>
            </a:r>
            <a:r>
              <a:rPr lang="ru-RU" sz="2400" dirty="0" err="1"/>
              <a:t>and</a:t>
            </a:r>
            <a:r>
              <a:rPr lang="ru-RU" sz="2400" dirty="0"/>
              <a:t> </a:t>
            </a:r>
            <a:r>
              <a:rPr lang="ru-RU" sz="2400" dirty="0" err="1"/>
              <a:t>statistical</a:t>
            </a:r>
            <a:r>
              <a:rPr lang="ru-RU" sz="2400" dirty="0"/>
              <a:t> </a:t>
            </a:r>
            <a:r>
              <a:rPr lang="ru-RU" sz="2400" dirty="0" err="1"/>
              <a:t>data</a:t>
            </a:r>
            <a:r>
              <a:rPr lang="ru-RU" sz="2400" dirty="0"/>
              <a:t> </a:t>
            </a:r>
            <a:r>
              <a:rPr lang="ru-RU" sz="2400" dirty="0" err="1"/>
              <a:t>exploration</a:t>
            </a:r>
            <a:r>
              <a:rPr lang="ru-RU" sz="2400" dirty="0"/>
              <a:t>. </a:t>
            </a:r>
            <a:r>
              <a:rPr lang="ru-RU" sz="2400" dirty="0" err="1"/>
              <a:t>An</a:t>
            </a:r>
            <a:r>
              <a:rPr lang="ru-RU" sz="2400" dirty="0"/>
              <a:t> </a:t>
            </a:r>
            <a:r>
              <a:rPr lang="ru-RU" sz="2400" dirty="0" err="1"/>
              <a:t>extensive</a:t>
            </a:r>
            <a:r>
              <a:rPr lang="ru-RU" sz="2400" dirty="0"/>
              <a:t> </a:t>
            </a:r>
            <a:r>
              <a:rPr lang="ru-RU" sz="2400" dirty="0" err="1"/>
              <a:t>list</a:t>
            </a:r>
            <a:r>
              <a:rPr lang="ru-RU" sz="2400" dirty="0"/>
              <a:t> </a:t>
            </a:r>
            <a:r>
              <a:rPr lang="ru-RU" sz="2400" dirty="0" err="1"/>
              <a:t>of</a:t>
            </a:r>
            <a:r>
              <a:rPr lang="ru-RU" sz="2400" dirty="0"/>
              <a:t> </a:t>
            </a:r>
            <a:r>
              <a:rPr lang="ru-RU" sz="2400" dirty="0" err="1"/>
              <a:t>result</a:t>
            </a:r>
            <a:r>
              <a:rPr lang="ru-RU" sz="2400" dirty="0"/>
              <a:t> </a:t>
            </a:r>
            <a:r>
              <a:rPr lang="ru-RU" sz="2400" dirty="0" err="1"/>
              <a:t>statistics</a:t>
            </a:r>
            <a:r>
              <a:rPr lang="ru-RU" sz="2400" dirty="0"/>
              <a:t> </a:t>
            </a:r>
            <a:r>
              <a:rPr lang="ru-RU" sz="2400" dirty="0" err="1"/>
              <a:t>are</a:t>
            </a:r>
            <a:r>
              <a:rPr lang="ru-RU" sz="2400" dirty="0"/>
              <a:t> </a:t>
            </a:r>
            <a:r>
              <a:rPr lang="ru-RU" sz="2400" dirty="0" err="1"/>
              <a:t>available</a:t>
            </a:r>
            <a:r>
              <a:rPr lang="ru-RU" sz="2400" dirty="0"/>
              <a:t> </a:t>
            </a:r>
            <a:r>
              <a:rPr lang="ru-RU" sz="2400" dirty="0" err="1"/>
              <a:t>for</a:t>
            </a:r>
            <a:r>
              <a:rPr lang="ru-RU" sz="2400" dirty="0"/>
              <a:t> </a:t>
            </a:r>
            <a:r>
              <a:rPr lang="ru-RU" sz="2400" dirty="0" err="1"/>
              <a:t>each</a:t>
            </a:r>
            <a:r>
              <a:rPr lang="ru-RU" sz="2400" dirty="0"/>
              <a:t> </a:t>
            </a:r>
            <a:r>
              <a:rPr lang="ru-RU" sz="2400" dirty="0" err="1"/>
              <a:t>estimator</a:t>
            </a:r>
            <a:r>
              <a:rPr lang="ru-RU" sz="2400" dirty="0"/>
              <a:t>. </a:t>
            </a:r>
            <a:r>
              <a:rPr lang="ru-RU" sz="2400" dirty="0" err="1"/>
              <a:t>The</a:t>
            </a:r>
            <a:r>
              <a:rPr lang="ru-RU" sz="2400" dirty="0"/>
              <a:t> </a:t>
            </a:r>
            <a:r>
              <a:rPr lang="ru-RU" sz="2400" dirty="0" err="1"/>
              <a:t>results</a:t>
            </a:r>
            <a:r>
              <a:rPr lang="ru-RU" sz="2400" dirty="0"/>
              <a:t> </a:t>
            </a:r>
            <a:r>
              <a:rPr lang="ru-RU" sz="2400" dirty="0" err="1"/>
              <a:t>are</a:t>
            </a:r>
            <a:r>
              <a:rPr lang="ru-RU" sz="2400" dirty="0"/>
              <a:t> </a:t>
            </a:r>
            <a:r>
              <a:rPr lang="ru-RU" sz="2400" dirty="0" err="1"/>
              <a:t>tested</a:t>
            </a:r>
            <a:r>
              <a:rPr lang="ru-RU" sz="2400" dirty="0"/>
              <a:t> </a:t>
            </a:r>
            <a:r>
              <a:rPr lang="ru-RU" sz="2400" dirty="0" err="1"/>
              <a:t>against</a:t>
            </a:r>
            <a:r>
              <a:rPr lang="ru-RU" sz="2400" dirty="0"/>
              <a:t> </a:t>
            </a:r>
            <a:r>
              <a:rPr lang="ru-RU" sz="2400" dirty="0" err="1"/>
              <a:t>existing</a:t>
            </a:r>
            <a:r>
              <a:rPr lang="ru-RU" sz="2400" dirty="0"/>
              <a:t> </a:t>
            </a:r>
            <a:r>
              <a:rPr lang="ru-RU" sz="2400" dirty="0" err="1"/>
              <a:t>statistical</a:t>
            </a:r>
            <a:r>
              <a:rPr lang="ru-RU" sz="2400" dirty="0"/>
              <a:t> </a:t>
            </a:r>
            <a:r>
              <a:rPr lang="ru-RU" sz="2400" dirty="0" err="1"/>
              <a:t>packages</a:t>
            </a:r>
            <a:r>
              <a:rPr lang="ru-RU" sz="2400" dirty="0"/>
              <a:t> </a:t>
            </a:r>
            <a:r>
              <a:rPr lang="ru-RU" sz="2400" dirty="0" err="1"/>
              <a:t>to</a:t>
            </a:r>
            <a:r>
              <a:rPr lang="ru-RU" sz="2400" dirty="0"/>
              <a:t> </a:t>
            </a:r>
            <a:r>
              <a:rPr lang="ru-RU" sz="2400" dirty="0" err="1"/>
              <a:t>ensure</a:t>
            </a:r>
            <a:r>
              <a:rPr lang="ru-RU" sz="2400" dirty="0"/>
              <a:t> </a:t>
            </a:r>
            <a:r>
              <a:rPr lang="ru-RU" sz="2400" dirty="0" err="1"/>
              <a:t>that</a:t>
            </a:r>
            <a:r>
              <a:rPr lang="ru-RU" sz="2400" dirty="0"/>
              <a:t> </a:t>
            </a:r>
            <a:r>
              <a:rPr lang="ru-RU" sz="2400" dirty="0" err="1"/>
              <a:t>they</a:t>
            </a:r>
            <a:r>
              <a:rPr lang="ru-RU" sz="2400" dirty="0"/>
              <a:t> </a:t>
            </a:r>
            <a:r>
              <a:rPr lang="ru-RU" sz="2400" dirty="0" err="1"/>
              <a:t>are</a:t>
            </a:r>
            <a:r>
              <a:rPr lang="ru-RU" sz="2400" dirty="0"/>
              <a:t> </a:t>
            </a:r>
            <a:r>
              <a:rPr lang="ru-RU" sz="2400" dirty="0" err="1"/>
              <a:t>correct</a:t>
            </a:r>
            <a:r>
              <a:rPr lang="ru-RU" sz="2400" dirty="0"/>
              <a:t>. </a:t>
            </a:r>
            <a:r>
              <a:rPr lang="ru-RU" sz="2400" dirty="0" err="1"/>
              <a:t>The</a:t>
            </a:r>
            <a:r>
              <a:rPr lang="ru-RU" sz="2400" dirty="0"/>
              <a:t> </a:t>
            </a:r>
            <a:r>
              <a:rPr lang="ru-RU" sz="2400" dirty="0" err="1"/>
              <a:t>package</a:t>
            </a:r>
            <a:r>
              <a:rPr lang="ru-RU" sz="2400" dirty="0"/>
              <a:t> </a:t>
            </a:r>
            <a:r>
              <a:rPr lang="ru-RU" sz="2400" dirty="0" err="1"/>
              <a:t>is</a:t>
            </a:r>
            <a:r>
              <a:rPr lang="ru-RU" sz="2400" dirty="0"/>
              <a:t> </a:t>
            </a:r>
            <a:r>
              <a:rPr lang="ru-RU" sz="2400" dirty="0" err="1"/>
              <a:t>released</a:t>
            </a:r>
            <a:r>
              <a:rPr lang="ru-RU" sz="2400" dirty="0"/>
              <a:t> </a:t>
            </a:r>
            <a:r>
              <a:rPr lang="ru-RU" sz="2400" dirty="0" err="1"/>
              <a:t>under</a:t>
            </a:r>
            <a:r>
              <a:rPr lang="ru-RU" sz="2400" dirty="0"/>
              <a:t> </a:t>
            </a:r>
            <a:r>
              <a:rPr lang="ru-RU" sz="2400" dirty="0" err="1"/>
              <a:t>the</a:t>
            </a:r>
            <a:r>
              <a:rPr lang="ru-RU" sz="2400" dirty="0"/>
              <a:t> </a:t>
            </a:r>
            <a:r>
              <a:rPr lang="ru-RU" sz="2400" dirty="0" err="1"/>
              <a:t>open</a:t>
            </a:r>
            <a:r>
              <a:rPr lang="ru-RU" sz="2400" dirty="0"/>
              <a:t> </a:t>
            </a:r>
            <a:r>
              <a:rPr lang="ru-RU" sz="2400" dirty="0" err="1"/>
              <a:t>source</a:t>
            </a:r>
            <a:r>
              <a:rPr lang="ru-RU" sz="2400" dirty="0"/>
              <a:t> </a:t>
            </a:r>
            <a:r>
              <a:rPr lang="ru-RU" sz="2400" dirty="0" err="1"/>
              <a:t>Modified</a:t>
            </a:r>
            <a:r>
              <a:rPr lang="ru-RU" sz="2400" dirty="0"/>
              <a:t> BSD (3-clause) </a:t>
            </a:r>
            <a:r>
              <a:rPr lang="ru-RU" sz="2400" dirty="0" err="1"/>
              <a:t>license</a:t>
            </a:r>
            <a:r>
              <a:rPr lang="ru-RU" sz="2400" dirty="0"/>
              <a:t>. </a:t>
            </a:r>
            <a:r>
              <a:rPr lang="ru-RU" sz="2400" dirty="0" err="1"/>
              <a:t>The</a:t>
            </a:r>
            <a:r>
              <a:rPr lang="ru-RU" sz="2400" dirty="0"/>
              <a:t> </a:t>
            </a:r>
            <a:r>
              <a:rPr lang="ru-RU" sz="2400" dirty="0" err="1"/>
              <a:t>online</a:t>
            </a:r>
            <a:r>
              <a:rPr lang="ru-RU" sz="2400" dirty="0"/>
              <a:t> </a:t>
            </a:r>
            <a:r>
              <a:rPr lang="ru-RU" sz="2400" dirty="0" err="1"/>
              <a:t>documentation</a:t>
            </a:r>
            <a:r>
              <a:rPr lang="ru-RU" sz="2400" dirty="0"/>
              <a:t> </a:t>
            </a:r>
            <a:r>
              <a:rPr lang="ru-RU" sz="2400" dirty="0" err="1"/>
              <a:t>is</a:t>
            </a:r>
            <a:r>
              <a:rPr lang="ru-RU" sz="2400" dirty="0"/>
              <a:t> </a:t>
            </a:r>
            <a:r>
              <a:rPr lang="ru-RU" sz="2400" dirty="0" err="1"/>
              <a:t>hosted</a:t>
            </a:r>
            <a:r>
              <a:rPr lang="ru-RU" sz="2400" dirty="0"/>
              <a:t> </a:t>
            </a:r>
            <a:r>
              <a:rPr lang="ru-RU" sz="2400" dirty="0" err="1"/>
              <a:t>at</a:t>
            </a:r>
            <a:r>
              <a:rPr lang="ru-RU" sz="2400" dirty="0"/>
              <a:t> </a:t>
            </a:r>
            <a:r>
              <a:rPr lang="ru-RU" sz="2400" i="1" dirty="0">
                <a:solidFill>
                  <a:srgbClr val="00B0F0"/>
                </a:solidFill>
              </a:rPr>
              <a:t>statsmodels.org</a:t>
            </a:r>
            <a:r>
              <a:rPr lang="ru-RU" sz="2400" dirty="0"/>
              <a:t>.</a:t>
            </a:r>
          </a:p>
        </p:txBody>
      </p:sp>
    </p:spTree>
    <p:extLst>
      <p:ext uri="{BB962C8B-B14F-4D97-AF65-F5344CB8AC3E}">
        <p14:creationId xmlns:p14="http://schemas.microsoft.com/office/powerpoint/2010/main" val="1118782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E1BC24-0712-4876-AAEA-4C668F772EC0}"/>
              </a:ext>
            </a:extLst>
          </p:cNvPr>
          <p:cNvSpPr>
            <a:spLocks noGrp="1"/>
          </p:cNvSpPr>
          <p:nvPr>
            <p:ph type="title"/>
          </p:nvPr>
        </p:nvSpPr>
        <p:spPr/>
        <p:txBody>
          <a:bodyPr/>
          <a:lstStyle/>
          <a:p>
            <a:r>
              <a:rPr lang="en-US" dirty="0"/>
              <a:t>Tools: </a:t>
            </a:r>
            <a:r>
              <a:rPr lang="en-US" dirty="0" err="1"/>
              <a:t>scikit</a:t>
            </a:r>
            <a:r>
              <a:rPr lang="en-US" dirty="0"/>
              <a:t>-learn</a:t>
            </a:r>
            <a:endParaRPr lang="ru-RU" dirty="0"/>
          </a:p>
        </p:txBody>
      </p:sp>
      <p:sp>
        <p:nvSpPr>
          <p:cNvPr id="3" name="Номер слайда 2">
            <a:extLst>
              <a:ext uri="{FF2B5EF4-FFF2-40B4-BE49-F238E27FC236}">
                <a16:creationId xmlns:a16="http://schemas.microsoft.com/office/drawing/2014/main" id="{73A86160-F3E2-420B-BB0F-30378C892014}"/>
              </a:ext>
            </a:extLst>
          </p:cNvPr>
          <p:cNvSpPr>
            <a:spLocks noGrp="1"/>
          </p:cNvSpPr>
          <p:nvPr>
            <p:ph type="sldNum" sz="quarter" idx="12"/>
          </p:nvPr>
        </p:nvSpPr>
        <p:spPr/>
        <p:txBody>
          <a:bodyPr/>
          <a:lstStyle/>
          <a:p>
            <a:fld id="{725C68B6-61C2-468F-89AB-4B9F7531AA68}" type="slidenum">
              <a:rPr lang="ru-RU" smtClean="0"/>
              <a:pPr/>
              <a:t>14</a:t>
            </a:fld>
            <a:endParaRPr lang="ru-RU"/>
          </a:p>
        </p:txBody>
      </p:sp>
      <p:sp>
        <p:nvSpPr>
          <p:cNvPr id="4" name="Прямоугольник 3">
            <a:extLst>
              <a:ext uri="{FF2B5EF4-FFF2-40B4-BE49-F238E27FC236}">
                <a16:creationId xmlns:a16="http://schemas.microsoft.com/office/drawing/2014/main" id="{509A8668-68EC-4607-BB1C-102DF97C49B2}"/>
              </a:ext>
            </a:extLst>
          </p:cNvPr>
          <p:cNvSpPr/>
          <p:nvPr/>
        </p:nvSpPr>
        <p:spPr>
          <a:xfrm>
            <a:off x="457200" y="1412776"/>
            <a:ext cx="8003232" cy="1569660"/>
          </a:xfrm>
          <a:prstGeom prst="rect">
            <a:avLst/>
          </a:prstGeom>
        </p:spPr>
        <p:txBody>
          <a:bodyPr wrap="square">
            <a:spAutoFit/>
          </a:bodyPr>
          <a:lstStyle/>
          <a:p>
            <a:r>
              <a:rPr lang="ru-RU" sz="2400" dirty="0" err="1"/>
              <a:t>Simple</a:t>
            </a:r>
            <a:r>
              <a:rPr lang="ru-RU" sz="2400" dirty="0"/>
              <a:t> </a:t>
            </a:r>
            <a:r>
              <a:rPr lang="ru-RU" sz="2400" dirty="0" err="1"/>
              <a:t>and</a:t>
            </a:r>
            <a:r>
              <a:rPr lang="ru-RU" sz="2400" dirty="0"/>
              <a:t> </a:t>
            </a:r>
            <a:r>
              <a:rPr lang="ru-RU" sz="2400" dirty="0" err="1"/>
              <a:t>efficient</a:t>
            </a:r>
            <a:r>
              <a:rPr lang="ru-RU" sz="2400" dirty="0"/>
              <a:t> </a:t>
            </a:r>
            <a:r>
              <a:rPr lang="ru-RU" sz="2400" dirty="0" err="1"/>
              <a:t>tools</a:t>
            </a:r>
            <a:r>
              <a:rPr lang="ru-RU" sz="2400" dirty="0"/>
              <a:t> </a:t>
            </a:r>
            <a:r>
              <a:rPr lang="ru-RU" sz="2400" dirty="0" err="1"/>
              <a:t>for</a:t>
            </a:r>
            <a:r>
              <a:rPr lang="ru-RU" sz="2400" dirty="0"/>
              <a:t> </a:t>
            </a:r>
            <a:r>
              <a:rPr lang="ru-RU" sz="2400" dirty="0" err="1"/>
              <a:t>data</a:t>
            </a:r>
            <a:r>
              <a:rPr lang="ru-RU" sz="2400" dirty="0"/>
              <a:t> </a:t>
            </a:r>
            <a:r>
              <a:rPr lang="ru-RU" sz="2400" dirty="0" err="1"/>
              <a:t>mining</a:t>
            </a:r>
            <a:r>
              <a:rPr lang="ru-RU" sz="2400" dirty="0"/>
              <a:t> </a:t>
            </a:r>
            <a:r>
              <a:rPr lang="ru-RU" sz="2400" dirty="0" err="1"/>
              <a:t>and</a:t>
            </a:r>
            <a:r>
              <a:rPr lang="ru-RU" sz="2400" dirty="0"/>
              <a:t> </a:t>
            </a:r>
            <a:r>
              <a:rPr lang="ru-RU" sz="2400" dirty="0" err="1"/>
              <a:t>data</a:t>
            </a:r>
            <a:r>
              <a:rPr lang="ru-RU" sz="2400" dirty="0"/>
              <a:t> </a:t>
            </a:r>
            <a:r>
              <a:rPr lang="ru-RU" sz="2400" dirty="0" err="1"/>
              <a:t>analysis</a:t>
            </a:r>
            <a:endParaRPr lang="ru-RU" sz="2400" dirty="0"/>
          </a:p>
          <a:p>
            <a:pPr marL="285750" indent="-285750">
              <a:buFont typeface="Arial" panose="020B0604020202020204" pitchFamily="34" charset="0"/>
              <a:buChar char="•"/>
            </a:pPr>
            <a:r>
              <a:rPr lang="ru-RU" sz="2400" dirty="0" err="1"/>
              <a:t>Accessible</a:t>
            </a:r>
            <a:r>
              <a:rPr lang="ru-RU" sz="2400" dirty="0"/>
              <a:t> </a:t>
            </a:r>
            <a:r>
              <a:rPr lang="ru-RU" sz="2400" dirty="0" err="1"/>
              <a:t>to</a:t>
            </a:r>
            <a:r>
              <a:rPr lang="ru-RU" sz="2400" dirty="0"/>
              <a:t> </a:t>
            </a:r>
            <a:r>
              <a:rPr lang="ru-RU" sz="2400" dirty="0" err="1"/>
              <a:t>everybody</a:t>
            </a:r>
            <a:r>
              <a:rPr lang="ru-RU" sz="2400" dirty="0"/>
              <a:t>, </a:t>
            </a:r>
            <a:r>
              <a:rPr lang="ru-RU" sz="2400" dirty="0" err="1"/>
              <a:t>and</a:t>
            </a:r>
            <a:r>
              <a:rPr lang="ru-RU" sz="2400" dirty="0"/>
              <a:t> </a:t>
            </a:r>
            <a:r>
              <a:rPr lang="ru-RU" sz="2400" dirty="0" err="1"/>
              <a:t>reusable</a:t>
            </a:r>
            <a:r>
              <a:rPr lang="ru-RU" sz="2400" dirty="0"/>
              <a:t> </a:t>
            </a:r>
            <a:r>
              <a:rPr lang="ru-RU" sz="2400" dirty="0" err="1"/>
              <a:t>in</a:t>
            </a:r>
            <a:r>
              <a:rPr lang="ru-RU" sz="2400" dirty="0"/>
              <a:t> </a:t>
            </a:r>
            <a:r>
              <a:rPr lang="ru-RU" sz="2400" dirty="0" err="1"/>
              <a:t>various</a:t>
            </a:r>
            <a:r>
              <a:rPr lang="ru-RU" sz="2400" dirty="0"/>
              <a:t> </a:t>
            </a:r>
            <a:r>
              <a:rPr lang="ru-RU" sz="2400" dirty="0" err="1"/>
              <a:t>contexts</a:t>
            </a:r>
            <a:endParaRPr lang="ru-RU" sz="2400" dirty="0"/>
          </a:p>
          <a:p>
            <a:pPr marL="285750" indent="-285750">
              <a:buFont typeface="Arial" panose="020B0604020202020204" pitchFamily="34" charset="0"/>
              <a:buChar char="•"/>
            </a:pPr>
            <a:r>
              <a:rPr lang="ru-RU" sz="2400" dirty="0" err="1"/>
              <a:t>Built</a:t>
            </a:r>
            <a:r>
              <a:rPr lang="ru-RU" sz="2400" dirty="0"/>
              <a:t> </a:t>
            </a:r>
            <a:r>
              <a:rPr lang="ru-RU" sz="2400" dirty="0" err="1"/>
              <a:t>on</a:t>
            </a:r>
            <a:r>
              <a:rPr lang="ru-RU" sz="2400" dirty="0"/>
              <a:t> </a:t>
            </a:r>
            <a:r>
              <a:rPr lang="ru-RU" sz="2400" dirty="0" err="1"/>
              <a:t>NumPy</a:t>
            </a:r>
            <a:r>
              <a:rPr lang="ru-RU" sz="2400" dirty="0"/>
              <a:t>, </a:t>
            </a:r>
            <a:r>
              <a:rPr lang="ru-RU" sz="2400" dirty="0" err="1"/>
              <a:t>SciPy</a:t>
            </a:r>
            <a:r>
              <a:rPr lang="ru-RU" sz="2400" dirty="0"/>
              <a:t>, </a:t>
            </a:r>
            <a:r>
              <a:rPr lang="ru-RU" sz="2400" dirty="0" err="1"/>
              <a:t>and</a:t>
            </a:r>
            <a:r>
              <a:rPr lang="ru-RU" sz="2400" dirty="0"/>
              <a:t> </a:t>
            </a:r>
            <a:r>
              <a:rPr lang="ru-RU" sz="2400" dirty="0" err="1"/>
              <a:t>matplotlib</a:t>
            </a:r>
            <a:endParaRPr lang="ru-RU" sz="2400" dirty="0"/>
          </a:p>
          <a:p>
            <a:pPr marL="285750" indent="-285750">
              <a:buFont typeface="Arial" panose="020B0604020202020204" pitchFamily="34" charset="0"/>
              <a:buChar char="•"/>
            </a:pPr>
            <a:r>
              <a:rPr lang="ru-RU" sz="2400" dirty="0" err="1"/>
              <a:t>Open</a:t>
            </a:r>
            <a:r>
              <a:rPr lang="ru-RU" sz="2400" dirty="0"/>
              <a:t> </a:t>
            </a:r>
            <a:r>
              <a:rPr lang="ru-RU" sz="2400" dirty="0" err="1"/>
              <a:t>source</a:t>
            </a:r>
            <a:r>
              <a:rPr lang="ru-RU" sz="2400" dirty="0"/>
              <a:t>, </a:t>
            </a:r>
            <a:r>
              <a:rPr lang="ru-RU" sz="2400" dirty="0" err="1"/>
              <a:t>commercially</a:t>
            </a:r>
            <a:r>
              <a:rPr lang="ru-RU" sz="2400" dirty="0"/>
              <a:t> </a:t>
            </a:r>
            <a:r>
              <a:rPr lang="ru-RU" sz="2400" dirty="0" err="1"/>
              <a:t>usable</a:t>
            </a:r>
            <a:r>
              <a:rPr lang="ru-RU" sz="2400" dirty="0"/>
              <a:t> - BSD </a:t>
            </a:r>
            <a:r>
              <a:rPr lang="ru-RU" sz="2400" dirty="0" err="1"/>
              <a:t>license</a:t>
            </a:r>
            <a:endParaRPr lang="ru-RU" sz="2400" dirty="0"/>
          </a:p>
        </p:txBody>
      </p:sp>
      <p:pic>
        <p:nvPicPr>
          <p:cNvPr id="2050" name="Picture 2" descr="http://scikit-learn.org/stable/_images/sphx_glr_plot_classifier_comparison_001_carousel.png">
            <a:extLst>
              <a:ext uri="{FF2B5EF4-FFF2-40B4-BE49-F238E27FC236}">
                <a16:creationId xmlns:a16="http://schemas.microsoft.com/office/drawing/2014/main" id="{9BDBA8BB-62A0-4E9E-BD0F-D6CEABBC83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445257"/>
            <a:ext cx="7731385"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533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E09AFA-8E59-4EB3-AFA0-67AE66DD757A}"/>
              </a:ext>
            </a:extLst>
          </p:cNvPr>
          <p:cNvSpPr>
            <a:spLocks noGrp="1"/>
          </p:cNvSpPr>
          <p:nvPr>
            <p:ph type="title"/>
          </p:nvPr>
        </p:nvSpPr>
        <p:spPr/>
        <p:txBody>
          <a:bodyPr>
            <a:normAutofit/>
          </a:bodyPr>
          <a:lstStyle/>
          <a:p>
            <a:r>
              <a:rPr lang="en-US" dirty="0"/>
              <a:t>Artificial (dummy) data</a:t>
            </a:r>
            <a:endParaRPr lang="ru-RU" dirty="0"/>
          </a:p>
        </p:txBody>
      </p:sp>
      <p:sp>
        <p:nvSpPr>
          <p:cNvPr id="3" name="Номер слайда 2">
            <a:extLst>
              <a:ext uri="{FF2B5EF4-FFF2-40B4-BE49-F238E27FC236}">
                <a16:creationId xmlns:a16="http://schemas.microsoft.com/office/drawing/2014/main" id="{B6D64016-BD83-4474-9A2B-3EB7BA8A79BB}"/>
              </a:ext>
            </a:extLst>
          </p:cNvPr>
          <p:cNvSpPr>
            <a:spLocks noGrp="1"/>
          </p:cNvSpPr>
          <p:nvPr>
            <p:ph type="sldNum" sz="quarter" idx="12"/>
          </p:nvPr>
        </p:nvSpPr>
        <p:spPr/>
        <p:txBody>
          <a:bodyPr/>
          <a:lstStyle/>
          <a:p>
            <a:fld id="{725C68B6-61C2-468F-89AB-4B9F7531AA68}" type="slidenum">
              <a:rPr lang="ru-RU" smtClean="0"/>
              <a:pPr/>
              <a:t>15</a:t>
            </a:fld>
            <a:endParaRPr lang="ru-RU"/>
          </a:p>
        </p:txBody>
      </p:sp>
      <p:sp>
        <p:nvSpPr>
          <p:cNvPr id="4" name="Прямоугольник 3">
            <a:extLst>
              <a:ext uri="{FF2B5EF4-FFF2-40B4-BE49-F238E27FC236}">
                <a16:creationId xmlns:a16="http://schemas.microsoft.com/office/drawing/2014/main" id="{E9927BAC-40BF-49D5-B4EE-9588B2350FF0}"/>
              </a:ext>
            </a:extLst>
          </p:cNvPr>
          <p:cNvSpPr/>
          <p:nvPr/>
        </p:nvSpPr>
        <p:spPr>
          <a:xfrm>
            <a:off x="683568" y="1412776"/>
            <a:ext cx="8003232" cy="1569660"/>
          </a:xfrm>
          <a:prstGeom prst="rect">
            <a:avLst/>
          </a:prstGeom>
        </p:spPr>
        <p:txBody>
          <a:bodyPr wrap="square">
            <a:spAutoFit/>
          </a:bodyPr>
          <a:lstStyle/>
          <a:p>
            <a:pPr fontAlgn="base"/>
            <a:r>
              <a:rPr lang="en-US" sz="2400" b="1" dirty="0">
                <a:solidFill>
                  <a:srgbClr val="FF0000"/>
                </a:solidFill>
                <a:latin typeface="Georgia" panose="02040502050405020303" pitchFamily="18" charset="0"/>
              </a:rPr>
              <a:t>Test data </a:t>
            </a:r>
            <a:r>
              <a:rPr lang="en-US" sz="2400" dirty="0">
                <a:solidFill>
                  <a:srgbClr val="333333"/>
                </a:solidFill>
                <a:latin typeface="Georgia" panose="02040502050405020303" pitchFamily="18" charset="0"/>
              </a:rPr>
              <a:t>is data which has been specifically identified for use in tests, typically of a computer program.</a:t>
            </a:r>
          </a:p>
          <a:p>
            <a:pPr fontAlgn="base"/>
            <a:endParaRPr lang="en-US" sz="2400" dirty="0">
              <a:solidFill>
                <a:srgbClr val="333333"/>
              </a:solidFill>
              <a:latin typeface="Georgia" panose="02040502050405020303" pitchFamily="18" charset="0"/>
            </a:endParaRPr>
          </a:p>
          <a:p>
            <a:pPr fontAlgn="base"/>
            <a:r>
              <a:rPr lang="en-US" sz="2400" i="1" dirty="0">
                <a:solidFill>
                  <a:srgbClr val="333333"/>
                </a:solidFill>
                <a:latin typeface="inherit"/>
              </a:rPr>
              <a:t>wikipedia.org</a:t>
            </a:r>
            <a:endParaRPr lang="en-US" sz="2400" b="0" i="0" dirty="0">
              <a:solidFill>
                <a:srgbClr val="333333"/>
              </a:solidFill>
              <a:effectLst/>
              <a:latin typeface="Georgia" panose="02040502050405020303" pitchFamily="18" charset="0"/>
            </a:endParaRPr>
          </a:p>
        </p:txBody>
      </p:sp>
      <p:sp>
        <p:nvSpPr>
          <p:cNvPr id="5" name="Прямоугольник 4">
            <a:extLst>
              <a:ext uri="{FF2B5EF4-FFF2-40B4-BE49-F238E27FC236}">
                <a16:creationId xmlns:a16="http://schemas.microsoft.com/office/drawing/2014/main" id="{C6A1A483-10BF-48F7-A3FF-56D427FA25CD}"/>
              </a:ext>
            </a:extLst>
          </p:cNvPr>
          <p:cNvSpPr/>
          <p:nvPr/>
        </p:nvSpPr>
        <p:spPr>
          <a:xfrm>
            <a:off x="642384" y="3356992"/>
            <a:ext cx="7919724" cy="2677656"/>
          </a:xfrm>
          <a:prstGeom prst="rect">
            <a:avLst/>
          </a:prstGeom>
        </p:spPr>
        <p:txBody>
          <a:bodyPr wrap="square">
            <a:spAutoFit/>
          </a:bodyPr>
          <a:lstStyle/>
          <a:p>
            <a:r>
              <a:rPr lang="en-US" sz="2400" b="1" dirty="0">
                <a:solidFill>
                  <a:srgbClr val="FF0000"/>
                </a:solidFill>
                <a:latin typeface="Georgia" panose="02040502050405020303" pitchFamily="18" charset="0"/>
              </a:rPr>
              <a:t>Dummy data </a:t>
            </a:r>
            <a:r>
              <a:rPr lang="en-US" sz="2400" dirty="0">
                <a:solidFill>
                  <a:srgbClr val="333333"/>
                </a:solidFill>
                <a:latin typeface="Georgia" panose="02040502050405020303" pitchFamily="18" charset="0"/>
              </a:rPr>
              <a:t>is benign information that does not contain any useful data, but serves to reserve space where real data is nominally present. Dummy data can be used as a placeholder for both testing and operational purposes.</a:t>
            </a:r>
          </a:p>
          <a:p>
            <a:endParaRPr lang="en-US" sz="2400" dirty="0">
              <a:solidFill>
                <a:srgbClr val="333333"/>
              </a:solidFill>
              <a:latin typeface="Georgia" panose="02040502050405020303" pitchFamily="18" charset="0"/>
            </a:endParaRPr>
          </a:p>
          <a:p>
            <a:r>
              <a:rPr lang="en-US" sz="2400" i="1" dirty="0">
                <a:solidFill>
                  <a:srgbClr val="333333"/>
                </a:solidFill>
                <a:latin typeface="inherit"/>
              </a:rPr>
              <a:t>wikipedia.org</a:t>
            </a:r>
            <a:endParaRPr lang="en-US" sz="2400" dirty="0">
              <a:solidFill>
                <a:srgbClr val="333333"/>
              </a:solidFill>
              <a:latin typeface="Georgia" panose="02040502050405020303" pitchFamily="18" charset="0"/>
            </a:endParaRPr>
          </a:p>
        </p:txBody>
      </p:sp>
      <p:cxnSp>
        <p:nvCxnSpPr>
          <p:cNvPr id="7" name="Прямая соединительная линия 6">
            <a:extLst>
              <a:ext uri="{FF2B5EF4-FFF2-40B4-BE49-F238E27FC236}">
                <a16:creationId xmlns:a16="http://schemas.microsoft.com/office/drawing/2014/main" id="{94D07AE8-23DF-492F-97C5-CBAE253B8962}"/>
              </a:ext>
            </a:extLst>
          </p:cNvPr>
          <p:cNvCxnSpPr/>
          <p:nvPr/>
        </p:nvCxnSpPr>
        <p:spPr>
          <a:xfrm>
            <a:off x="755576" y="3284984"/>
            <a:ext cx="78065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563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BC6954-1396-475D-A0A6-5C58214B67E3}"/>
              </a:ext>
            </a:extLst>
          </p:cNvPr>
          <p:cNvSpPr>
            <a:spLocks noGrp="1"/>
          </p:cNvSpPr>
          <p:nvPr>
            <p:ph type="title"/>
          </p:nvPr>
        </p:nvSpPr>
        <p:spPr/>
        <p:txBody>
          <a:bodyPr/>
          <a:lstStyle/>
          <a:p>
            <a:r>
              <a:rPr lang="en-US" dirty="0"/>
              <a:t>Example: voting</a:t>
            </a:r>
            <a:endParaRPr lang="ru-RU" dirty="0"/>
          </a:p>
        </p:txBody>
      </p:sp>
      <p:sp>
        <p:nvSpPr>
          <p:cNvPr id="3" name="Номер слайда 2">
            <a:extLst>
              <a:ext uri="{FF2B5EF4-FFF2-40B4-BE49-F238E27FC236}">
                <a16:creationId xmlns:a16="http://schemas.microsoft.com/office/drawing/2014/main" id="{33C5C91F-BBC7-4A99-A5B3-16CB5A7F3E1B}"/>
              </a:ext>
            </a:extLst>
          </p:cNvPr>
          <p:cNvSpPr>
            <a:spLocks noGrp="1"/>
          </p:cNvSpPr>
          <p:nvPr>
            <p:ph type="sldNum" sz="quarter" idx="12"/>
          </p:nvPr>
        </p:nvSpPr>
        <p:spPr/>
        <p:txBody>
          <a:bodyPr/>
          <a:lstStyle/>
          <a:p>
            <a:fld id="{725C68B6-61C2-468F-89AB-4B9F7531AA68}" type="slidenum">
              <a:rPr lang="ru-RU" smtClean="0"/>
              <a:pPr/>
              <a:t>16</a:t>
            </a:fld>
            <a:endParaRPr lang="ru-RU"/>
          </a:p>
        </p:txBody>
      </p:sp>
      <p:pic>
        <p:nvPicPr>
          <p:cNvPr id="3078" name="Picture 6" descr="Картинки по запросу Liberal party">
            <a:extLst>
              <a:ext uri="{FF2B5EF4-FFF2-40B4-BE49-F238E27FC236}">
                <a16:creationId xmlns:a16="http://schemas.microsoft.com/office/drawing/2014/main" id="{6AF002EA-A2A1-4488-9831-F0C691C61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00808"/>
            <a:ext cx="3725465" cy="37254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21EF98B-99D2-4B43-B9A2-AD6E5D6F08F2}"/>
              </a:ext>
            </a:extLst>
          </p:cNvPr>
          <p:cNvSpPr txBox="1"/>
          <p:nvPr/>
        </p:nvSpPr>
        <p:spPr>
          <a:xfrm>
            <a:off x="4138634" y="3332707"/>
            <a:ext cx="500458" cy="553998"/>
          </a:xfrm>
          <a:prstGeom prst="rect">
            <a:avLst/>
          </a:prstGeom>
          <a:noFill/>
        </p:spPr>
        <p:txBody>
          <a:bodyPr wrap="none" rtlCol="0">
            <a:spAutoFit/>
          </a:bodyPr>
          <a:lstStyle/>
          <a:p>
            <a:r>
              <a:rPr lang="en-US" sz="3000" dirty="0">
                <a:solidFill>
                  <a:srgbClr val="FF0000"/>
                </a:solidFill>
              </a:rPr>
              <a:t>vs</a:t>
            </a:r>
            <a:endParaRPr lang="ru-RU" sz="3000" dirty="0">
              <a:solidFill>
                <a:srgbClr val="FF0000"/>
              </a:solidFill>
            </a:endParaRPr>
          </a:p>
        </p:txBody>
      </p:sp>
      <p:pic>
        <p:nvPicPr>
          <p:cNvPr id="3080" name="Picture 8" descr="Похожее изображение">
            <a:extLst>
              <a:ext uri="{FF2B5EF4-FFF2-40B4-BE49-F238E27FC236}">
                <a16:creationId xmlns:a16="http://schemas.microsoft.com/office/drawing/2014/main" id="{5ABD1D13-0B29-4C4E-A8A4-350BCABF19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5682" y="1628125"/>
            <a:ext cx="4090313" cy="379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743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690E96-499E-40C7-A3A8-72AD5E636A29}"/>
              </a:ext>
            </a:extLst>
          </p:cNvPr>
          <p:cNvSpPr>
            <a:spLocks noGrp="1"/>
          </p:cNvSpPr>
          <p:nvPr>
            <p:ph type="title"/>
          </p:nvPr>
        </p:nvSpPr>
        <p:spPr/>
        <p:txBody>
          <a:bodyPr/>
          <a:lstStyle/>
          <a:p>
            <a:r>
              <a:rPr lang="en-US" dirty="0"/>
              <a:t>Two variables output</a:t>
            </a:r>
            <a:endParaRPr lang="ru-RU" dirty="0"/>
          </a:p>
        </p:txBody>
      </p:sp>
      <p:sp>
        <p:nvSpPr>
          <p:cNvPr id="3" name="Номер слайда 2">
            <a:extLst>
              <a:ext uri="{FF2B5EF4-FFF2-40B4-BE49-F238E27FC236}">
                <a16:creationId xmlns:a16="http://schemas.microsoft.com/office/drawing/2014/main" id="{EA9D0E89-1DEA-4BC5-BABA-D7B6C1A9F5C2}"/>
              </a:ext>
            </a:extLst>
          </p:cNvPr>
          <p:cNvSpPr>
            <a:spLocks noGrp="1"/>
          </p:cNvSpPr>
          <p:nvPr>
            <p:ph type="sldNum" sz="quarter" idx="12"/>
          </p:nvPr>
        </p:nvSpPr>
        <p:spPr/>
        <p:txBody>
          <a:bodyPr/>
          <a:lstStyle/>
          <a:p>
            <a:fld id="{725C68B6-61C2-468F-89AB-4B9F7531AA68}" type="slidenum">
              <a:rPr lang="ru-RU" smtClean="0"/>
              <a:pPr/>
              <a:t>17</a:t>
            </a:fld>
            <a:endParaRPr lang="ru-RU"/>
          </a:p>
        </p:txBody>
      </p:sp>
      <p:pic>
        <p:nvPicPr>
          <p:cNvPr id="1026" name="Picture 2" descr="ÐÐ¾ÑÐ¾Ð¶ÐµÐµ Ð¸Ð·Ð¾Ð±ÑÐ°Ð¶ÐµÐ½Ð¸Ðµ">
            <a:extLst>
              <a:ext uri="{FF2B5EF4-FFF2-40B4-BE49-F238E27FC236}">
                <a16:creationId xmlns:a16="http://schemas.microsoft.com/office/drawing/2014/main" id="{8AC51053-DFA1-400D-95EC-F042D8576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705" y="1268760"/>
            <a:ext cx="3870174" cy="49494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ÐÐ¾ÑÐ¾Ð¶ÐµÐµ Ð¸Ð·Ð¾Ð±ÑÐ°Ð¶ÐµÐ½Ð¸Ðµ">
            <a:extLst>
              <a:ext uri="{FF2B5EF4-FFF2-40B4-BE49-F238E27FC236}">
                <a16:creationId xmlns:a16="http://schemas.microsoft.com/office/drawing/2014/main" id="{E21DB4A0-5B50-4150-BD15-66B3F3911D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0123" y="1268760"/>
            <a:ext cx="4143331" cy="3915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070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Course objectives (Bounded rationality)</a:t>
            </a:r>
            <a:endParaRPr lang="ru-RU" dirty="0"/>
          </a:p>
        </p:txBody>
      </p:sp>
      <p:sp>
        <p:nvSpPr>
          <p:cNvPr id="3" name="Номер слайда 2"/>
          <p:cNvSpPr>
            <a:spLocks noGrp="1"/>
          </p:cNvSpPr>
          <p:nvPr>
            <p:ph type="sldNum" sz="quarter" idx="12"/>
          </p:nvPr>
        </p:nvSpPr>
        <p:spPr/>
        <p:txBody>
          <a:bodyPr/>
          <a:lstStyle/>
          <a:p>
            <a:fld id="{725C68B6-61C2-468F-89AB-4B9F7531AA68}" type="slidenum">
              <a:rPr lang="ru-RU" smtClean="0"/>
              <a:pPr/>
              <a:t>2</a:t>
            </a:fld>
            <a:endParaRPr lang="ru-RU"/>
          </a:p>
        </p:txBody>
      </p:sp>
      <p:sp>
        <p:nvSpPr>
          <p:cNvPr id="4" name="TextBox 3"/>
          <p:cNvSpPr txBox="1"/>
          <p:nvPr/>
        </p:nvSpPr>
        <p:spPr>
          <a:xfrm>
            <a:off x="318356" y="1412776"/>
            <a:ext cx="8507288" cy="3539430"/>
          </a:xfrm>
          <a:prstGeom prst="rect">
            <a:avLst/>
          </a:prstGeom>
          <a:noFill/>
        </p:spPr>
        <p:txBody>
          <a:bodyPr wrap="square" rtlCol="0">
            <a:spAutoFit/>
          </a:bodyPr>
          <a:lstStyle/>
          <a:p>
            <a:pPr algn="just"/>
            <a:r>
              <a:rPr lang="en-US" sz="2800" dirty="0"/>
              <a:t>The leading paradigm in economic theory assumes that economic agents (households, firms) are perfectly rational in making their decisions. Experimental evidence and common sense indicate that this assumption is often too demanding. This course focuses on the analysis of </a:t>
            </a:r>
            <a:r>
              <a:rPr lang="en-US" sz="2800" i="1" dirty="0"/>
              <a:t>bounded</a:t>
            </a:r>
            <a:r>
              <a:rPr lang="en-US" sz="2800" dirty="0"/>
              <a:t> rationality models, where agents violate full rationality.</a:t>
            </a:r>
            <a:endParaRPr lang="ru-RU" sz="2800" dirty="0"/>
          </a:p>
          <a:p>
            <a:pPr algn="just"/>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Discrete choice</a:t>
            </a:r>
            <a:endParaRPr lang="ru-RU" dirty="0"/>
          </a:p>
        </p:txBody>
      </p:sp>
      <p:sp>
        <p:nvSpPr>
          <p:cNvPr id="3" name="Номер слайда 2"/>
          <p:cNvSpPr>
            <a:spLocks noGrp="1"/>
          </p:cNvSpPr>
          <p:nvPr>
            <p:ph type="sldNum" sz="quarter" idx="12"/>
          </p:nvPr>
        </p:nvSpPr>
        <p:spPr/>
        <p:txBody>
          <a:bodyPr/>
          <a:lstStyle/>
          <a:p>
            <a:fld id="{725C68B6-61C2-468F-89AB-4B9F7531AA68}" type="slidenum">
              <a:rPr lang="ru-RU" smtClean="0"/>
              <a:pPr/>
              <a:t>3</a:t>
            </a:fld>
            <a:endParaRPr lang="ru-RU"/>
          </a:p>
        </p:txBody>
      </p:sp>
      <p:sp>
        <p:nvSpPr>
          <p:cNvPr id="4" name="TextBox 3"/>
          <p:cNvSpPr txBox="1"/>
          <p:nvPr/>
        </p:nvSpPr>
        <p:spPr>
          <a:xfrm>
            <a:off x="318356" y="1412776"/>
            <a:ext cx="8507288" cy="4832092"/>
          </a:xfrm>
          <a:prstGeom prst="rect">
            <a:avLst/>
          </a:prstGeom>
          <a:noFill/>
        </p:spPr>
        <p:txBody>
          <a:bodyPr wrap="square" rtlCol="0">
            <a:spAutoFit/>
          </a:bodyPr>
          <a:lstStyle/>
          <a:p>
            <a:pPr algn="just"/>
            <a:r>
              <a:rPr lang="en-US" sz="2800" dirty="0"/>
              <a:t>Discrete choice models, or qualitative choice models, describe, explain, and predict choices between two or more discrete alternatives.</a:t>
            </a:r>
          </a:p>
          <a:p>
            <a:pPr algn="just"/>
            <a:endParaRPr lang="en-US" sz="2800" dirty="0"/>
          </a:p>
          <a:p>
            <a:pPr algn="just"/>
            <a:r>
              <a:rPr lang="en-US" sz="2800" dirty="0"/>
              <a:t>In the continuous case, calculus methods (e.g. first-order conditions) can be used to determine the optimum amount chosen, and demand can be modeled empirically using </a:t>
            </a:r>
            <a:r>
              <a:rPr lang="en-US" sz="2800" u="sng" dirty="0"/>
              <a:t>regression analysis</a:t>
            </a:r>
            <a:r>
              <a:rPr lang="en-US" sz="2800" dirty="0"/>
              <a:t>. Discrete choice analysis examines situations in which the potential outcomes are discrete, such that the optimum is not characterized by standard first-order conditions</a:t>
            </a:r>
          </a:p>
        </p:txBody>
      </p:sp>
    </p:spTree>
    <p:extLst>
      <p:ext uri="{BB962C8B-B14F-4D97-AF65-F5344CB8AC3E}">
        <p14:creationId xmlns:p14="http://schemas.microsoft.com/office/powerpoint/2010/main" val="124322718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Example: Car choice</a:t>
            </a:r>
            <a:endParaRPr lang="ru-RU" dirty="0"/>
          </a:p>
        </p:txBody>
      </p:sp>
      <p:sp>
        <p:nvSpPr>
          <p:cNvPr id="3" name="Номер слайда 2"/>
          <p:cNvSpPr>
            <a:spLocks noGrp="1"/>
          </p:cNvSpPr>
          <p:nvPr>
            <p:ph type="sldNum" sz="quarter" idx="12"/>
          </p:nvPr>
        </p:nvSpPr>
        <p:spPr/>
        <p:txBody>
          <a:bodyPr/>
          <a:lstStyle/>
          <a:p>
            <a:fld id="{725C68B6-61C2-468F-89AB-4B9F7531AA68}" type="slidenum">
              <a:rPr lang="ru-RU" smtClean="0"/>
              <a:pPr/>
              <a:t>4</a:t>
            </a:fld>
            <a:endParaRPr lang="ru-RU"/>
          </a:p>
        </p:txBody>
      </p:sp>
      <p:pic>
        <p:nvPicPr>
          <p:cNvPr id="100356" name="Picture 4" descr="Картинки по запросу discrete choice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8071" y="1285576"/>
            <a:ext cx="5167858" cy="5070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7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Protective </a:t>
            </a:r>
            <a:r>
              <a:rPr lang="en-US" dirty="0" err="1"/>
              <a:t>behaviour</a:t>
            </a:r>
            <a:r>
              <a:rPr lang="en-US" dirty="0"/>
              <a:t> of citizens to transport accidents</a:t>
            </a:r>
            <a:endParaRPr lang="ru-RU" dirty="0"/>
          </a:p>
        </p:txBody>
      </p:sp>
      <p:sp>
        <p:nvSpPr>
          <p:cNvPr id="3" name="Номер слайда 2"/>
          <p:cNvSpPr>
            <a:spLocks noGrp="1"/>
          </p:cNvSpPr>
          <p:nvPr>
            <p:ph type="sldNum" sz="quarter" idx="12"/>
          </p:nvPr>
        </p:nvSpPr>
        <p:spPr/>
        <p:txBody>
          <a:bodyPr/>
          <a:lstStyle/>
          <a:p>
            <a:fld id="{725C68B6-61C2-468F-89AB-4B9F7531AA68}" type="slidenum">
              <a:rPr lang="ru-RU" smtClean="0"/>
              <a:pPr/>
              <a:t>5</a:t>
            </a:fld>
            <a:endParaRPr lang="ru-RU"/>
          </a:p>
        </p:txBody>
      </p:sp>
      <p:pic>
        <p:nvPicPr>
          <p:cNvPr id="100354" name="Picture 2" descr="http://journals.plos.org/plosone/article/figure/image?size=large&amp;id=10.1371/journal.pone.0142507.g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09866"/>
            <a:ext cx="7787208" cy="4650694"/>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363548" y="5760560"/>
            <a:ext cx="8208912" cy="646331"/>
          </a:xfrm>
          <a:prstGeom prst="rect">
            <a:avLst/>
          </a:prstGeom>
        </p:spPr>
        <p:txBody>
          <a:bodyPr wrap="square">
            <a:spAutoFit/>
          </a:bodyPr>
          <a:lstStyle/>
          <a:p>
            <a:r>
              <a:rPr lang="en-US" sz="1200" dirty="0">
                <a:solidFill>
                  <a:srgbClr val="222222"/>
                </a:solidFill>
                <a:latin typeface="Arial" panose="020B0604020202020204" pitchFamily="34" charset="0"/>
              </a:rPr>
              <a:t>de </a:t>
            </a:r>
            <a:r>
              <a:rPr lang="en-US" sz="1200" dirty="0" err="1">
                <a:solidFill>
                  <a:srgbClr val="222222"/>
                </a:solidFill>
                <a:latin typeface="Arial" panose="020B0604020202020204" pitchFamily="34" charset="0"/>
              </a:rPr>
              <a:t>Bekker-Grob</a:t>
            </a:r>
            <a:r>
              <a:rPr lang="en-US" sz="1200" dirty="0">
                <a:solidFill>
                  <a:srgbClr val="222222"/>
                </a:solidFill>
                <a:latin typeface="Arial" panose="020B0604020202020204" pitchFamily="34" charset="0"/>
              </a:rPr>
              <a:t> E. W. et al. Protective </a:t>
            </a:r>
            <a:r>
              <a:rPr lang="en-US" sz="1200" dirty="0" err="1">
                <a:solidFill>
                  <a:srgbClr val="222222"/>
                </a:solidFill>
                <a:latin typeface="Arial" panose="020B0604020202020204" pitchFamily="34" charset="0"/>
              </a:rPr>
              <a:t>behaviour</a:t>
            </a:r>
            <a:r>
              <a:rPr lang="en-US" sz="1200" dirty="0">
                <a:solidFill>
                  <a:srgbClr val="222222"/>
                </a:solidFill>
                <a:latin typeface="Arial" panose="020B0604020202020204" pitchFamily="34" charset="0"/>
              </a:rPr>
              <a:t> of citizens to transport accidents involving hazardous materials: a discrete choice experiment applied to populated areas nearby waterways //</a:t>
            </a:r>
            <a:r>
              <a:rPr lang="en-US" sz="1200" dirty="0" err="1">
                <a:solidFill>
                  <a:srgbClr val="222222"/>
                </a:solidFill>
                <a:latin typeface="Arial" panose="020B0604020202020204" pitchFamily="34" charset="0"/>
              </a:rPr>
              <a:t>PLoS</a:t>
            </a:r>
            <a:r>
              <a:rPr lang="en-US" sz="1200" dirty="0">
                <a:solidFill>
                  <a:srgbClr val="222222"/>
                </a:solidFill>
                <a:latin typeface="Arial" panose="020B0604020202020204" pitchFamily="34" charset="0"/>
              </a:rPr>
              <a:t> one. – 2015. – Т. 10. – №. 11. – С. e0142507.</a:t>
            </a:r>
            <a:endParaRPr lang="ru-RU" sz="1200" dirty="0"/>
          </a:p>
        </p:txBody>
      </p:sp>
    </p:spTree>
    <p:extLst>
      <p:ext uri="{BB962C8B-B14F-4D97-AF65-F5344CB8AC3E}">
        <p14:creationId xmlns:p14="http://schemas.microsoft.com/office/powerpoint/2010/main" val="3037293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Applications of Discrete choice analysis</a:t>
            </a:r>
            <a:endParaRPr lang="ru-RU" dirty="0"/>
          </a:p>
        </p:txBody>
      </p:sp>
      <p:sp>
        <p:nvSpPr>
          <p:cNvPr id="3" name="Номер слайда 2"/>
          <p:cNvSpPr>
            <a:spLocks noGrp="1"/>
          </p:cNvSpPr>
          <p:nvPr>
            <p:ph type="sldNum" sz="quarter" idx="12"/>
          </p:nvPr>
        </p:nvSpPr>
        <p:spPr/>
        <p:txBody>
          <a:bodyPr/>
          <a:lstStyle/>
          <a:p>
            <a:fld id="{725C68B6-61C2-468F-89AB-4B9F7531AA68}" type="slidenum">
              <a:rPr lang="ru-RU" smtClean="0"/>
              <a:pPr/>
              <a:t>6</a:t>
            </a:fld>
            <a:endParaRPr lang="ru-RU"/>
          </a:p>
        </p:txBody>
      </p:sp>
      <p:sp>
        <p:nvSpPr>
          <p:cNvPr id="4" name="TextBox 3"/>
          <p:cNvSpPr txBox="1"/>
          <p:nvPr/>
        </p:nvSpPr>
        <p:spPr>
          <a:xfrm>
            <a:off x="254950" y="1143000"/>
            <a:ext cx="8507288" cy="5262979"/>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Marketing researchers use discrete choice models to study consumer demand</a:t>
            </a:r>
          </a:p>
          <a:p>
            <a:pPr marL="457200" indent="-457200" algn="just">
              <a:buFont typeface="Arial" panose="020B0604020202020204" pitchFamily="34" charset="0"/>
              <a:buChar char="•"/>
            </a:pPr>
            <a:r>
              <a:rPr lang="en-US" sz="2800" dirty="0"/>
              <a:t>Transportation planners use discrete choice models to predict demand for planned transportation systems</a:t>
            </a:r>
          </a:p>
          <a:p>
            <a:pPr marL="457200" indent="-457200" algn="just">
              <a:buFont typeface="Arial" panose="020B0604020202020204" pitchFamily="34" charset="0"/>
              <a:buChar char="•"/>
            </a:pPr>
            <a:r>
              <a:rPr lang="en-US" sz="2800" dirty="0"/>
              <a:t>Energy forecasters and policymakers use discrete choice models for households’ and firms’ choice of heating system</a:t>
            </a:r>
          </a:p>
          <a:p>
            <a:pPr marL="457200" indent="-457200" algn="just">
              <a:buFont typeface="Arial" panose="020B0604020202020204" pitchFamily="34" charset="0"/>
              <a:buChar char="•"/>
            </a:pPr>
            <a:r>
              <a:rPr lang="en-US" sz="2800" dirty="0"/>
              <a:t>Labor economists use discrete choice models to examine participation in the work force</a:t>
            </a:r>
          </a:p>
          <a:p>
            <a:pPr marL="457200" indent="-457200" algn="just">
              <a:buFont typeface="Arial" panose="020B0604020202020204" pitchFamily="34" charset="0"/>
              <a:buChar char="•"/>
            </a:pPr>
            <a:r>
              <a:rPr lang="en-US" sz="2800" dirty="0"/>
              <a:t>Evacuation modelling utilizes these models in order to simulate human </a:t>
            </a:r>
            <a:r>
              <a:rPr lang="en-US" sz="2800" dirty="0" err="1"/>
              <a:t>behaviour</a:t>
            </a:r>
            <a:r>
              <a:rPr lang="en-US" sz="2800" dirty="0"/>
              <a:t> during emergency situations</a:t>
            </a:r>
          </a:p>
        </p:txBody>
      </p:sp>
    </p:spTree>
    <p:extLst>
      <p:ext uri="{BB962C8B-B14F-4D97-AF65-F5344CB8AC3E}">
        <p14:creationId xmlns:p14="http://schemas.microsoft.com/office/powerpoint/2010/main" val="356339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Choice set</a:t>
            </a:r>
            <a:endParaRPr lang="ru-RU" dirty="0"/>
          </a:p>
        </p:txBody>
      </p:sp>
      <p:sp>
        <p:nvSpPr>
          <p:cNvPr id="3" name="Номер слайда 2"/>
          <p:cNvSpPr>
            <a:spLocks noGrp="1"/>
          </p:cNvSpPr>
          <p:nvPr>
            <p:ph type="sldNum" sz="quarter" idx="12"/>
          </p:nvPr>
        </p:nvSpPr>
        <p:spPr/>
        <p:txBody>
          <a:bodyPr/>
          <a:lstStyle/>
          <a:p>
            <a:fld id="{725C68B6-61C2-468F-89AB-4B9F7531AA68}" type="slidenum">
              <a:rPr lang="ru-RU" smtClean="0"/>
              <a:pPr/>
              <a:t>7</a:t>
            </a:fld>
            <a:endParaRPr lang="ru-RU"/>
          </a:p>
        </p:txBody>
      </p:sp>
      <p:sp>
        <p:nvSpPr>
          <p:cNvPr id="5" name="Прямоугольник 4"/>
          <p:cNvSpPr/>
          <p:nvPr/>
        </p:nvSpPr>
        <p:spPr>
          <a:xfrm>
            <a:off x="457200" y="1196752"/>
            <a:ext cx="8229600" cy="1107996"/>
          </a:xfrm>
          <a:prstGeom prst="rect">
            <a:avLst/>
          </a:prstGeom>
        </p:spPr>
        <p:txBody>
          <a:bodyPr wrap="square">
            <a:spAutoFit/>
          </a:bodyPr>
          <a:lstStyle/>
          <a:p>
            <a:pPr algn="just"/>
            <a:r>
              <a:rPr lang="en-US" sz="2200" dirty="0"/>
              <a:t>The choice set is the set of alternatives that are available to the person. For a discrete choice model, the choice set must meet </a:t>
            </a:r>
            <a:r>
              <a:rPr lang="en-US" sz="2200" dirty="0">
                <a:solidFill>
                  <a:srgbClr val="FF0000"/>
                </a:solidFill>
              </a:rPr>
              <a:t>three requirements</a:t>
            </a:r>
            <a:r>
              <a:rPr lang="en-US" sz="2200" dirty="0"/>
              <a:t>:</a:t>
            </a:r>
            <a:endParaRPr lang="ru-RU" sz="2200" dirty="0"/>
          </a:p>
        </p:txBody>
      </p:sp>
      <p:sp>
        <p:nvSpPr>
          <p:cNvPr id="6" name="Прямоугольник 5"/>
          <p:cNvSpPr/>
          <p:nvPr/>
        </p:nvSpPr>
        <p:spPr>
          <a:xfrm>
            <a:off x="457200" y="2580201"/>
            <a:ext cx="8363272" cy="3816429"/>
          </a:xfrm>
          <a:prstGeom prst="rect">
            <a:avLst/>
          </a:prstGeom>
        </p:spPr>
        <p:txBody>
          <a:bodyPr wrap="square">
            <a:spAutoFit/>
          </a:bodyPr>
          <a:lstStyle/>
          <a:p>
            <a:pPr algn="just">
              <a:buFont typeface="+mj-lt"/>
              <a:buAutoNum type="arabicPeriod"/>
            </a:pPr>
            <a:r>
              <a:rPr lang="en-US" sz="2200" dirty="0"/>
              <a:t>The set of alternatives must be </a:t>
            </a:r>
            <a:r>
              <a:rPr lang="en-US" sz="2200" u="sng" dirty="0">
                <a:solidFill>
                  <a:srgbClr val="0070C0"/>
                </a:solidFill>
              </a:rPr>
              <a:t>collectively exhaustive</a:t>
            </a:r>
            <a:r>
              <a:rPr lang="en-US" sz="2200" dirty="0"/>
              <a:t>, meaning that the set includes all possible alternatives. This requirement implies that the person necessarily does choose an alternative from the set.</a:t>
            </a:r>
          </a:p>
          <a:p>
            <a:pPr algn="just">
              <a:buFont typeface="+mj-lt"/>
              <a:buAutoNum type="arabicPeriod"/>
            </a:pPr>
            <a:r>
              <a:rPr lang="en-US" sz="2200" dirty="0"/>
              <a:t>The alternatives must be </a:t>
            </a:r>
            <a:r>
              <a:rPr lang="en-US" sz="2200" u="sng" dirty="0">
                <a:solidFill>
                  <a:srgbClr val="0070C0"/>
                </a:solidFill>
              </a:rPr>
              <a:t>mutually exclusive</a:t>
            </a:r>
            <a:r>
              <a:rPr lang="en-US" sz="2200" dirty="0"/>
              <a:t>, meaning that choosing one alternative means not choosing any other alternatives. This requirement implies that the person chooses only one alternative from the set.</a:t>
            </a:r>
          </a:p>
          <a:p>
            <a:pPr algn="just">
              <a:buFont typeface="+mj-lt"/>
              <a:buAutoNum type="arabicPeriod"/>
            </a:pPr>
            <a:r>
              <a:rPr lang="en-US" sz="2200" dirty="0"/>
              <a:t>The set must contain a </a:t>
            </a:r>
            <a:r>
              <a:rPr lang="en-US" sz="2200" i="1" dirty="0">
                <a:solidFill>
                  <a:srgbClr val="0070C0"/>
                </a:solidFill>
              </a:rPr>
              <a:t>finite</a:t>
            </a:r>
            <a:r>
              <a:rPr lang="en-US" sz="2200" dirty="0"/>
              <a:t> number of alternatives. This third requirement distinguishes discrete choice analysis from forms of regression analysis in which the dependent variable can (theoretically) take an infinite number of values.</a:t>
            </a:r>
          </a:p>
        </p:txBody>
      </p:sp>
    </p:spTree>
    <p:extLst>
      <p:ext uri="{BB962C8B-B14F-4D97-AF65-F5344CB8AC3E}">
        <p14:creationId xmlns:p14="http://schemas.microsoft.com/office/powerpoint/2010/main" val="52986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Regression analysis</a:t>
            </a:r>
            <a:endParaRPr lang="ru-RU" dirty="0"/>
          </a:p>
        </p:txBody>
      </p:sp>
      <p:sp>
        <p:nvSpPr>
          <p:cNvPr id="3" name="Номер слайда 2"/>
          <p:cNvSpPr>
            <a:spLocks noGrp="1"/>
          </p:cNvSpPr>
          <p:nvPr>
            <p:ph type="sldNum" sz="quarter" idx="12"/>
          </p:nvPr>
        </p:nvSpPr>
        <p:spPr/>
        <p:txBody>
          <a:bodyPr/>
          <a:lstStyle/>
          <a:p>
            <a:fld id="{725C68B6-61C2-468F-89AB-4B9F7531AA68}" type="slidenum">
              <a:rPr lang="ru-RU" smtClean="0"/>
              <a:pPr/>
              <a:t>8</a:t>
            </a:fld>
            <a:endParaRPr lang="ru-RU"/>
          </a:p>
        </p:txBody>
      </p:sp>
      <p:sp>
        <p:nvSpPr>
          <p:cNvPr id="4" name="Прямоугольник 3"/>
          <p:cNvSpPr/>
          <p:nvPr/>
        </p:nvSpPr>
        <p:spPr>
          <a:xfrm>
            <a:off x="457200" y="1299536"/>
            <a:ext cx="8363272" cy="954107"/>
          </a:xfrm>
          <a:prstGeom prst="rect">
            <a:avLst/>
          </a:prstGeom>
        </p:spPr>
        <p:txBody>
          <a:bodyPr wrap="square">
            <a:spAutoFit/>
          </a:bodyPr>
          <a:lstStyle/>
          <a:p>
            <a:r>
              <a:rPr lang="en-US" sz="2800" b="1" dirty="0"/>
              <a:t>Regression analysis</a:t>
            </a:r>
            <a:r>
              <a:rPr lang="en-US" sz="2800" dirty="0"/>
              <a:t> is a statistical process for estimating the relationships among variables.</a:t>
            </a:r>
            <a:endParaRPr lang="ru-RU" sz="2800" dirty="0"/>
          </a:p>
        </p:txBody>
      </p:sp>
      <p:pic>
        <p:nvPicPr>
          <p:cNvPr id="102402" name="Picture 2" descr="OLS Regression Equ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957" y="2287903"/>
            <a:ext cx="6188413" cy="4083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959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Types of dependence</a:t>
            </a:r>
            <a:endParaRPr lang="ru-RU" dirty="0"/>
          </a:p>
        </p:txBody>
      </p:sp>
      <p:sp>
        <p:nvSpPr>
          <p:cNvPr id="3" name="Номер слайда 2"/>
          <p:cNvSpPr>
            <a:spLocks noGrp="1"/>
          </p:cNvSpPr>
          <p:nvPr>
            <p:ph type="sldNum" sz="quarter" idx="12"/>
          </p:nvPr>
        </p:nvSpPr>
        <p:spPr/>
        <p:txBody>
          <a:bodyPr/>
          <a:lstStyle/>
          <a:p>
            <a:fld id="{725C68B6-61C2-468F-89AB-4B9F7531AA68}" type="slidenum">
              <a:rPr lang="ru-RU" smtClean="0"/>
              <a:pPr/>
              <a:t>9</a:t>
            </a:fld>
            <a:endParaRPr lang="ru-RU"/>
          </a:p>
        </p:txBody>
      </p:sp>
      <p:pic>
        <p:nvPicPr>
          <p:cNvPr id="104450" name="Picture 2" descr="Positive Relationship, Negative Relationship, No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58" y="1556792"/>
            <a:ext cx="8244408" cy="3179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379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Начальная">
  <a:themeElements>
    <a:clrScheme name="Начальная">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Начальная">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Начальная">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Начальная">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
  <TotalTime>3031</TotalTime>
  <Words>503</Words>
  <Application>Microsoft Office PowerPoint</Application>
  <PresentationFormat>Экран (4:3)</PresentationFormat>
  <Paragraphs>70</Paragraphs>
  <Slides>17</Slides>
  <Notes>1</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17</vt:i4>
      </vt:variant>
    </vt:vector>
  </HeadingPairs>
  <TitlesOfParts>
    <vt:vector size="27" baseType="lpstr">
      <vt:lpstr>Arial</vt:lpstr>
      <vt:lpstr>Bookman Old Style</vt:lpstr>
      <vt:lpstr>Calibri</vt:lpstr>
      <vt:lpstr>Cambria</vt:lpstr>
      <vt:lpstr>Georgia</vt:lpstr>
      <vt:lpstr>Gill Sans MT</vt:lpstr>
      <vt:lpstr>inherit</vt:lpstr>
      <vt:lpstr>Wingdings</vt:lpstr>
      <vt:lpstr>Wingdings 3</vt:lpstr>
      <vt:lpstr>Начальная</vt:lpstr>
      <vt:lpstr>Discrete decision making</vt:lpstr>
      <vt:lpstr>Course objectives (Bounded rationality)</vt:lpstr>
      <vt:lpstr>Discrete choice</vt:lpstr>
      <vt:lpstr>Example: Car choice</vt:lpstr>
      <vt:lpstr>Protective behaviour of citizens to transport accidents</vt:lpstr>
      <vt:lpstr>Applications of Discrete choice analysis</vt:lpstr>
      <vt:lpstr>Choice set</vt:lpstr>
      <vt:lpstr>Regression analysis</vt:lpstr>
      <vt:lpstr>Types of dependence</vt:lpstr>
      <vt:lpstr>Choice probabilities</vt:lpstr>
      <vt:lpstr>Logistic regression</vt:lpstr>
      <vt:lpstr>Why Python?</vt:lpstr>
      <vt:lpstr>Tools: statsmodels</vt:lpstr>
      <vt:lpstr>Tools: scikit-learn</vt:lpstr>
      <vt:lpstr>Artificial (dummy) data</vt:lpstr>
      <vt:lpstr>Example: voting</vt:lpstr>
      <vt:lpstr>Two variables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Дискретные математические модели</dc:title>
  <dc:creator>root</dc:creator>
  <cp:lastModifiedBy>Иванов Сергей Владимирович</cp:lastModifiedBy>
  <cp:revision>322</cp:revision>
  <dcterms:created xsi:type="dcterms:W3CDTF">2013-02-28T12:36:53Z</dcterms:created>
  <dcterms:modified xsi:type="dcterms:W3CDTF">2018-09-03T13:13:00Z</dcterms:modified>
</cp:coreProperties>
</file>