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6"/>
  </p:notesMasterIdLst>
  <p:sldIdLst>
    <p:sldId id="256" r:id="rId2"/>
    <p:sldId id="313" r:id="rId3"/>
    <p:sldId id="343" r:id="rId4"/>
    <p:sldId id="344" r:id="rId5"/>
    <p:sldId id="345" r:id="rId6"/>
    <p:sldId id="346" r:id="rId7"/>
    <p:sldId id="342" r:id="rId8"/>
    <p:sldId id="347" r:id="rId9"/>
    <p:sldId id="348" r:id="rId10"/>
    <p:sldId id="349" r:id="rId11"/>
    <p:sldId id="350" r:id="rId12"/>
    <p:sldId id="352" r:id="rId13"/>
    <p:sldId id="351" r:id="rId14"/>
    <p:sldId id="353" r:id="rId15"/>
    <p:sldId id="354" r:id="rId16"/>
    <p:sldId id="355" r:id="rId17"/>
    <p:sldId id="356" r:id="rId18"/>
    <p:sldId id="357" r:id="rId19"/>
    <p:sldId id="358" r:id="rId20"/>
    <p:sldId id="360" r:id="rId21"/>
    <p:sldId id="359" r:id="rId22"/>
    <p:sldId id="361" r:id="rId23"/>
    <p:sldId id="362" r:id="rId24"/>
    <p:sldId id="36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319" autoAdjust="0"/>
  </p:normalViewPr>
  <p:slideViewPr>
    <p:cSldViewPr>
      <p:cViewPr varScale="1">
        <p:scale>
          <a:sx n="95" d="100"/>
          <a:sy n="95" d="100"/>
        </p:scale>
        <p:origin x="-20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6E788-BBF0-4BF8-8BF6-9DD2EAA644C2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88D60-B188-404A-B830-1D23FA9C42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CF9E58E-C22E-42F2-A7FB-82818BFD35C7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FF5C-B619-4A95-A0D9-31F491F56B4E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F11A-3D3C-4887-94A2-F0B341B1DB00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9DD-B775-4388-81FC-0C44F9BE842E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73C0D48-A8A6-48EC-BB73-0FD989BE22D6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FBF8-A2A7-4CB8-B6D6-AFB8107A1EE5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80F-7663-48B8-95AF-54BC9D29293D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E7B-3ABF-49C3-B6E3-56341AB18C02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DBA-5E20-47D1-8D67-8386E1F22AB6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B109-3AA5-4957-A8D4-7A74F0446E5F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E52A-C5D8-41C7-8158-8080F407FE7D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343B7A-477A-4FBC-8058-36BCE8A7A95B}" type="datetime1">
              <a:rPr lang="ru-RU" smtClean="0"/>
              <a:pPr/>
              <a:t>10.09.2018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LogisticRegression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Discrete decision making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457200" y="1844824"/>
            <a:ext cx="8229600" cy="15121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Performance metrics and classification models</a:t>
            </a:r>
          </a:p>
          <a:p>
            <a:pPr lvl="0">
              <a:spcBef>
                <a:spcPct val="0"/>
              </a:spcBef>
              <a:defRPr/>
            </a:pP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ru-RU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Example: Probability of passing an exam versus hours of study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199" y="1418990"/>
            <a:ext cx="3883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ru-RU" sz="2200" dirty="0" err="1">
                <a:solidFill>
                  <a:srgbClr val="FF0000"/>
                </a:solidFill>
              </a:rPr>
              <a:t>klearn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logit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199" y="3075601"/>
            <a:ext cx="4413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ru-RU" sz="2200" dirty="0" err="1">
                <a:solidFill>
                  <a:srgbClr val="FF0000"/>
                </a:solidFill>
              </a:rPr>
              <a:t>tats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models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ru-RU" sz="2200" dirty="0" err="1">
                <a:solidFill>
                  <a:srgbClr val="FF0000"/>
                </a:solidFill>
              </a:rPr>
              <a:t>logit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199" y="4592864"/>
            <a:ext cx="13064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FF0000"/>
                </a:solidFill>
              </a:rPr>
              <a:t>Poisson</a:t>
            </a:r>
            <a:r>
              <a:rPr lang="en-US" sz="2200" dirty="0">
                <a:solidFill>
                  <a:srgbClr val="FF0000"/>
                </a:solidFill>
              </a:rPr>
              <a:t> (stats model)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43808" y="13688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sklearn1:  0.489980678791</a:t>
            </a: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sklearn1: 0.366725249226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0.895</a:t>
            </a:r>
          </a:p>
          <a:p>
            <a:r>
              <a:rPr lang="ru-RU" dirty="0" err="1"/>
              <a:t>Correlation</a:t>
            </a:r>
            <a:r>
              <a:rPr lang="ru-RU" dirty="0"/>
              <a:t>: 0.689183273573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26668" y="3075601"/>
            <a:ext cx="5417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stats</a:t>
            </a:r>
            <a:r>
              <a:rPr lang="ru-RU" dirty="0"/>
              <a:t> </a:t>
            </a:r>
            <a:r>
              <a:rPr lang="ru-RU" dirty="0" err="1"/>
              <a:t>models</a:t>
            </a:r>
            <a:r>
              <a:rPr lang="ru-RU" dirty="0"/>
              <a:t> </a:t>
            </a:r>
            <a:r>
              <a:rPr lang="ru-RU" dirty="0" err="1"/>
              <a:t>logit</a:t>
            </a:r>
            <a:r>
              <a:rPr lang="ru-RU" dirty="0"/>
              <a:t>:  0.639808424311</a:t>
            </a: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stats</a:t>
            </a:r>
            <a:r>
              <a:rPr lang="ru-RU" dirty="0"/>
              <a:t> </a:t>
            </a:r>
            <a:r>
              <a:rPr lang="ru-RU" dirty="0" err="1"/>
              <a:t>models</a:t>
            </a:r>
            <a:r>
              <a:rPr lang="ru-RU" dirty="0"/>
              <a:t> </a:t>
            </a:r>
            <a:r>
              <a:rPr lang="ru-RU" dirty="0" err="1"/>
              <a:t>logit</a:t>
            </a:r>
            <a:r>
              <a:rPr lang="ru-RU" dirty="0"/>
              <a:t>: 0.0942382042652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0.895</a:t>
            </a:r>
          </a:p>
          <a:p>
            <a:r>
              <a:rPr lang="ru-RU" dirty="0" err="1"/>
              <a:t>Correlation</a:t>
            </a:r>
            <a:r>
              <a:rPr lang="ru-RU" dirty="0"/>
              <a:t>: 0.690025483257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26668" y="4703415"/>
            <a:ext cx="5860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Poisson</a:t>
            </a:r>
            <a:r>
              <a:rPr lang="ru-RU" dirty="0"/>
              <a:t>:  1.15030944937</a:t>
            </a: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Poisson</a:t>
            </a:r>
            <a:r>
              <a:rPr lang="ru-RU" dirty="0"/>
              <a:t>:  0.621746536178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0.105</a:t>
            </a:r>
          </a:p>
          <a:p>
            <a:r>
              <a:rPr lang="ru-RU" dirty="0" err="1"/>
              <a:t>Correlation</a:t>
            </a:r>
            <a:r>
              <a:rPr lang="ru-RU" dirty="0"/>
              <a:t>:  0.689645936835</a:t>
            </a:r>
          </a:p>
        </p:txBody>
      </p:sp>
    </p:spTree>
    <p:extLst>
      <p:ext uri="{BB962C8B-B14F-4D97-AF65-F5344CB8AC3E}">
        <p14:creationId xmlns:p14="http://schemas.microsoft.com/office/powerpoint/2010/main" xmlns="" val="78124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do?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35516" y="1480716"/>
            <a:ext cx="8074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Tx/>
              <a:buAutoNum type="arabicPeriod"/>
            </a:pPr>
            <a:r>
              <a:rPr lang="en-US" sz="3600" dirty="0"/>
              <a:t>Try other procedures</a:t>
            </a:r>
          </a:p>
          <a:p>
            <a:pPr marL="742950" indent="-742950">
              <a:buAutoNum type="arabicPeriod"/>
            </a:pPr>
            <a:r>
              <a:rPr lang="en-US" sz="3600" dirty="0"/>
              <a:t>Find better parameters for existing procedures</a:t>
            </a:r>
          </a:p>
          <a:p>
            <a:r>
              <a:rPr lang="en-US" sz="3600" dirty="0"/>
              <a:t>3.    Try other approaches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193138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overfitting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164744"/>
            <a:ext cx="80741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In statistics and machine learning, one of the most common tasks is to fit a "model" to a set of </a:t>
            </a:r>
            <a:r>
              <a:rPr lang="en-US" sz="2200" b="1" dirty="0"/>
              <a:t>training data</a:t>
            </a:r>
            <a:r>
              <a:rPr lang="en-US" sz="2200" dirty="0"/>
              <a:t>, so as to be able to make reliable predictions on general untrained data. In overfitting, a </a:t>
            </a:r>
            <a:r>
              <a:rPr lang="en-US" sz="2200" b="1" dirty="0"/>
              <a:t>statistical model</a:t>
            </a:r>
            <a:r>
              <a:rPr lang="en-US" sz="2200" dirty="0"/>
              <a:t> describes </a:t>
            </a:r>
            <a:r>
              <a:rPr lang="en-US" sz="2200" b="1" dirty="0"/>
              <a:t>random error</a:t>
            </a:r>
            <a:r>
              <a:rPr lang="en-US" sz="2200" dirty="0"/>
              <a:t> or noise instead of the underlying relationship. Overfitting occurs when a model is excessively complex, such as having too many </a:t>
            </a:r>
            <a:r>
              <a:rPr lang="en-US" sz="2200" b="1" dirty="0"/>
              <a:t>parameters</a:t>
            </a:r>
            <a:r>
              <a:rPr lang="en-US" sz="2200" dirty="0"/>
              <a:t> relative to the number of observations. A model that has been overfit has poor </a:t>
            </a:r>
            <a:r>
              <a:rPr lang="en-US" sz="2200" b="1" dirty="0"/>
              <a:t>predictive</a:t>
            </a:r>
            <a:r>
              <a:rPr lang="en-US" sz="2200" dirty="0"/>
              <a:t> performance, as it overreacts to minor fluctuations in the training data.</a:t>
            </a:r>
            <a:endParaRPr lang="ru-RU" sz="2200" dirty="0"/>
          </a:p>
        </p:txBody>
      </p:sp>
      <p:pic>
        <p:nvPicPr>
          <p:cNvPr id="6150" name="Picture 6" descr="Картинки по запросу overfit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6444" y="4483761"/>
            <a:ext cx="6711112" cy="16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968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Regularization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49208" y="1412776"/>
            <a:ext cx="8515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Regularization</a:t>
            </a:r>
            <a:r>
              <a:rPr lang="en-US" sz="2400" dirty="0"/>
              <a:t>, in mathematics and statistics and particularly in the fields of machine learning and inverse problems, refers to a process of introducing additional information in order to solve an ill posed problem or to prevent overfitting.</a:t>
            </a:r>
            <a:endParaRPr lang="ru-RU" sz="2400" dirty="0"/>
          </a:p>
        </p:txBody>
      </p:sp>
      <p:pic>
        <p:nvPicPr>
          <p:cNvPr id="7170" name="Picture 2" descr="https://upload.wikimedia.org/wikipedia/commons/thumb/0/02/Regularization.svg/354px-Regularizat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492" y="3349327"/>
            <a:ext cx="33718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rot="10800000" flipV="1">
            <a:off x="3832478" y="3383617"/>
            <a:ext cx="485432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incur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induced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underlying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 descr="\lambda "/>
          <p:cNvSpPr>
            <a:spLocks noChangeAspect="1" noChangeArrowheads="1"/>
          </p:cNvSpPr>
          <p:nvPr/>
        </p:nvSpPr>
        <p:spPr bwMode="auto">
          <a:xfrm flipV="1">
            <a:off x="11149333" y="3598857"/>
            <a:ext cx="9837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2695577"/>
            <a:ext cx="2508379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45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inverse of regularization strength in logistic regression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204864"/>
            <a:ext cx="8245554" cy="147732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C 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Inverse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regularization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support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machines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smaller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specify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stronger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regularization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312812"/>
            <a:ext cx="8229600" cy="33855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>
                <a:ln>
                  <a:noFill/>
                </a:ln>
                <a:solidFill>
                  <a:srgbClr val="00599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sklearn.linear_model.LogisticRegression</a:t>
            </a:r>
            <a:r>
              <a:rPr kumimoji="0" lang="ru-RU" altLang="ru-RU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427954"/>
            <a:ext cx="2908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Let’s try C = 1e5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4150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model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43000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In statistics, a </a:t>
            </a:r>
            <a:r>
              <a:rPr lang="en-US" sz="2200" dirty="0" err="1"/>
              <a:t>probit</a:t>
            </a:r>
            <a:r>
              <a:rPr lang="en-US" sz="2200" dirty="0"/>
              <a:t> model is a type of regression where the dependent variable can only take two values, for example married or not married. The word is a portmanteau, coming from probability + unit. The purpose of the model is to estimate the probability that an observation with particular characteristics will fall into a specific one of the categories; moreover, if estimated probabilities greater than 1/2 are treated as classifying an observation into a predicted category, the </a:t>
            </a:r>
            <a:r>
              <a:rPr lang="en-US" sz="2200" dirty="0" err="1"/>
              <a:t>probit</a:t>
            </a:r>
            <a:r>
              <a:rPr lang="en-US" sz="2200" dirty="0"/>
              <a:t> model is a type of </a:t>
            </a:r>
            <a:r>
              <a:rPr lang="en-US" sz="2200" b="1" dirty="0"/>
              <a:t>binary classification</a:t>
            </a:r>
            <a:r>
              <a:rPr lang="en-US" sz="2200" dirty="0"/>
              <a:t> model.</a:t>
            </a:r>
            <a:endParaRPr lang="ru-RU" sz="2200" dirty="0"/>
          </a:p>
        </p:txBody>
      </p:sp>
      <p:pic>
        <p:nvPicPr>
          <p:cNvPr id="9218" name="Picture 2" descr="Картинки по запросу probit vs log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530" y="3912875"/>
            <a:ext cx="3213999" cy="22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Картинки по запросу probit vs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7531" y="3919882"/>
            <a:ext cx="37623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214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Poisson regression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38944" y="1268760"/>
            <a:ext cx="8247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In statistics, </a:t>
            </a:r>
            <a:r>
              <a:rPr lang="en-US" sz="2200" i="1" dirty="0"/>
              <a:t>Poisson regression</a:t>
            </a:r>
            <a:r>
              <a:rPr lang="en-US" sz="2200" dirty="0"/>
              <a:t> is a generalized linear model form of regression analysis used to model count data and contingency tables. Poisson regression assumes the response variable Y has a Poisson distribution, and assumes the logarithm of its expected value can be modeled by a linear combination of unknown parameters. A Poisson regression model is sometimes known as a log-linear model, especially when used to model contingency tables.</a:t>
            </a:r>
          </a:p>
        </p:txBody>
      </p:sp>
      <p:pic>
        <p:nvPicPr>
          <p:cNvPr id="10242" name="Picture 2" descr="Plot of the Poisson C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05830"/>
            <a:ext cx="3254361" cy="26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104506" y="413041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horizontal axis is the index 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the number of occurrences. The CDF is discontinuous at the integers of 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and flat everywhere else because a variable that is Poisson distributed takes on only integer values.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2302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Ordinary least squares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43000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statistics</a:t>
            </a:r>
            <a:r>
              <a:rPr lang="ru-RU" dirty="0"/>
              <a:t>, </a:t>
            </a:r>
            <a:r>
              <a:rPr lang="ru-RU" dirty="0" err="1"/>
              <a:t>ordinary</a:t>
            </a:r>
            <a:r>
              <a:rPr lang="ru-RU" dirty="0"/>
              <a:t> 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squares</a:t>
            </a:r>
            <a:r>
              <a:rPr lang="ru-RU" dirty="0"/>
              <a:t> (OLS)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squares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estimating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unknown</a:t>
            </a:r>
            <a:r>
              <a:rPr lang="ru-RU" dirty="0"/>
              <a:t> </a:t>
            </a:r>
            <a:r>
              <a:rPr lang="ru-RU" dirty="0" err="1"/>
              <a:t>parameters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goal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minimizing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sum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squares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differences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observed</a:t>
            </a:r>
            <a:r>
              <a:rPr lang="ru-RU" dirty="0"/>
              <a:t> </a:t>
            </a:r>
            <a:r>
              <a:rPr lang="ru-RU" dirty="0" err="1"/>
              <a:t>responses</a:t>
            </a:r>
            <a:r>
              <a:rPr lang="ru-RU" dirty="0"/>
              <a:t> (</a:t>
            </a:r>
            <a:r>
              <a:rPr lang="ru-RU" dirty="0" err="1"/>
              <a:t>values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variable</a:t>
            </a:r>
            <a:r>
              <a:rPr lang="ru-RU" dirty="0"/>
              <a:t> </a:t>
            </a:r>
            <a:r>
              <a:rPr lang="ru-RU" dirty="0" err="1"/>
              <a:t>being</a:t>
            </a:r>
            <a:r>
              <a:rPr lang="ru-RU" dirty="0"/>
              <a:t> </a:t>
            </a:r>
            <a:r>
              <a:rPr lang="ru-RU" dirty="0" err="1"/>
              <a:t>predicted</a:t>
            </a:r>
            <a:r>
              <a:rPr lang="ru-RU" dirty="0"/>
              <a:t>)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given</a:t>
            </a:r>
            <a:r>
              <a:rPr lang="ru-RU" dirty="0"/>
              <a:t> </a:t>
            </a:r>
            <a:r>
              <a:rPr lang="ru-RU" dirty="0" err="1"/>
              <a:t>dataset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those</a:t>
            </a:r>
            <a:r>
              <a:rPr lang="ru-RU" dirty="0"/>
              <a:t> </a:t>
            </a:r>
            <a:r>
              <a:rPr lang="ru-RU" dirty="0" err="1"/>
              <a:t>predicted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a 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explanatory</a:t>
            </a:r>
            <a:r>
              <a:rPr lang="ru-RU" dirty="0"/>
              <a:t> </a:t>
            </a:r>
            <a:r>
              <a:rPr lang="ru-RU" dirty="0" err="1"/>
              <a:t>variables</a:t>
            </a:r>
            <a:r>
              <a:rPr lang="ru-RU" dirty="0"/>
              <a:t>. </a:t>
            </a:r>
            <a:r>
              <a:rPr lang="ru-RU" dirty="0" err="1"/>
              <a:t>Visually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seen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sum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squared</a:t>
            </a:r>
            <a:r>
              <a:rPr lang="ru-RU" dirty="0"/>
              <a:t> </a:t>
            </a:r>
            <a:r>
              <a:rPr lang="ru-RU" dirty="0" err="1"/>
              <a:t>vertical</a:t>
            </a:r>
            <a:r>
              <a:rPr lang="ru-RU" dirty="0"/>
              <a:t> </a:t>
            </a:r>
            <a:r>
              <a:rPr lang="ru-RU" dirty="0" err="1"/>
              <a:t>distances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point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corresponding</a:t>
            </a:r>
            <a:r>
              <a:rPr lang="ru-RU" dirty="0"/>
              <a:t> </a:t>
            </a:r>
            <a:r>
              <a:rPr lang="ru-RU" dirty="0" err="1"/>
              <a:t>point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 </a:t>
            </a:r>
            <a:r>
              <a:rPr lang="ru-RU" dirty="0" err="1"/>
              <a:t>line</a:t>
            </a:r>
            <a:r>
              <a:rPr lang="ru-RU" dirty="0"/>
              <a:t> –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smaller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differences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better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/>
              <a:t>fits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resulting</a:t>
            </a:r>
            <a:r>
              <a:rPr lang="ru-RU" dirty="0"/>
              <a:t> </a:t>
            </a:r>
            <a:r>
              <a:rPr lang="ru-RU" dirty="0" err="1"/>
              <a:t>estimator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expressed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a 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formula</a:t>
            </a:r>
            <a:r>
              <a:rPr lang="ru-RU" dirty="0"/>
              <a:t>, </a:t>
            </a:r>
            <a:r>
              <a:rPr lang="ru-RU" dirty="0" err="1"/>
              <a:t>especially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regressor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right-hand</a:t>
            </a:r>
            <a:r>
              <a:rPr lang="ru-RU" dirty="0"/>
              <a:t> </a:t>
            </a:r>
            <a:r>
              <a:rPr lang="ru-RU" dirty="0" err="1"/>
              <a:t>side</a:t>
            </a:r>
            <a:r>
              <a:rPr lang="ru-RU" dirty="0"/>
              <a:t>.</a:t>
            </a:r>
          </a:p>
        </p:txBody>
      </p:sp>
      <p:pic>
        <p:nvPicPr>
          <p:cNvPr id="11266" name="Picture 2" descr="Картинки по запросу ordinary least squa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71026"/>
            <a:ext cx="2796083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Картинки по запросу ordinary least squares nonlin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727448"/>
            <a:ext cx="3783715" cy="25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615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results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3540" y="1089799"/>
            <a:ext cx="65207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sklearn2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logit with regularization</a:t>
            </a:r>
            <a:r>
              <a:rPr lang="en-US" dirty="0"/>
              <a:t>)</a:t>
            </a:r>
            <a:r>
              <a:rPr lang="ru-RU" dirty="0"/>
              <a:t>:  0.40149392338</a:t>
            </a: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sklearn2: 0.453266281637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0.895</a:t>
            </a:r>
          </a:p>
          <a:p>
            <a:r>
              <a:rPr lang="ru-RU" dirty="0" err="1"/>
              <a:t>Correlation</a:t>
            </a:r>
            <a:r>
              <a:rPr lang="ru-RU" dirty="0"/>
              <a:t>: 0.673817051076</a:t>
            </a:r>
          </a:p>
          <a:p>
            <a:endParaRPr lang="ru-RU" dirty="0"/>
          </a:p>
          <a:p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stats</a:t>
            </a:r>
            <a:r>
              <a:rPr lang="ru-RU" dirty="0"/>
              <a:t> </a:t>
            </a:r>
            <a:r>
              <a:rPr lang="ru-RU" dirty="0" err="1"/>
              <a:t>models</a:t>
            </a:r>
            <a:r>
              <a:rPr lang="ru-RU" dirty="0"/>
              <a:t>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ru-RU" dirty="0" err="1">
                <a:solidFill>
                  <a:srgbClr val="FF0000"/>
                </a:solidFill>
              </a:rPr>
              <a:t>robit</a:t>
            </a:r>
            <a:r>
              <a:rPr lang="ru-RU" dirty="0"/>
              <a:t>:  0.638694066151</a:t>
            </a: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stats</a:t>
            </a:r>
            <a:r>
              <a:rPr lang="ru-RU" dirty="0"/>
              <a:t> </a:t>
            </a:r>
            <a:r>
              <a:rPr lang="ru-RU" dirty="0" err="1"/>
              <a:t>models</a:t>
            </a:r>
            <a:r>
              <a:rPr lang="ru-RU" dirty="0"/>
              <a:t> </a:t>
            </a:r>
            <a:r>
              <a:rPr lang="ru-RU" dirty="0" err="1"/>
              <a:t>probit</a:t>
            </a:r>
            <a:r>
              <a:rPr lang="ru-RU" dirty="0"/>
              <a:t>: 0.0953266812562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0.895</a:t>
            </a:r>
          </a:p>
          <a:p>
            <a:r>
              <a:rPr lang="ru-RU" dirty="0" err="1"/>
              <a:t>Correlation</a:t>
            </a:r>
            <a:r>
              <a:rPr lang="ru-RU" dirty="0"/>
              <a:t>: 0.690012505523</a:t>
            </a:r>
          </a:p>
          <a:p>
            <a:endParaRPr lang="ru-RU" dirty="0"/>
          </a:p>
          <a:p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Poisson</a:t>
            </a:r>
            <a:r>
              <a:rPr lang="ru-RU" dirty="0"/>
              <a:t>:  1.15030944937</a:t>
            </a: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Poisson</a:t>
            </a:r>
            <a:r>
              <a:rPr lang="ru-RU" dirty="0"/>
              <a:t>: -0.621746536178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0.105</a:t>
            </a:r>
          </a:p>
          <a:p>
            <a:r>
              <a:rPr lang="ru-RU" dirty="0" err="1"/>
              <a:t>Correlation</a:t>
            </a:r>
            <a:r>
              <a:rPr lang="ru-RU" dirty="0"/>
              <a:t>: -0.689645936835</a:t>
            </a:r>
          </a:p>
          <a:p>
            <a:endParaRPr lang="ru-RU" dirty="0"/>
          </a:p>
          <a:p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OLS</a:t>
            </a:r>
            <a:r>
              <a:rPr lang="ru-RU" dirty="0"/>
              <a:t>:  0.419932480932</a:t>
            </a: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OLS: 0.454453887315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0.895</a:t>
            </a:r>
          </a:p>
          <a:p>
            <a:r>
              <a:rPr lang="ru-RU" dirty="0" err="1"/>
              <a:t>Correlation</a:t>
            </a:r>
            <a:r>
              <a:rPr lang="ru-RU" dirty="0"/>
              <a:t>: 0.689243146278</a:t>
            </a:r>
          </a:p>
        </p:txBody>
      </p:sp>
    </p:spTree>
    <p:extLst>
      <p:ext uri="{BB962C8B-B14F-4D97-AF65-F5344CB8AC3E}">
        <p14:creationId xmlns:p14="http://schemas.microsoft.com/office/powerpoint/2010/main" xmlns="" val="401334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logit model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196752"/>
            <a:ext cx="8507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http://scikit-learn.org/stable/auto_examples/linear_model/plot_iris_logistic.html#sphx-glr-auto-examples-linear-model-plot-iris-logistic-py</a:t>
            </a:r>
          </a:p>
        </p:txBody>
      </p:sp>
      <p:pic>
        <p:nvPicPr>
          <p:cNvPr id="12290" name="Picture 2" descr="../../_images/sphx_glr_plot_iris_logistic_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528058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148064" y="2310835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Iris</a:t>
            </a:r>
            <a:r>
              <a:rPr lang="ru-RU" dirty="0"/>
              <a:t> </a:t>
            </a:r>
            <a:r>
              <a:rPr lang="ru-RU" dirty="0" err="1"/>
              <a:t>flower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Fisher's</a:t>
            </a:r>
            <a:r>
              <a:rPr lang="ru-RU" dirty="0"/>
              <a:t> </a:t>
            </a:r>
            <a:r>
              <a:rPr lang="ru-RU" dirty="0" err="1"/>
              <a:t>Iris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multivariate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introduced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Ronald</a:t>
            </a:r>
            <a:r>
              <a:rPr lang="ru-RU" dirty="0"/>
              <a:t> </a:t>
            </a:r>
            <a:r>
              <a:rPr lang="ru-RU" dirty="0" err="1"/>
              <a:t>Fisher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his</a:t>
            </a:r>
            <a:r>
              <a:rPr lang="ru-RU" dirty="0"/>
              <a:t> 1936 </a:t>
            </a:r>
            <a:r>
              <a:rPr lang="ru-RU" dirty="0" err="1"/>
              <a:t>paper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multiple</a:t>
            </a:r>
            <a:r>
              <a:rPr lang="ru-RU" dirty="0"/>
              <a:t> </a:t>
            </a:r>
            <a:r>
              <a:rPr lang="ru-RU" dirty="0" err="1"/>
              <a:t>measurements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taxonomic</a:t>
            </a:r>
            <a:r>
              <a:rPr lang="ru-RU" dirty="0"/>
              <a:t> </a:t>
            </a:r>
            <a:r>
              <a:rPr lang="ru-RU" dirty="0" err="1"/>
              <a:t>problems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discriminant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en-US" dirty="0"/>
              <a:t>.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sometimes</a:t>
            </a:r>
            <a:r>
              <a:rPr lang="ru-RU" dirty="0"/>
              <a:t> </a:t>
            </a:r>
            <a:r>
              <a:rPr lang="ru-RU" dirty="0" err="1"/>
              <a:t>called</a:t>
            </a:r>
            <a:r>
              <a:rPr lang="ru-RU" dirty="0"/>
              <a:t> </a:t>
            </a:r>
            <a:r>
              <a:rPr lang="ru-RU" dirty="0" err="1"/>
              <a:t>Anderson's</a:t>
            </a:r>
            <a:r>
              <a:rPr lang="ru-RU" dirty="0"/>
              <a:t> </a:t>
            </a:r>
            <a:r>
              <a:rPr lang="ru-RU" dirty="0" err="1"/>
              <a:t>Iris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because</a:t>
            </a:r>
            <a:r>
              <a:rPr lang="ru-RU" dirty="0"/>
              <a:t> </a:t>
            </a:r>
            <a:r>
              <a:rPr lang="ru-RU" dirty="0" err="1"/>
              <a:t>Edgar</a:t>
            </a:r>
            <a:r>
              <a:rPr lang="ru-RU" dirty="0"/>
              <a:t> </a:t>
            </a:r>
            <a:r>
              <a:rPr lang="ru-RU" dirty="0" err="1"/>
              <a:t>Anderson</a:t>
            </a:r>
            <a:r>
              <a:rPr lang="ru-RU" dirty="0"/>
              <a:t> </a:t>
            </a:r>
            <a:r>
              <a:rPr lang="ru-RU" dirty="0" err="1"/>
              <a:t>collected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quantify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morphologic</a:t>
            </a:r>
            <a:r>
              <a:rPr lang="ru-RU" dirty="0"/>
              <a:t> </a:t>
            </a:r>
            <a:r>
              <a:rPr lang="ru-RU" dirty="0" err="1"/>
              <a:t>variation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Iris</a:t>
            </a:r>
            <a:r>
              <a:rPr lang="ru-RU" dirty="0"/>
              <a:t> </a:t>
            </a:r>
            <a:r>
              <a:rPr lang="ru-RU" dirty="0" err="1"/>
              <a:t>flowers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three</a:t>
            </a:r>
            <a:r>
              <a:rPr lang="ru-RU" dirty="0"/>
              <a:t> </a:t>
            </a:r>
            <a:r>
              <a:rPr lang="ru-RU" dirty="0" err="1"/>
              <a:t>related</a:t>
            </a:r>
            <a:r>
              <a:rPr lang="ru-RU" dirty="0"/>
              <a:t> </a:t>
            </a:r>
            <a:r>
              <a:rPr lang="ru-RU" dirty="0" err="1"/>
              <a:t>species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2510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problem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18356" y="1412776"/>
            <a:ext cx="850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Different packages generate different  result: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99" y="2508090"/>
            <a:ext cx="8795202" cy="704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399" y="2109017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4399" y="326172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177623"/>
            <a:ext cx="3270418" cy="1803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7190" y="3715958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Wiki: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79912" y="3559595"/>
            <a:ext cx="15841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ru-RU" sz="2200" dirty="0" err="1">
                <a:solidFill>
                  <a:srgbClr val="FF0000"/>
                </a:solidFill>
              </a:rPr>
              <a:t>klearn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logit </a:t>
            </a:r>
          </a:p>
          <a:p>
            <a:r>
              <a:rPr lang="ru-RU" sz="2200" dirty="0"/>
              <a:t>1 0.32</a:t>
            </a:r>
          </a:p>
          <a:p>
            <a:r>
              <a:rPr lang="ru-RU" sz="2200" dirty="0"/>
              <a:t>2 0.46</a:t>
            </a:r>
          </a:p>
          <a:p>
            <a:r>
              <a:rPr lang="ru-RU" sz="2200" dirty="0"/>
              <a:t>3 0.61</a:t>
            </a:r>
          </a:p>
          <a:p>
            <a:r>
              <a:rPr lang="ru-RU" sz="2200" dirty="0"/>
              <a:t>4 0.75</a:t>
            </a:r>
          </a:p>
          <a:p>
            <a:r>
              <a:rPr lang="ru-RU" sz="2200" dirty="0"/>
              <a:t>5 0.84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148064" y="3545565"/>
            <a:ext cx="1800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ru-RU" sz="2200" dirty="0" err="1">
                <a:solidFill>
                  <a:srgbClr val="FF0000"/>
                </a:solidFill>
              </a:rPr>
              <a:t>tats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models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ru-RU" sz="2200" dirty="0" err="1">
                <a:solidFill>
                  <a:srgbClr val="FF0000"/>
                </a:solidFill>
              </a:rPr>
              <a:t>logit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/>
              <a:t>1 0.55</a:t>
            </a:r>
          </a:p>
          <a:p>
            <a:r>
              <a:rPr lang="ru-RU" sz="2200" dirty="0"/>
              <a:t>2 0.61</a:t>
            </a:r>
          </a:p>
          <a:p>
            <a:r>
              <a:rPr lang="ru-RU" sz="2200" dirty="0"/>
              <a:t>3 0.66</a:t>
            </a:r>
          </a:p>
          <a:p>
            <a:r>
              <a:rPr lang="ru-RU" sz="2200" dirty="0"/>
              <a:t>4 0.71</a:t>
            </a:r>
          </a:p>
          <a:p>
            <a:r>
              <a:rPr lang="ru-RU" sz="2200" dirty="0"/>
              <a:t>5 0.75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179471" y="3279031"/>
            <a:ext cx="15841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FF0000"/>
                </a:solidFill>
              </a:rPr>
              <a:t>Poisson</a:t>
            </a:r>
            <a:r>
              <a:rPr lang="en-US" sz="2200" dirty="0">
                <a:solidFill>
                  <a:srgbClr val="FF0000"/>
                </a:solidFill>
              </a:rPr>
              <a:t> (stats model)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/>
              <a:t>1 0.90</a:t>
            </a:r>
          </a:p>
          <a:p>
            <a:r>
              <a:rPr lang="ru-RU" sz="2200" dirty="0"/>
              <a:t>2 0.80</a:t>
            </a:r>
          </a:p>
          <a:p>
            <a:r>
              <a:rPr lang="ru-RU" sz="2200" dirty="0"/>
              <a:t>3 0.72</a:t>
            </a:r>
          </a:p>
          <a:p>
            <a:r>
              <a:rPr lang="ru-RU" sz="2200" dirty="0"/>
              <a:t>4 0.64</a:t>
            </a:r>
          </a:p>
          <a:p>
            <a:r>
              <a:rPr lang="ru-RU" sz="2200" dirty="0"/>
              <a:t>5 0.57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4338" name="Picture 2" descr="Картинки по запросу DecisionTreeClassifi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648" y="2780928"/>
            <a:ext cx="64865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57200" y="1166041"/>
            <a:ext cx="84352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A </a:t>
            </a:r>
            <a:r>
              <a:rPr lang="ru-RU" sz="2200" i="1" dirty="0" err="1"/>
              <a:t>decision</a:t>
            </a:r>
            <a:r>
              <a:rPr lang="ru-RU" sz="2200" i="1" dirty="0"/>
              <a:t> </a:t>
            </a:r>
            <a:r>
              <a:rPr lang="ru-RU" sz="2200" i="1" dirty="0" err="1"/>
              <a:t>tree</a:t>
            </a:r>
            <a:r>
              <a:rPr lang="ru-RU" sz="2200" dirty="0"/>
              <a:t> </a:t>
            </a:r>
            <a:r>
              <a:rPr lang="ru-RU" sz="2200" dirty="0" err="1"/>
              <a:t>is</a:t>
            </a:r>
            <a:r>
              <a:rPr lang="ru-RU" sz="2200" dirty="0"/>
              <a:t> a </a:t>
            </a:r>
            <a:r>
              <a:rPr lang="ru-RU" sz="2200" dirty="0" err="1"/>
              <a:t>decision</a:t>
            </a:r>
            <a:r>
              <a:rPr lang="ru-RU" sz="2200" dirty="0"/>
              <a:t> </a:t>
            </a:r>
            <a:r>
              <a:rPr lang="ru-RU" sz="2200" dirty="0" err="1"/>
              <a:t>support</a:t>
            </a:r>
            <a:r>
              <a:rPr lang="ru-RU" sz="2200" dirty="0"/>
              <a:t> </a:t>
            </a:r>
            <a:r>
              <a:rPr lang="ru-RU" sz="2200" dirty="0" err="1"/>
              <a:t>tool</a:t>
            </a:r>
            <a:r>
              <a:rPr lang="ru-RU" sz="2200" dirty="0"/>
              <a:t> </a:t>
            </a:r>
            <a:r>
              <a:rPr lang="ru-RU" sz="2200" dirty="0" err="1"/>
              <a:t>that</a:t>
            </a:r>
            <a:r>
              <a:rPr lang="ru-RU" sz="2200" dirty="0"/>
              <a:t> </a:t>
            </a:r>
            <a:r>
              <a:rPr lang="ru-RU" sz="2200" dirty="0" err="1"/>
              <a:t>uses</a:t>
            </a:r>
            <a:r>
              <a:rPr lang="ru-RU" sz="2200" dirty="0"/>
              <a:t> a </a:t>
            </a:r>
            <a:r>
              <a:rPr lang="ru-RU" sz="2200" dirty="0" err="1"/>
              <a:t>tree-like</a:t>
            </a:r>
            <a:r>
              <a:rPr lang="ru-RU" sz="2200" dirty="0"/>
              <a:t> </a:t>
            </a:r>
            <a:r>
              <a:rPr lang="ru-RU" sz="2200" dirty="0" err="1"/>
              <a:t>graph</a:t>
            </a:r>
            <a:r>
              <a:rPr lang="ru-RU" sz="2200" dirty="0"/>
              <a:t> </a:t>
            </a:r>
            <a:r>
              <a:rPr lang="ru-RU" sz="2200" dirty="0" err="1"/>
              <a:t>or</a:t>
            </a:r>
            <a:r>
              <a:rPr lang="ru-RU" sz="2200" dirty="0"/>
              <a:t> </a:t>
            </a:r>
            <a:r>
              <a:rPr lang="ru-RU" sz="2200" dirty="0" err="1"/>
              <a:t>model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decisions</a:t>
            </a:r>
            <a:r>
              <a:rPr lang="ru-RU" sz="2200" dirty="0"/>
              <a:t> </a:t>
            </a:r>
            <a:r>
              <a:rPr lang="ru-RU" sz="2200" dirty="0" err="1"/>
              <a:t>and</a:t>
            </a:r>
            <a:r>
              <a:rPr lang="ru-RU" sz="2200" dirty="0"/>
              <a:t> </a:t>
            </a:r>
            <a:r>
              <a:rPr lang="ru-RU" sz="2200" dirty="0" err="1"/>
              <a:t>their</a:t>
            </a:r>
            <a:r>
              <a:rPr lang="ru-RU" sz="2200" dirty="0"/>
              <a:t> </a:t>
            </a:r>
            <a:r>
              <a:rPr lang="ru-RU" sz="2200" dirty="0" err="1"/>
              <a:t>possible</a:t>
            </a:r>
            <a:r>
              <a:rPr lang="ru-RU" sz="2200" dirty="0"/>
              <a:t> </a:t>
            </a:r>
            <a:r>
              <a:rPr lang="ru-RU" sz="2200" dirty="0" err="1"/>
              <a:t>consequences</a:t>
            </a:r>
            <a:r>
              <a:rPr lang="ru-RU" sz="2200" dirty="0"/>
              <a:t>, </a:t>
            </a:r>
            <a:r>
              <a:rPr lang="ru-RU" sz="2200" dirty="0" err="1"/>
              <a:t>including</a:t>
            </a:r>
            <a:r>
              <a:rPr lang="ru-RU" sz="2200" dirty="0"/>
              <a:t> </a:t>
            </a:r>
            <a:r>
              <a:rPr lang="ru-RU" sz="2200" dirty="0" err="1"/>
              <a:t>chance</a:t>
            </a:r>
            <a:r>
              <a:rPr lang="ru-RU" sz="2200" dirty="0"/>
              <a:t> </a:t>
            </a:r>
            <a:r>
              <a:rPr lang="ru-RU" sz="2200" dirty="0" err="1"/>
              <a:t>event</a:t>
            </a:r>
            <a:r>
              <a:rPr lang="ru-RU" sz="2200" dirty="0"/>
              <a:t> </a:t>
            </a:r>
            <a:r>
              <a:rPr lang="ru-RU" sz="2200" dirty="0" err="1"/>
              <a:t>outcomes</a:t>
            </a:r>
            <a:r>
              <a:rPr lang="ru-RU" sz="2200" dirty="0"/>
              <a:t>, </a:t>
            </a:r>
            <a:r>
              <a:rPr lang="ru-RU" sz="2200" dirty="0" err="1"/>
              <a:t>resource</a:t>
            </a:r>
            <a:r>
              <a:rPr lang="ru-RU" sz="2200" dirty="0"/>
              <a:t> </a:t>
            </a:r>
            <a:r>
              <a:rPr lang="ru-RU" sz="2200" dirty="0" err="1"/>
              <a:t>costs</a:t>
            </a:r>
            <a:r>
              <a:rPr lang="ru-RU" sz="2200" dirty="0"/>
              <a:t>, </a:t>
            </a:r>
            <a:r>
              <a:rPr lang="ru-RU" sz="2200" dirty="0" err="1"/>
              <a:t>and</a:t>
            </a:r>
            <a:r>
              <a:rPr lang="ru-RU" sz="2200" dirty="0"/>
              <a:t> </a:t>
            </a:r>
            <a:r>
              <a:rPr lang="ru-RU" sz="2200" dirty="0" err="1"/>
              <a:t>utility</a:t>
            </a:r>
            <a:r>
              <a:rPr lang="ru-RU" sz="2200" dirty="0"/>
              <a:t>. </a:t>
            </a:r>
            <a:r>
              <a:rPr lang="ru-RU" sz="2200" dirty="0" err="1"/>
              <a:t>It</a:t>
            </a:r>
            <a:r>
              <a:rPr lang="ru-RU" sz="2200" dirty="0"/>
              <a:t> </a:t>
            </a:r>
            <a:r>
              <a:rPr lang="ru-RU" sz="2200" dirty="0" err="1"/>
              <a:t>is</a:t>
            </a:r>
            <a:r>
              <a:rPr lang="ru-RU" sz="2200" dirty="0"/>
              <a:t> </a:t>
            </a:r>
            <a:r>
              <a:rPr lang="ru-RU" sz="2200" dirty="0" err="1"/>
              <a:t>one</a:t>
            </a:r>
            <a:r>
              <a:rPr lang="ru-RU" sz="2200" dirty="0"/>
              <a:t> </a:t>
            </a:r>
            <a:r>
              <a:rPr lang="ru-RU" sz="2200" dirty="0" err="1"/>
              <a:t>way</a:t>
            </a:r>
            <a:r>
              <a:rPr lang="ru-RU" sz="2200" dirty="0"/>
              <a:t> </a:t>
            </a:r>
            <a:r>
              <a:rPr lang="ru-RU" sz="2200" dirty="0" err="1"/>
              <a:t>to</a:t>
            </a:r>
            <a:r>
              <a:rPr lang="ru-RU" sz="2200" dirty="0"/>
              <a:t> </a:t>
            </a:r>
            <a:r>
              <a:rPr lang="ru-RU" sz="2200" dirty="0" err="1"/>
              <a:t>display</a:t>
            </a:r>
            <a:r>
              <a:rPr lang="ru-RU" sz="2200" dirty="0"/>
              <a:t> </a:t>
            </a:r>
            <a:r>
              <a:rPr lang="ru-RU" sz="2200" dirty="0" err="1"/>
              <a:t>an</a:t>
            </a:r>
            <a:r>
              <a:rPr lang="ru-RU" sz="2200" dirty="0"/>
              <a:t> </a:t>
            </a:r>
            <a:r>
              <a:rPr lang="ru-RU" sz="2200" dirty="0" err="1"/>
              <a:t>algorithm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014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forests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forests</a:t>
            </a:r>
            <a:r>
              <a:rPr lang="en-US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ensemble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classification</a:t>
            </a:r>
            <a:r>
              <a:rPr lang="ru-RU" dirty="0"/>
              <a:t>, </a:t>
            </a:r>
            <a:r>
              <a:rPr lang="ru-RU" dirty="0" err="1"/>
              <a:t>regression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tasks</a:t>
            </a:r>
            <a:r>
              <a:rPr lang="ru-RU" dirty="0"/>
              <a:t>,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operate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constructing</a:t>
            </a:r>
            <a:r>
              <a:rPr lang="ru-RU" dirty="0"/>
              <a:t> a </a:t>
            </a:r>
            <a:r>
              <a:rPr lang="ru-RU" b="1" dirty="0" err="1"/>
              <a:t>multitude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</a:t>
            </a:r>
            <a:r>
              <a:rPr lang="ru-RU" b="1" dirty="0" err="1"/>
              <a:t>decision</a:t>
            </a:r>
            <a:r>
              <a:rPr lang="ru-RU" b="1" dirty="0"/>
              <a:t> </a:t>
            </a:r>
            <a:r>
              <a:rPr lang="ru-RU" b="1" dirty="0" err="1"/>
              <a:t>trees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training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outputting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classes</a:t>
            </a:r>
            <a:r>
              <a:rPr lang="ru-RU" dirty="0"/>
              <a:t> (</a:t>
            </a:r>
            <a:r>
              <a:rPr lang="ru-RU" dirty="0" err="1"/>
              <a:t>classification</a:t>
            </a:r>
            <a:r>
              <a:rPr lang="ru-RU" dirty="0"/>
              <a:t>)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mean</a:t>
            </a:r>
            <a:r>
              <a:rPr lang="ru-RU" dirty="0"/>
              <a:t> </a:t>
            </a:r>
            <a:r>
              <a:rPr lang="ru-RU" dirty="0" err="1"/>
              <a:t>prediction</a:t>
            </a:r>
            <a:r>
              <a:rPr lang="ru-RU" dirty="0"/>
              <a:t> (</a:t>
            </a:r>
            <a:r>
              <a:rPr lang="ru-RU" dirty="0" err="1"/>
              <a:t>regression</a:t>
            </a:r>
            <a:r>
              <a:rPr lang="ru-RU" dirty="0"/>
              <a:t>)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individual</a:t>
            </a:r>
            <a:r>
              <a:rPr lang="ru-RU" dirty="0"/>
              <a:t> </a:t>
            </a:r>
            <a:r>
              <a:rPr lang="ru-RU" dirty="0" err="1"/>
              <a:t>trees</a:t>
            </a:r>
            <a:r>
              <a:rPr lang="ru-RU" dirty="0"/>
              <a:t>.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forests</a:t>
            </a:r>
            <a:r>
              <a:rPr lang="ru-RU" dirty="0"/>
              <a:t> </a:t>
            </a:r>
            <a:r>
              <a:rPr lang="ru-RU" dirty="0" err="1"/>
              <a:t>correct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trees</a:t>
            </a:r>
            <a:r>
              <a:rPr lang="ru-RU" dirty="0"/>
              <a:t>' </a:t>
            </a:r>
            <a:r>
              <a:rPr lang="ru-RU" dirty="0" err="1"/>
              <a:t>habit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overfitting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their</a:t>
            </a:r>
            <a:r>
              <a:rPr lang="ru-RU" dirty="0"/>
              <a:t> </a:t>
            </a:r>
            <a:r>
              <a:rPr lang="ru-RU" dirty="0" err="1"/>
              <a:t>training</a:t>
            </a:r>
            <a:r>
              <a:rPr lang="ru-RU" dirty="0"/>
              <a:t> </a:t>
            </a:r>
            <a:r>
              <a:rPr lang="ru-RU" dirty="0" err="1"/>
              <a:t>set</a:t>
            </a:r>
            <a:endParaRPr lang="ru-RU" dirty="0"/>
          </a:p>
        </p:txBody>
      </p:sp>
      <p:pic>
        <p:nvPicPr>
          <p:cNvPr id="13314" name="Picture 2" descr="Картинки по запросу random for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7" y="2818096"/>
            <a:ext cx="4608579" cy="34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020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k-</a:t>
            </a:r>
            <a:r>
              <a:rPr lang="ru-RU" dirty="0" err="1"/>
              <a:t>nearest</a:t>
            </a:r>
            <a:r>
              <a:rPr lang="ru-RU" dirty="0"/>
              <a:t> </a:t>
            </a:r>
            <a:r>
              <a:rPr lang="ru-RU" dirty="0" err="1"/>
              <a:t>neighbors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26876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pattern</a:t>
            </a:r>
            <a:r>
              <a:rPr lang="ru-RU" dirty="0"/>
              <a:t> </a:t>
            </a:r>
            <a:r>
              <a:rPr lang="ru-RU" dirty="0" err="1"/>
              <a:t>recognition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k-</a:t>
            </a:r>
            <a:r>
              <a:rPr lang="ru-RU" dirty="0" err="1"/>
              <a:t>nearest</a:t>
            </a:r>
            <a:r>
              <a:rPr lang="ru-RU" dirty="0"/>
              <a:t> </a:t>
            </a:r>
            <a:r>
              <a:rPr lang="ru-RU" dirty="0" err="1"/>
              <a:t>neighbors</a:t>
            </a:r>
            <a:r>
              <a:rPr lang="ru-RU" dirty="0"/>
              <a:t> </a:t>
            </a:r>
            <a:r>
              <a:rPr lang="ru-RU" dirty="0" err="1"/>
              <a:t>algorithm</a:t>
            </a:r>
            <a:r>
              <a:rPr lang="ru-RU" dirty="0"/>
              <a:t> (k-NN)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non-parametric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classification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.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both</a:t>
            </a:r>
            <a:r>
              <a:rPr lang="ru-RU" dirty="0"/>
              <a:t> </a:t>
            </a:r>
            <a:r>
              <a:rPr lang="ru-RU" dirty="0" err="1"/>
              <a:t>cases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consists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k </a:t>
            </a:r>
            <a:r>
              <a:rPr lang="ru-RU" dirty="0" err="1"/>
              <a:t>closest</a:t>
            </a:r>
            <a:r>
              <a:rPr lang="ru-RU" dirty="0"/>
              <a:t> </a:t>
            </a:r>
            <a:r>
              <a:rPr lang="ru-RU" dirty="0" err="1"/>
              <a:t>training</a:t>
            </a:r>
            <a:r>
              <a:rPr lang="ru-RU" dirty="0"/>
              <a:t> </a:t>
            </a:r>
            <a:r>
              <a:rPr lang="ru-RU" dirty="0" err="1"/>
              <a:t>examples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</a:t>
            </a:r>
            <a:r>
              <a:rPr lang="ru-RU" dirty="0" err="1"/>
              <a:t>depends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whether</a:t>
            </a:r>
            <a:r>
              <a:rPr lang="ru-RU" dirty="0"/>
              <a:t> k-NN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classification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:</a:t>
            </a:r>
          </a:p>
        </p:txBody>
      </p:sp>
      <p:pic>
        <p:nvPicPr>
          <p:cNvPr id="15362" name="Picture 2" descr="Картинки по запросу K Neighb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118" y="2587973"/>
            <a:ext cx="4758445" cy="35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69089"/>
            <a:ext cx="4898236" cy="369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88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Classifier comparison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6386" name="Picture 2" descr="Картинки по запросу sklearn classification comp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38675"/>
            <a:ext cx="7715200" cy="48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423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results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12648" y="1072019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</a:rPr>
              <a:t>RandomForest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RandomForest</a:t>
            </a:r>
            <a:r>
              <a:rPr lang="ru-RU" dirty="0"/>
              <a:t>: 0.8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0.95</a:t>
            </a:r>
          </a:p>
          <a:p>
            <a:r>
              <a:rPr lang="ru-RU" dirty="0" err="1"/>
              <a:t>Matthews</a:t>
            </a:r>
            <a:r>
              <a:rPr lang="ru-RU" dirty="0"/>
              <a:t> </a:t>
            </a:r>
            <a:r>
              <a:rPr lang="ru-RU" dirty="0" err="1"/>
              <a:t>corrcoef</a:t>
            </a:r>
            <a:r>
              <a:rPr lang="ru-RU" dirty="0"/>
              <a:t> 0.904534033733</a:t>
            </a:r>
          </a:p>
          <a:p>
            <a:endParaRPr lang="ru-RU" dirty="0"/>
          </a:p>
          <a:p>
            <a:r>
              <a:rPr lang="ru-RU" dirty="0" err="1">
                <a:solidFill>
                  <a:srgbClr val="FF0000"/>
                </a:solidFill>
              </a:rPr>
              <a:t>AdaBoost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AdaBoost</a:t>
            </a:r>
            <a:r>
              <a:rPr lang="ru-RU" dirty="0"/>
              <a:t>: 0.8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0.95</a:t>
            </a:r>
          </a:p>
          <a:p>
            <a:r>
              <a:rPr lang="ru-RU" dirty="0" err="1"/>
              <a:t>Matthews</a:t>
            </a:r>
            <a:r>
              <a:rPr lang="ru-RU" dirty="0"/>
              <a:t> </a:t>
            </a:r>
            <a:r>
              <a:rPr lang="ru-RU" dirty="0" err="1"/>
              <a:t>corrcoef</a:t>
            </a:r>
            <a:r>
              <a:rPr lang="ru-RU" dirty="0"/>
              <a:t> 0.904534033733</a:t>
            </a:r>
          </a:p>
          <a:p>
            <a:endParaRPr lang="ru-RU" dirty="0"/>
          </a:p>
          <a:p>
            <a:r>
              <a:rPr lang="ru-RU" dirty="0" err="1">
                <a:solidFill>
                  <a:srgbClr val="FF0000"/>
                </a:solidFill>
              </a:rPr>
              <a:t>KNeighbors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KNeighbors</a:t>
            </a:r>
            <a:r>
              <a:rPr lang="ru-RU" dirty="0"/>
              <a:t>: 0.2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0.8</a:t>
            </a:r>
          </a:p>
          <a:p>
            <a:r>
              <a:rPr lang="ru-RU" dirty="0" err="1"/>
              <a:t>Matthews</a:t>
            </a:r>
            <a:r>
              <a:rPr lang="ru-RU" dirty="0"/>
              <a:t> </a:t>
            </a:r>
            <a:r>
              <a:rPr lang="ru-RU" dirty="0" err="1"/>
              <a:t>corrcoef</a:t>
            </a:r>
            <a:r>
              <a:rPr lang="ru-RU" dirty="0"/>
              <a:t> 0.612372435696</a:t>
            </a:r>
          </a:p>
          <a:p>
            <a:endParaRPr lang="ru-RU" dirty="0"/>
          </a:p>
          <a:p>
            <a:r>
              <a:rPr lang="ru-RU" dirty="0" err="1">
                <a:solidFill>
                  <a:srgbClr val="FF0000"/>
                </a:solidFill>
              </a:rPr>
              <a:t>DecisionTree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R^2 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DecisionTree</a:t>
            </a:r>
            <a:r>
              <a:rPr lang="ru-RU" dirty="0"/>
              <a:t>: 0.8</a:t>
            </a:r>
          </a:p>
          <a:p>
            <a:r>
              <a:rPr lang="ru-RU" dirty="0" err="1"/>
              <a:t>Roc</a:t>
            </a:r>
            <a:r>
              <a:rPr lang="ru-RU" dirty="0"/>
              <a:t> </a:t>
            </a:r>
            <a:r>
              <a:rPr lang="ru-RU" dirty="0" err="1"/>
              <a:t>Auc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: 0.95</a:t>
            </a:r>
          </a:p>
          <a:p>
            <a:r>
              <a:rPr lang="ru-RU" dirty="0" err="1"/>
              <a:t>Matthews</a:t>
            </a:r>
            <a:r>
              <a:rPr lang="ru-RU" dirty="0"/>
              <a:t> </a:t>
            </a:r>
            <a:r>
              <a:rPr lang="ru-RU" dirty="0" err="1"/>
              <a:t>corrcoef</a:t>
            </a:r>
            <a:r>
              <a:rPr lang="ru-RU" dirty="0"/>
              <a:t> 0.904534033733</a:t>
            </a:r>
          </a:p>
        </p:txBody>
      </p:sp>
    </p:spTree>
    <p:extLst>
      <p:ext uri="{BB962C8B-B14F-4D97-AF65-F5344CB8AC3E}">
        <p14:creationId xmlns:p14="http://schemas.microsoft.com/office/powerpoint/2010/main" xmlns="" val="40252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language results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5835950" cy="390545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228184" y="1484784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518682" y="1669450"/>
            <a:ext cx="2069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[1] 0.1162429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[1] 0.3228511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[1] 0.6334625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[1] 0.8623444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[1] 0.9578194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68731" y="5682306"/>
            <a:ext cx="332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   Generalized linear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7145" y="1300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46674" y="4204988"/>
            <a:ext cx="2213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[1] 0.1579475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[1] 0.3458795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[1] 0.5984901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[1] 0.8077657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[1] 0.9221509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347144" y="3827116"/>
            <a:ext cx="1609232" cy="37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170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70" y="1146428"/>
            <a:ext cx="8482372" cy="3024336"/>
          </a:xfrm>
          <a:prstGeom prst="rect">
            <a:avLst/>
          </a:prstGeom>
        </p:spPr>
      </p:pic>
      <p:pic>
        <p:nvPicPr>
          <p:cNvPr id="2050" name="Picture 2" descr="https://upload.wikimedia.org/wikipedia/commons/thumb/8/86/Coefficient_of_Determination.svg/400px-Coefficient_of_Determina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70" y="4170764"/>
            <a:ext cx="4371172" cy="21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 rot="10800000" flipV="1">
            <a:off x="5042678" y="3574714"/>
            <a:ext cx="37057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6" descr="R^{2}"/>
          <p:cNvSpPr>
            <a:spLocks noChangeAspect="1" noChangeArrowheads="1"/>
          </p:cNvSpPr>
          <p:nvPr/>
        </p:nvSpPr>
        <p:spPr bwMode="auto">
          <a:xfrm>
            <a:off x="8200283" y="32849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920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340768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52525"/>
                </a:solidFill>
                <a:latin typeface="Arial" panose="020B0604020202020204" pitchFamily="34" charset="0"/>
              </a:rPr>
              <a:t>Pearson correlation coefficient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, also referred to as the </a:t>
            </a:r>
            <a:r>
              <a:rPr lang="en-US" b="1" dirty="0">
                <a:solidFill>
                  <a:srgbClr val="252525"/>
                </a:solidFill>
                <a:latin typeface="Arial" panose="020B0604020202020204" pitchFamily="34" charset="0"/>
              </a:rPr>
              <a:t>Pearson's </a:t>
            </a:r>
            <a:r>
              <a:rPr lang="en-US" b="1" i="1" dirty="0">
                <a:solidFill>
                  <a:srgbClr val="252525"/>
                </a:solidFill>
                <a:latin typeface="Arial" panose="020B0604020202020204" pitchFamily="34" charset="0"/>
              </a:rPr>
              <a:t>r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or </a:t>
            </a:r>
            <a:r>
              <a:rPr lang="en-US" b="1" dirty="0">
                <a:solidFill>
                  <a:srgbClr val="252525"/>
                </a:solidFill>
                <a:latin typeface="Arial" panose="020B0604020202020204" pitchFamily="34" charset="0"/>
              </a:rPr>
              <a:t>Pearson product moment correlation coefficient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(</a:t>
            </a:r>
            <a:r>
              <a:rPr lang="en-US" b="1" dirty="0">
                <a:solidFill>
                  <a:srgbClr val="252525"/>
                </a:solidFill>
                <a:latin typeface="Arial" panose="020B0604020202020204" pitchFamily="34" charset="0"/>
              </a:rPr>
              <a:t>PPMCC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), is a measure of the linear dependence between two variables </a:t>
            </a:r>
            <a:r>
              <a:rPr lang="en-US" i="1" dirty="0">
                <a:solidFill>
                  <a:srgbClr val="252525"/>
                </a:solidFill>
                <a:latin typeface="Arial" panose="020B0604020202020204" pitchFamily="34" charset="0"/>
              </a:rPr>
              <a:t>X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and </a:t>
            </a:r>
            <a:r>
              <a:rPr lang="en-US" i="1" dirty="0">
                <a:solidFill>
                  <a:srgbClr val="252525"/>
                </a:solidFill>
                <a:latin typeface="Arial" panose="020B0604020202020204" pitchFamily="34" charset="0"/>
              </a:rPr>
              <a:t>Y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. It has a value between +1 and −1 inclusive, where 1 is total positive linear correlation, 0 is no linear correlation, and −1 is total negative linear correlation. It is widely used in the sciences.</a:t>
            </a:r>
            <a:endParaRPr lang="ru-RU" dirty="0"/>
          </a:p>
        </p:txBody>
      </p:sp>
      <p:pic>
        <p:nvPicPr>
          <p:cNvPr id="3076" name="Picture 4" descr="https://upload.wikimedia.org/wikipedia/commons/3/34/Correlation_coeffici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648" y="3172654"/>
            <a:ext cx="5693657" cy="31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88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4098" name="Picture 2" descr="File:Correlation examples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35978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36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i2.wp.com/www.exegetic.biz/blog/wp-content/uploads/2015/12/log-loss-cur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166" y="4655532"/>
            <a:ext cx="3394720" cy="169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loss metrics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77290"/>
            <a:ext cx="9036496" cy="36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16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Receiver operating characteristic (ROC)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40768"/>
            <a:ext cx="8418878" cy="1440160"/>
          </a:xfrm>
          <a:prstGeom prst="rect">
            <a:avLst/>
          </a:prstGeom>
        </p:spPr>
      </p:pic>
      <p:pic>
        <p:nvPicPr>
          <p:cNvPr id="5123" name="Picture 3" descr="Картинки по запросу roc auc sc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638" y="2732578"/>
            <a:ext cx="4958507" cy="362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7820" y="278092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065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 Perfect vs Random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84664" y="1845186"/>
            <a:ext cx="6059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Log</a:t>
            </a:r>
            <a:r>
              <a:rPr lang="ru-RU" sz="2400" dirty="0"/>
              <a:t> </a:t>
            </a:r>
            <a:r>
              <a:rPr lang="ru-RU" sz="2400" dirty="0" err="1"/>
              <a:t>loss</a:t>
            </a:r>
            <a:r>
              <a:rPr lang="ru-RU" sz="2400" dirty="0"/>
              <a:t> </a:t>
            </a:r>
            <a:r>
              <a:rPr lang="ru-RU" sz="2400" dirty="0" err="1"/>
              <a:t>value</a:t>
            </a:r>
            <a:r>
              <a:rPr lang="ru-RU" sz="2400" dirty="0"/>
              <a:t>:  9.99200722163e 16</a:t>
            </a:r>
          </a:p>
          <a:p>
            <a:r>
              <a:rPr lang="ru-RU" sz="2400" dirty="0"/>
              <a:t>R^2 </a:t>
            </a:r>
            <a:r>
              <a:rPr lang="ru-RU" sz="2400" dirty="0" err="1"/>
              <a:t>score</a:t>
            </a:r>
            <a:r>
              <a:rPr lang="ru-RU" sz="2400" dirty="0"/>
              <a:t>: 1.0</a:t>
            </a:r>
          </a:p>
          <a:p>
            <a:r>
              <a:rPr lang="ru-RU" sz="2400" dirty="0" err="1"/>
              <a:t>Roc</a:t>
            </a:r>
            <a:r>
              <a:rPr lang="ru-RU" sz="2400" dirty="0"/>
              <a:t> </a:t>
            </a:r>
            <a:r>
              <a:rPr lang="ru-RU" sz="2400" dirty="0" err="1"/>
              <a:t>Auc</a:t>
            </a:r>
            <a:r>
              <a:rPr lang="ru-RU" sz="2400" dirty="0"/>
              <a:t> </a:t>
            </a:r>
            <a:r>
              <a:rPr lang="ru-RU" sz="2400" dirty="0" err="1"/>
              <a:t>score</a:t>
            </a:r>
            <a:r>
              <a:rPr lang="ru-RU" sz="2400" dirty="0"/>
              <a:t>: 1.0</a:t>
            </a:r>
          </a:p>
          <a:p>
            <a:r>
              <a:rPr lang="ru-RU" sz="2400" dirty="0" err="1"/>
              <a:t>Correlation</a:t>
            </a:r>
            <a:r>
              <a:rPr lang="ru-RU" sz="2400" dirty="0"/>
              <a:t>: 1.0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12648" y="3429000"/>
            <a:ext cx="74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57200" y="429309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Log</a:t>
            </a:r>
            <a:r>
              <a:rPr lang="ru-RU" sz="2400" dirty="0"/>
              <a:t> </a:t>
            </a:r>
            <a:r>
              <a:rPr lang="ru-RU" sz="2400" dirty="0" err="1"/>
              <a:t>loss</a:t>
            </a:r>
            <a:r>
              <a:rPr lang="ru-RU" sz="2400" dirty="0"/>
              <a:t> </a:t>
            </a:r>
            <a:r>
              <a:rPr lang="ru-RU" sz="2400" dirty="0" err="1"/>
              <a:t>value</a:t>
            </a:r>
            <a:r>
              <a:rPr lang="ru-RU" sz="2400" dirty="0"/>
              <a:t>:  1.29857000091</a:t>
            </a:r>
          </a:p>
          <a:p>
            <a:r>
              <a:rPr lang="ru-RU" sz="2400" dirty="0"/>
              <a:t>R^2 </a:t>
            </a:r>
            <a:r>
              <a:rPr lang="ru-RU" sz="2400" dirty="0" err="1"/>
              <a:t>score</a:t>
            </a:r>
            <a:r>
              <a:rPr lang="ru-RU" sz="2400" dirty="0"/>
              <a:t>:  0.830739623517</a:t>
            </a:r>
          </a:p>
          <a:p>
            <a:r>
              <a:rPr lang="ru-RU" sz="2400" dirty="0" err="1"/>
              <a:t>Roc</a:t>
            </a:r>
            <a:r>
              <a:rPr lang="ru-RU" sz="2400" dirty="0"/>
              <a:t> </a:t>
            </a:r>
            <a:r>
              <a:rPr lang="ru-RU" sz="2400" dirty="0" err="1"/>
              <a:t>Auc</a:t>
            </a:r>
            <a:r>
              <a:rPr lang="ru-RU" sz="2400" dirty="0"/>
              <a:t> </a:t>
            </a:r>
            <a:r>
              <a:rPr lang="ru-RU" sz="2400" dirty="0" err="1"/>
              <a:t>score</a:t>
            </a:r>
            <a:r>
              <a:rPr lang="ru-RU" sz="2400" dirty="0"/>
              <a:t>: 0.31</a:t>
            </a:r>
          </a:p>
          <a:p>
            <a:r>
              <a:rPr lang="ru-RU" sz="2400" dirty="0" err="1"/>
              <a:t>Correlation</a:t>
            </a:r>
            <a:r>
              <a:rPr lang="ru-RU" sz="2400" dirty="0"/>
              <a:t>:  0.346888982345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64" y="1394387"/>
            <a:ext cx="1129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Perfect: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822312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Random: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95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</TotalTime>
  <Words>946</Words>
  <Application>Microsoft Office PowerPoint</Application>
  <PresentationFormat>Экран (4:3)</PresentationFormat>
  <Paragraphs>163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Начальная</vt:lpstr>
      <vt:lpstr>Discrete decision making</vt:lpstr>
      <vt:lpstr>Implementation problem</vt:lpstr>
      <vt:lpstr>R language results</vt:lpstr>
      <vt:lpstr>Coefficient of determination</vt:lpstr>
      <vt:lpstr>Correlation</vt:lpstr>
      <vt:lpstr>Examples</vt:lpstr>
      <vt:lpstr>Log loss metrics</vt:lpstr>
      <vt:lpstr>Receiver operating characteristic (ROC)</vt:lpstr>
      <vt:lpstr>Example: Perfect vs Random</vt:lpstr>
      <vt:lpstr>Example: Probability of passing an exam versus hours of study</vt:lpstr>
      <vt:lpstr>What to do?</vt:lpstr>
      <vt:lpstr>Problem of overfitting</vt:lpstr>
      <vt:lpstr>Regularization</vt:lpstr>
      <vt:lpstr>The inverse of regularization strength in logistic regression</vt:lpstr>
      <vt:lpstr>Probit model</vt:lpstr>
      <vt:lpstr>Poisson regression</vt:lpstr>
      <vt:lpstr>Ordinary least squares</vt:lpstr>
      <vt:lpstr>Check results</vt:lpstr>
      <vt:lpstr>Classification with logit model</vt:lpstr>
      <vt:lpstr>Decision trees</vt:lpstr>
      <vt:lpstr>Random forest</vt:lpstr>
      <vt:lpstr>k-nearest neighbors</vt:lpstr>
      <vt:lpstr>Classifier comparison</vt:lpstr>
      <vt:lpstr>Check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Дискретные математические модели</dc:title>
  <dc:creator>root</dc:creator>
  <cp:lastModifiedBy>sergey</cp:lastModifiedBy>
  <cp:revision>330</cp:revision>
  <dcterms:created xsi:type="dcterms:W3CDTF">2013-02-28T12:36:53Z</dcterms:created>
  <dcterms:modified xsi:type="dcterms:W3CDTF">2018-09-10T14:00:28Z</dcterms:modified>
</cp:coreProperties>
</file>