
<file path=[Content_Types].xml><?xml version="1.0" encoding="utf-8"?>
<Types xmlns="http://schemas.openxmlformats.org/package/2006/content-types">
  <Default Extension="png" ContentType="image/png"/>
  <Default Extension="svg" ContentType="image/svg+xml"/>
  <Default Extension="emf" ContentType="image/x-emf"/>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3" r:id="rId2"/>
    <p:sldId id="256" r:id="rId3"/>
    <p:sldId id="282" r:id="rId4"/>
    <p:sldId id="259" r:id="rId5"/>
    <p:sldId id="262" r:id="rId6"/>
    <p:sldId id="257" r:id="rId7"/>
    <p:sldId id="263" r:id="rId8"/>
    <p:sldId id="266" r:id="rId9"/>
    <p:sldId id="264" r:id="rId10"/>
    <p:sldId id="265"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94660"/>
  </p:normalViewPr>
  <p:slideViewPr>
    <p:cSldViewPr snapToGrid="0">
      <p:cViewPr varScale="1">
        <p:scale>
          <a:sx n="64" d="100"/>
          <a:sy n="64" d="100"/>
        </p:scale>
        <p:origin x="78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E74F0A26-4E53-4C1A-91CE-235D519BF880}" type="datetimeFigureOut">
              <a:rPr lang="ru-RU" smtClean="0"/>
              <a:t>15.03.2017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D2AEE8D-5716-40EA-B6A0-45C568DDEBF8}" type="slidenum">
              <a:rPr lang="ru-RU" smtClean="0"/>
              <a:t>‹#›</a:t>
            </a:fld>
            <a:endParaRPr lang="ru-RU"/>
          </a:p>
        </p:txBody>
      </p:sp>
    </p:spTree>
    <p:extLst>
      <p:ext uri="{BB962C8B-B14F-4D97-AF65-F5344CB8AC3E}">
        <p14:creationId xmlns:p14="http://schemas.microsoft.com/office/powerpoint/2010/main" val="2734671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E74F0A26-4E53-4C1A-91CE-235D519BF880}" type="datetimeFigureOut">
              <a:rPr lang="ru-RU" smtClean="0"/>
              <a:t>15.03.2017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D2AEE8D-5716-40EA-B6A0-45C568DDEBF8}" type="slidenum">
              <a:rPr lang="ru-RU" smtClean="0"/>
              <a:t>‹#›</a:t>
            </a:fld>
            <a:endParaRPr lang="ru-RU"/>
          </a:p>
        </p:txBody>
      </p:sp>
    </p:spTree>
    <p:extLst>
      <p:ext uri="{BB962C8B-B14F-4D97-AF65-F5344CB8AC3E}">
        <p14:creationId xmlns:p14="http://schemas.microsoft.com/office/powerpoint/2010/main" val="4532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E74F0A26-4E53-4C1A-91CE-235D519BF880}" type="datetimeFigureOut">
              <a:rPr lang="ru-RU" smtClean="0"/>
              <a:t>15.03.2017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D2AEE8D-5716-40EA-B6A0-45C568DDEBF8}" type="slidenum">
              <a:rPr lang="ru-RU" smtClean="0"/>
              <a:t>‹#›</a:t>
            </a:fld>
            <a:endParaRPr lang="ru-RU"/>
          </a:p>
        </p:txBody>
      </p:sp>
    </p:spTree>
    <p:extLst>
      <p:ext uri="{BB962C8B-B14F-4D97-AF65-F5344CB8AC3E}">
        <p14:creationId xmlns:p14="http://schemas.microsoft.com/office/powerpoint/2010/main" val="343497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E74F0A26-4E53-4C1A-91CE-235D519BF880}" type="datetimeFigureOut">
              <a:rPr lang="ru-RU" smtClean="0"/>
              <a:t>15.03.2017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D2AEE8D-5716-40EA-B6A0-45C568DDEBF8}" type="slidenum">
              <a:rPr lang="ru-RU" smtClean="0"/>
              <a:t>‹#›</a:t>
            </a:fld>
            <a:endParaRPr lang="ru-RU"/>
          </a:p>
        </p:txBody>
      </p:sp>
    </p:spTree>
    <p:extLst>
      <p:ext uri="{BB962C8B-B14F-4D97-AF65-F5344CB8AC3E}">
        <p14:creationId xmlns:p14="http://schemas.microsoft.com/office/powerpoint/2010/main" val="3026284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E74F0A26-4E53-4C1A-91CE-235D519BF880}" type="datetimeFigureOut">
              <a:rPr lang="ru-RU" smtClean="0"/>
              <a:t>15.03.2017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D2AEE8D-5716-40EA-B6A0-45C568DDEBF8}" type="slidenum">
              <a:rPr lang="ru-RU" smtClean="0"/>
              <a:t>‹#›</a:t>
            </a:fld>
            <a:endParaRPr lang="ru-RU"/>
          </a:p>
        </p:txBody>
      </p:sp>
    </p:spTree>
    <p:extLst>
      <p:ext uri="{BB962C8B-B14F-4D97-AF65-F5344CB8AC3E}">
        <p14:creationId xmlns:p14="http://schemas.microsoft.com/office/powerpoint/2010/main" val="817097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E74F0A26-4E53-4C1A-91CE-235D519BF880}" type="datetimeFigureOut">
              <a:rPr lang="ru-RU" smtClean="0"/>
              <a:t>15.03.2017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D2AEE8D-5716-40EA-B6A0-45C568DDEBF8}" type="slidenum">
              <a:rPr lang="ru-RU" smtClean="0"/>
              <a:t>‹#›</a:t>
            </a:fld>
            <a:endParaRPr lang="ru-RU"/>
          </a:p>
        </p:txBody>
      </p:sp>
    </p:spTree>
    <p:extLst>
      <p:ext uri="{BB962C8B-B14F-4D97-AF65-F5344CB8AC3E}">
        <p14:creationId xmlns:p14="http://schemas.microsoft.com/office/powerpoint/2010/main" val="581787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E74F0A26-4E53-4C1A-91CE-235D519BF880}" type="datetimeFigureOut">
              <a:rPr lang="ru-RU" smtClean="0"/>
              <a:t>15.03.2017</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AD2AEE8D-5716-40EA-B6A0-45C568DDEBF8}" type="slidenum">
              <a:rPr lang="ru-RU" smtClean="0"/>
              <a:t>‹#›</a:t>
            </a:fld>
            <a:endParaRPr lang="ru-RU"/>
          </a:p>
        </p:txBody>
      </p:sp>
    </p:spTree>
    <p:extLst>
      <p:ext uri="{BB962C8B-B14F-4D97-AF65-F5344CB8AC3E}">
        <p14:creationId xmlns:p14="http://schemas.microsoft.com/office/powerpoint/2010/main" val="1912806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E74F0A26-4E53-4C1A-91CE-235D519BF880}" type="datetimeFigureOut">
              <a:rPr lang="ru-RU" smtClean="0"/>
              <a:t>15.03.2017</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AD2AEE8D-5716-40EA-B6A0-45C568DDEBF8}" type="slidenum">
              <a:rPr lang="ru-RU" smtClean="0"/>
              <a:t>‹#›</a:t>
            </a:fld>
            <a:endParaRPr lang="ru-RU"/>
          </a:p>
        </p:txBody>
      </p:sp>
    </p:spTree>
    <p:extLst>
      <p:ext uri="{BB962C8B-B14F-4D97-AF65-F5344CB8AC3E}">
        <p14:creationId xmlns:p14="http://schemas.microsoft.com/office/powerpoint/2010/main" val="2706993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E74F0A26-4E53-4C1A-91CE-235D519BF880}" type="datetimeFigureOut">
              <a:rPr lang="ru-RU" smtClean="0"/>
              <a:t>15.03.2017</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AD2AEE8D-5716-40EA-B6A0-45C568DDEBF8}" type="slidenum">
              <a:rPr lang="ru-RU" smtClean="0"/>
              <a:t>‹#›</a:t>
            </a:fld>
            <a:endParaRPr lang="ru-RU"/>
          </a:p>
        </p:txBody>
      </p:sp>
    </p:spTree>
    <p:extLst>
      <p:ext uri="{BB962C8B-B14F-4D97-AF65-F5344CB8AC3E}">
        <p14:creationId xmlns:p14="http://schemas.microsoft.com/office/powerpoint/2010/main" val="150823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E74F0A26-4E53-4C1A-91CE-235D519BF880}" type="datetimeFigureOut">
              <a:rPr lang="ru-RU" smtClean="0"/>
              <a:t>15.03.2017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D2AEE8D-5716-40EA-B6A0-45C568DDEBF8}" type="slidenum">
              <a:rPr lang="ru-RU" smtClean="0"/>
              <a:t>‹#›</a:t>
            </a:fld>
            <a:endParaRPr lang="ru-RU"/>
          </a:p>
        </p:txBody>
      </p:sp>
    </p:spTree>
    <p:extLst>
      <p:ext uri="{BB962C8B-B14F-4D97-AF65-F5344CB8AC3E}">
        <p14:creationId xmlns:p14="http://schemas.microsoft.com/office/powerpoint/2010/main" val="4029697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E74F0A26-4E53-4C1A-91CE-235D519BF880}" type="datetimeFigureOut">
              <a:rPr lang="ru-RU" smtClean="0"/>
              <a:t>15.03.2017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D2AEE8D-5716-40EA-B6A0-45C568DDEBF8}" type="slidenum">
              <a:rPr lang="ru-RU" smtClean="0"/>
              <a:t>‹#›</a:t>
            </a:fld>
            <a:endParaRPr lang="ru-RU"/>
          </a:p>
        </p:txBody>
      </p:sp>
    </p:spTree>
    <p:extLst>
      <p:ext uri="{BB962C8B-B14F-4D97-AF65-F5344CB8AC3E}">
        <p14:creationId xmlns:p14="http://schemas.microsoft.com/office/powerpoint/2010/main" val="303646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4F0A26-4E53-4C1A-91CE-235D519BF880}" type="datetimeFigureOut">
              <a:rPr lang="ru-RU" smtClean="0"/>
              <a:t>15.03.2017</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2AEE8D-5716-40EA-B6A0-45C568DDEBF8}" type="slidenum">
              <a:rPr lang="ru-RU" smtClean="0"/>
              <a:t>‹#›</a:t>
            </a:fld>
            <a:endParaRPr lang="ru-RU"/>
          </a:p>
        </p:txBody>
      </p:sp>
    </p:spTree>
    <p:extLst>
      <p:ext uri="{BB962C8B-B14F-4D97-AF65-F5344CB8AC3E}">
        <p14:creationId xmlns:p14="http://schemas.microsoft.com/office/powerpoint/2010/main" val="2778067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457200" y="228600"/>
            <a:ext cx="8229600" cy="914400"/>
          </a:xfrm>
        </p:spPr>
        <p:txBody>
          <a:bodyPr>
            <a:normAutofit/>
          </a:bodyPr>
          <a:lstStyle/>
          <a:p>
            <a:r>
              <a:rPr lang="en-US" b="1" dirty="0"/>
              <a:t>Discrete decision making</a:t>
            </a:r>
            <a:endParaRPr lang="ru-RU" b="1" dirty="0"/>
          </a:p>
        </p:txBody>
      </p:sp>
      <p:sp>
        <p:nvSpPr>
          <p:cNvPr id="5" name="Заголовок 3"/>
          <p:cNvSpPr txBox="1">
            <a:spLocks/>
          </p:cNvSpPr>
          <p:nvPr/>
        </p:nvSpPr>
        <p:spPr>
          <a:xfrm>
            <a:off x="457200" y="1286024"/>
            <a:ext cx="8229600" cy="1512168"/>
          </a:xfrm>
          <a:prstGeom prst="rect">
            <a:avLst/>
          </a:prstGeom>
        </p:spPr>
        <p:txBody>
          <a:bodyPr vert="horz" anchor="b" anchorCtr="0">
            <a:normAutofit/>
          </a:bodyPr>
          <a:lstStyle/>
          <a:p>
            <a:pPr lvl="0">
              <a:spcBef>
                <a:spcPct val="0"/>
              </a:spcBef>
              <a:defRPr/>
            </a:pPr>
            <a:r>
              <a:rPr lang="en-US" sz="3200" dirty="0">
                <a:solidFill>
                  <a:schemeClr val="tx2"/>
                </a:solidFill>
                <a:latin typeface="+mj-lt"/>
                <a:ea typeface="+mj-ea"/>
                <a:cs typeface="+mj-cs"/>
              </a:rPr>
              <a:t>Lecture</a:t>
            </a:r>
            <a:r>
              <a:rPr kumimoji="0" lang="ru-RU" sz="3200" b="0" i="0" u="none" strike="noStrike" kern="1200" cap="none" spc="0" normalizeH="0" baseline="0" noProof="0" dirty="0">
                <a:ln>
                  <a:noFill/>
                </a:ln>
                <a:solidFill>
                  <a:schemeClr val="tx2"/>
                </a:solidFill>
                <a:effectLst/>
                <a:uLnTx/>
                <a:uFillTx/>
                <a:latin typeface="+mj-lt"/>
                <a:ea typeface="+mj-ea"/>
                <a:cs typeface="+mj-cs"/>
              </a:rPr>
              <a:t> </a:t>
            </a:r>
            <a:r>
              <a:rPr lang="en-US" sz="3200" dirty="0">
                <a:solidFill>
                  <a:schemeClr val="tx2"/>
                </a:solidFill>
                <a:latin typeface="+mj-lt"/>
                <a:ea typeface="+mj-ea"/>
                <a:cs typeface="+mj-cs"/>
              </a:rPr>
              <a:t>3</a:t>
            </a:r>
            <a:r>
              <a:rPr kumimoji="0" lang="ru-RU" sz="3200" b="0" i="0" u="none" strike="noStrike" kern="1200" cap="none" spc="0" normalizeH="0" baseline="0" noProof="0" dirty="0">
                <a:ln>
                  <a:noFill/>
                </a:ln>
                <a:solidFill>
                  <a:schemeClr val="tx2"/>
                </a:solidFill>
                <a:effectLst/>
                <a:uLnTx/>
                <a:uFillTx/>
                <a:latin typeface="+mj-lt"/>
                <a:ea typeface="+mj-ea"/>
                <a:cs typeface="+mj-cs"/>
              </a:rPr>
              <a:t>. </a:t>
            </a:r>
            <a:r>
              <a:rPr lang="en-US" sz="3200" dirty="0">
                <a:solidFill>
                  <a:schemeClr val="tx2"/>
                </a:solidFill>
                <a:latin typeface="+mj-lt"/>
                <a:ea typeface="+mj-ea"/>
                <a:cs typeface="+mj-cs"/>
              </a:rPr>
              <a:t>Decision-making paradoxes</a:t>
            </a:r>
          </a:p>
          <a:p>
            <a:pPr lvl="0">
              <a:spcBef>
                <a:spcPct val="0"/>
              </a:spcBef>
              <a:defRPr/>
            </a:pPr>
            <a:endParaRPr lang="en-US" sz="3200" dirty="0">
              <a:solidFill>
                <a:schemeClr val="tx2"/>
              </a:solidFill>
              <a:latin typeface="+mj-lt"/>
              <a:ea typeface="+mj-ea"/>
              <a:cs typeface="+mj-cs"/>
            </a:endParaRPr>
          </a:p>
          <a:p>
            <a:pPr lvl="0">
              <a:spcBef>
                <a:spcPct val="0"/>
              </a:spcBef>
              <a:defRPr/>
            </a:pPr>
            <a:endParaRPr lang="ru-RU" sz="3200" dirty="0">
              <a:solidFill>
                <a:schemeClr val="tx2"/>
              </a:solidFill>
              <a:latin typeface="+mj-lt"/>
              <a:ea typeface="+mj-ea"/>
              <a:cs typeface="+mj-cs"/>
            </a:endParaRPr>
          </a:p>
        </p:txBody>
      </p:sp>
      <p:cxnSp>
        <p:nvCxnSpPr>
          <p:cNvPr id="8" name="Прямая соединительная линия 7"/>
          <p:cNvCxnSpPr/>
          <p:nvPr/>
        </p:nvCxnSpPr>
        <p:spPr>
          <a:xfrm>
            <a:off x="673100" y="1143000"/>
            <a:ext cx="85471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7027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Other strategies (1)</a:t>
            </a:r>
            <a:endParaRPr lang="ru-RU" dirty="0"/>
          </a:p>
        </p:txBody>
      </p:sp>
      <p:sp>
        <p:nvSpPr>
          <p:cNvPr id="3" name="Объект 2"/>
          <p:cNvSpPr>
            <a:spLocks noGrp="1"/>
          </p:cNvSpPr>
          <p:nvPr>
            <p:ph idx="1"/>
          </p:nvPr>
        </p:nvSpPr>
        <p:spPr/>
        <p:txBody>
          <a:bodyPr/>
          <a:lstStyle/>
          <a:p>
            <a:pPr marL="0" indent="0">
              <a:buNone/>
            </a:pPr>
            <a:r>
              <a:rPr lang="en-US" b="1" dirty="0"/>
              <a:t>Strategy 1:</a:t>
            </a:r>
          </a:p>
          <a:p>
            <a:pPr marL="0" indent="0">
              <a:buNone/>
            </a:pPr>
            <a:r>
              <a:rPr lang="en-US" dirty="0"/>
              <a:t>"Monty from Hell": The host offers the option to switch only when the player's initial choice is the winning door.</a:t>
            </a:r>
          </a:p>
          <a:p>
            <a:pPr marL="0" indent="0">
              <a:buNone/>
            </a:pPr>
            <a:r>
              <a:rPr lang="en-US" dirty="0"/>
              <a:t>Result: Switching always yields a goat.</a:t>
            </a:r>
          </a:p>
          <a:p>
            <a:pPr marL="0" indent="0">
              <a:buNone/>
            </a:pPr>
            <a:endParaRPr lang="en-US" dirty="0"/>
          </a:p>
          <a:p>
            <a:pPr marL="0" indent="0">
              <a:buNone/>
            </a:pPr>
            <a:r>
              <a:rPr lang="en-US" b="1" dirty="0"/>
              <a:t>Strategy 2:</a:t>
            </a:r>
            <a:endParaRPr lang="en-US" dirty="0"/>
          </a:p>
          <a:p>
            <a:pPr marL="0" indent="0">
              <a:buNone/>
            </a:pPr>
            <a:r>
              <a:rPr lang="en-US" dirty="0"/>
              <a:t>"Angelic Monty": The host offers the option to switch only when the player has chosen incorrectly</a:t>
            </a:r>
          </a:p>
          <a:p>
            <a:pPr marL="0" indent="0">
              <a:buNone/>
            </a:pPr>
            <a:r>
              <a:rPr lang="en-US" dirty="0"/>
              <a:t>Result: Switching always wins the car.</a:t>
            </a:r>
            <a:endParaRPr lang="ru-RU" dirty="0"/>
          </a:p>
        </p:txBody>
      </p:sp>
    </p:spTree>
    <p:extLst>
      <p:ext uri="{BB962C8B-B14F-4D97-AF65-F5344CB8AC3E}">
        <p14:creationId xmlns:p14="http://schemas.microsoft.com/office/powerpoint/2010/main" val="3114416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Other strategies (2)</a:t>
            </a:r>
            <a:endParaRPr lang="ru-RU" dirty="0"/>
          </a:p>
        </p:txBody>
      </p:sp>
      <p:sp>
        <p:nvSpPr>
          <p:cNvPr id="3" name="Объект 2"/>
          <p:cNvSpPr>
            <a:spLocks noGrp="1"/>
          </p:cNvSpPr>
          <p:nvPr>
            <p:ph idx="1"/>
          </p:nvPr>
        </p:nvSpPr>
        <p:spPr>
          <a:xfrm>
            <a:off x="838200" y="1616902"/>
            <a:ext cx="10515600" cy="4923046"/>
          </a:xfrm>
        </p:spPr>
        <p:txBody>
          <a:bodyPr>
            <a:normAutofit lnSpcReduction="10000"/>
          </a:bodyPr>
          <a:lstStyle/>
          <a:p>
            <a:pPr marL="0" indent="0">
              <a:buNone/>
            </a:pPr>
            <a:r>
              <a:rPr lang="en-US" b="1" dirty="0"/>
              <a:t>Strategy 3:</a:t>
            </a:r>
          </a:p>
          <a:p>
            <a:pPr marL="0" indent="0">
              <a:buNone/>
            </a:pPr>
            <a:r>
              <a:rPr lang="en-US" dirty="0"/>
              <a:t>The host does not know what lies behind the doors, and opens one at random that happens not to reveal the car (MH_problem2_en.py).</a:t>
            </a:r>
          </a:p>
          <a:p>
            <a:pPr marL="0" indent="0">
              <a:buNone/>
            </a:pPr>
            <a:r>
              <a:rPr lang="en-US" dirty="0"/>
              <a:t>Result: Switching wins the car half of the time.</a:t>
            </a:r>
          </a:p>
          <a:p>
            <a:pPr marL="0" indent="0">
              <a:buNone/>
            </a:pPr>
            <a:endParaRPr lang="en-US" dirty="0"/>
          </a:p>
          <a:p>
            <a:pPr marL="0" indent="0">
              <a:buNone/>
            </a:pPr>
            <a:r>
              <a:rPr lang="en-US" b="1" dirty="0"/>
              <a:t>Strategy 4:</a:t>
            </a:r>
            <a:endParaRPr lang="en-US" dirty="0"/>
          </a:p>
          <a:p>
            <a:pPr marL="0" indent="0">
              <a:buNone/>
            </a:pPr>
            <a:r>
              <a:rPr lang="en-US" dirty="0"/>
              <a:t>The host knows what lies behind the doors, and (before the player's choice) chooses at random which goat to reveal. He offers the option to switch only when the player's choice is the same as host’s choice.</a:t>
            </a:r>
          </a:p>
          <a:p>
            <a:pPr marL="0" indent="0">
              <a:buNone/>
            </a:pPr>
            <a:r>
              <a:rPr lang="en-US" dirty="0"/>
              <a:t>(MH_problem3_en.py).</a:t>
            </a:r>
          </a:p>
          <a:p>
            <a:pPr marL="0" indent="0">
              <a:buNone/>
            </a:pPr>
            <a:r>
              <a:rPr lang="en-US" dirty="0"/>
              <a:t>Result: Switching always wins the car.</a:t>
            </a:r>
            <a:endParaRPr lang="ru-RU" dirty="0"/>
          </a:p>
        </p:txBody>
      </p:sp>
    </p:spTree>
    <p:extLst>
      <p:ext uri="{BB962C8B-B14F-4D97-AF65-F5344CB8AC3E}">
        <p14:creationId xmlns:p14="http://schemas.microsoft.com/office/powerpoint/2010/main" val="3872362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Other strategies (3)</a:t>
            </a:r>
            <a:endParaRPr lang="ru-RU" dirty="0"/>
          </a:p>
        </p:txBody>
      </p:sp>
      <p:sp>
        <p:nvSpPr>
          <p:cNvPr id="3" name="Объект 2"/>
          <p:cNvSpPr>
            <a:spLocks noGrp="1"/>
          </p:cNvSpPr>
          <p:nvPr>
            <p:ph idx="1"/>
          </p:nvPr>
        </p:nvSpPr>
        <p:spPr>
          <a:xfrm>
            <a:off x="828261" y="1636780"/>
            <a:ext cx="10889974" cy="4923046"/>
          </a:xfrm>
        </p:spPr>
        <p:txBody>
          <a:bodyPr>
            <a:normAutofit/>
          </a:bodyPr>
          <a:lstStyle/>
          <a:p>
            <a:pPr marL="0" indent="0">
              <a:buNone/>
            </a:pPr>
            <a:r>
              <a:rPr lang="en-US" b="1" dirty="0"/>
              <a:t>Strategy 5:</a:t>
            </a:r>
          </a:p>
          <a:p>
            <a:pPr marL="0" indent="0" algn="just">
              <a:buNone/>
            </a:pPr>
            <a:r>
              <a:rPr lang="en-US" dirty="0"/>
              <a:t>The host opens a door and makes the offer to switch 100% of the time if the player picked the goat, and 50% the time otherwise.  (MH_problem4_en.py).</a:t>
            </a:r>
          </a:p>
          <a:p>
            <a:pPr marL="0" indent="0" algn="just">
              <a:buNone/>
            </a:pPr>
            <a:r>
              <a:rPr lang="en-US" dirty="0"/>
              <a:t>Result: Switching wins the car half of the time.</a:t>
            </a:r>
          </a:p>
          <a:p>
            <a:pPr marL="0" indent="0">
              <a:buNone/>
            </a:pPr>
            <a:endParaRPr lang="en-US" dirty="0"/>
          </a:p>
          <a:p>
            <a:pPr marL="0" indent="0">
              <a:buNone/>
            </a:pPr>
            <a:r>
              <a:rPr lang="en-US" b="1" dirty="0"/>
              <a:t>Strategy 6:</a:t>
            </a:r>
          </a:p>
          <a:p>
            <a:pPr marL="0" indent="0">
              <a:buNone/>
            </a:pPr>
            <a:r>
              <a:rPr lang="en-US" dirty="0"/>
              <a:t>The host asks the player to open a door, then offers a switch in case the car hasn't been revealed (MH_problem5_en.py).</a:t>
            </a:r>
          </a:p>
          <a:p>
            <a:pPr marL="0" indent="0">
              <a:buNone/>
            </a:pPr>
            <a:r>
              <a:rPr lang="en-US" dirty="0"/>
              <a:t>Result: Switching wins the car with probability 2/3.</a:t>
            </a:r>
            <a:endParaRPr lang="ru-RU" dirty="0"/>
          </a:p>
        </p:txBody>
      </p:sp>
    </p:spTree>
    <p:extLst>
      <p:ext uri="{BB962C8B-B14F-4D97-AF65-F5344CB8AC3E}">
        <p14:creationId xmlns:p14="http://schemas.microsoft.com/office/powerpoint/2010/main" val="4197843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a:bodyPr>
          <a:lstStyle/>
          <a:p>
            <a:r>
              <a:rPr lang="en-US" dirty="0"/>
              <a:t>2) Two envelopes problem</a:t>
            </a:r>
            <a:br>
              <a:rPr lang="en-US" dirty="0"/>
            </a:br>
            <a:endParaRPr lang="ru-RU" dirty="0"/>
          </a:p>
        </p:txBody>
      </p:sp>
    </p:spTree>
    <p:extLst>
      <p:ext uri="{BB962C8B-B14F-4D97-AF65-F5344CB8AC3E}">
        <p14:creationId xmlns:p14="http://schemas.microsoft.com/office/powerpoint/2010/main" val="494021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690688"/>
            <a:ext cx="10515600" cy="4351338"/>
          </a:xfrm>
        </p:spPr>
        <p:txBody>
          <a:bodyPr/>
          <a:lstStyle/>
          <a:p>
            <a:pPr marL="0" indent="0" algn="just">
              <a:buNone/>
            </a:pPr>
            <a:r>
              <a:rPr lang="en-US" dirty="0"/>
              <a:t>“You are given two indistinguishable envelopes, each of which contains a positive sum of money. One envelope contains twice as much as the other. You may pick one envelope and keep whatever amount it contains. You pick one envelope at random but before you open it you are given the chance to take the other envelope instead.”</a:t>
            </a:r>
            <a:endParaRPr lang="ru-RU" dirty="0"/>
          </a:p>
        </p:txBody>
      </p:sp>
      <p:sp>
        <p:nvSpPr>
          <p:cNvPr id="4" name="Заголовок 1"/>
          <p:cNvSpPr>
            <a:spLocks noGrp="1"/>
          </p:cNvSpPr>
          <p:nvPr>
            <p:ph type="title"/>
          </p:nvPr>
        </p:nvSpPr>
        <p:spPr>
          <a:xfrm>
            <a:off x="838200" y="365125"/>
            <a:ext cx="10515600" cy="1325563"/>
          </a:xfrm>
        </p:spPr>
        <p:txBody>
          <a:bodyPr/>
          <a:lstStyle/>
          <a:p>
            <a:r>
              <a:rPr lang="en-US" dirty="0"/>
              <a:t>Description</a:t>
            </a:r>
            <a:endParaRPr lang="ru-RU" dirty="0"/>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4076907"/>
            <a:ext cx="3496089" cy="2622067"/>
          </a:xfrm>
          <a:prstGeom prst="rect">
            <a:avLst/>
          </a:prstGeom>
        </p:spPr>
      </p:pic>
    </p:spTree>
    <p:extLst>
      <p:ext uri="{BB962C8B-B14F-4D97-AF65-F5344CB8AC3E}">
        <p14:creationId xmlns:p14="http://schemas.microsoft.com/office/powerpoint/2010/main" val="242661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690688"/>
            <a:ext cx="10515600" cy="4351338"/>
          </a:xfrm>
        </p:spPr>
        <p:txBody>
          <a:bodyPr/>
          <a:lstStyle/>
          <a:p>
            <a:r>
              <a:rPr lang="en-US" dirty="0"/>
              <a:t>Other envelope contains 2</a:t>
            </a:r>
            <a:r>
              <a:rPr lang="en-US" i="1" dirty="0"/>
              <a:t>A</a:t>
            </a:r>
            <a:r>
              <a:rPr lang="en-US" dirty="0"/>
              <a:t> with probability 1/2 and </a:t>
            </a:r>
            <a:r>
              <a:rPr lang="en-US" i="1" dirty="0"/>
              <a:t>A</a:t>
            </a:r>
            <a:r>
              <a:rPr lang="en-US" dirty="0"/>
              <a:t>/2 with probability 1/2.</a:t>
            </a:r>
          </a:p>
          <a:p>
            <a:r>
              <a:rPr lang="en-US" dirty="0"/>
              <a:t>The expected value of the money in the other envelope is:</a:t>
            </a:r>
          </a:p>
        </p:txBody>
      </p:sp>
      <p:sp>
        <p:nvSpPr>
          <p:cNvPr id="4" name="Заголовок 1"/>
          <p:cNvSpPr>
            <a:spLocks noGrp="1"/>
          </p:cNvSpPr>
          <p:nvPr>
            <p:ph type="title"/>
          </p:nvPr>
        </p:nvSpPr>
        <p:spPr>
          <a:xfrm>
            <a:off x="838200" y="365125"/>
            <a:ext cx="10515600" cy="1325563"/>
          </a:xfrm>
        </p:spPr>
        <p:txBody>
          <a:bodyPr/>
          <a:lstStyle/>
          <a:p>
            <a:r>
              <a:rPr lang="en-US" dirty="0"/>
              <a:t>The switching argument</a:t>
            </a:r>
            <a:endParaRPr lang="ru-RU" dirty="0"/>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8177" y="3387414"/>
            <a:ext cx="6931714" cy="1721298"/>
          </a:xfrm>
          <a:prstGeom prst="rect">
            <a:avLst/>
          </a:prstGeom>
        </p:spPr>
      </p:pic>
    </p:spTree>
    <p:extLst>
      <p:ext uri="{BB962C8B-B14F-4D97-AF65-F5344CB8AC3E}">
        <p14:creationId xmlns:p14="http://schemas.microsoft.com/office/powerpoint/2010/main" val="1446337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690688"/>
            <a:ext cx="10515600" cy="1469955"/>
          </a:xfrm>
        </p:spPr>
        <p:txBody>
          <a:bodyPr/>
          <a:lstStyle/>
          <a:p>
            <a:pPr marL="0" indent="0">
              <a:buNone/>
            </a:pPr>
            <a:r>
              <a:rPr lang="en-US" dirty="0"/>
              <a:t>The total amount in both envelopes is a constant </a:t>
            </a:r>
            <a:r>
              <a:rPr lang="en-US" i="1" dirty="0"/>
              <a:t>c=3x </a:t>
            </a:r>
            <a:r>
              <a:rPr lang="en-US" dirty="0"/>
              <a:t>(</a:t>
            </a:r>
            <a:r>
              <a:rPr lang="en-US" i="1" dirty="0"/>
              <a:t>x </a:t>
            </a:r>
            <a:r>
              <a:rPr lang="en-US" dirty="0"/>
              <a:t>in first,</a:t>
            </a:r>
            <a:r>
              <a:rPr lang="en-US" i="1" dirty="0"/>
              <a:t>2x</a:t>
            </a:r>
            <a:r>
              <a:rPr lang="en-US" dirty="0"/>
              <a:t> in second).</a:t>
            </a:r>
          </a:p>
          <a:p>
            <a:pPr marL="0" indent="0">
              <a:buNone/>
            </a:pPr>
            <a:r>
              <a:rPr lang="en-US" dirty="0"/>
              <a:t> The expected value:</a:t>
            </a:r>
          </a:p>
        </p:txBody>
      </p:sp>
      <p:sp>
        <p:nvSpPr>
          <p:cNvPr id="4" name="Заголовок 1"/>
          <p:cNvSpPr>
            <a:spLocks noGrp="1"/>
          </p:cNvSpPr>
          <p:nvPr>
            <p:ph type="title"/>
          </p:nvPr>
        </p:nvSpPr>
        <p:spPr>
          <a:xfrm>
            <a:off x="838200" y="365125"/>
            <a:ext cx="10515600" cy="1325563"/>
          </a:xfrm>
        </p:spPr>
        <p:txBody>
          <a:bodyPr/>
          <a:lstStyle/>
          <a:p>
            <a:r>
              <a:rPr lang="en-US" dirty="0"/>
              <a:t>Resolution</a:t>
            </a:r>
          </a:p>
        </p:txBody>
      </p:sp>
      <p:pic>
        <p:nvPicPr>
          <p:cNvPr id="13" name="Рисунок 1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82868" y="3154362"/>
            <a:ext cx="7176019" cy="1698142"/>
          </a:xfrm>
          <a:prstGeom prst="rect">
            <a:avLst/>
          </a:prstGeom>
        </p:spPr>
      </p:pic>
      <p:sp>
        <p:nvSpPr>
          <p:cNvPr id="14" name="Прямоугольник 13"/>
          <p:cNvSpPr/>
          <p:nvPr/>
        </p:nvSpPr>
        <p:spPr>
          <a:xfrm>
            <a:off x="838200" y="5580030"/>
            <a:ext cx="5613011" cy="523220"/>
          </a:xfrm>
          <a:prstGeom prst="rect">
            <a:avLst/>
          </a:prstGeom>
        </p:spPr>
        <p:txBody>
          <a:bodyPr wrap="none">
            <a:spAutoFit/>
          </a:bodyPr>
          <a:lstStyle/>
          <a:p>
            <a:r>
              <a:rPr lang="en-US" sz="2800" dirty="0"/>
              <a:t>It is the same for both the envelopes.</a:t>
            </a:r>
            <a:endParaRPr lang="ru-RU" sz="2800" dirty="0"/>
          </a:p>
        </p:txBody>
      </p:sp>
    </p:spTree>
    <p:extLst>
      <p:ext uri="{BB962C8B-B14F-4D97-AF65-F5344CB8AC3E}">
        <p14:creationId xmlns:p14="http://schemas.microsoft.com/office/powerpoint/2010/main" val="231888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txBox="1">
            <a:spLocks/>
          </p:cNvSpPr>
          <p:nvPr/>
        </p:nvSpPr>
        <p:spPr>
          <a:xfrm>
            <a:off x="838200" y="243563"/>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6100" dirty="0"/>
              <a:t>Solution by simulation</a:t>
            </a:r>
          </a:p>
        </p:txBody>
      </p:sp>
      <p:pic>
        <p:nvPicPr>
          <p:cNvPr id="7" name="Рисунок 6"/>
          <p:cNvPicPr>
            <a:picLocks noChangeAspect="1"/>
          </p:cNvPicPr>
          <p:nvPr/>
        </p:nvPicPr>
        <p:blipFill>
          <a:blip r:embed="rId2"/>
          <a:stretch>
            <a:fillRect/>
          </a:stretch>
        </p:blipFill>
        <p:spPr>
          <a:xfrm>
            <a:off x="6195183" y="1569126"/>
            <a:ext cx="5898603" cy="4702465"/>
          </a:xfrm>
          <a:prstGeom prst="rect">
            <a:avLst/>
          </a:prstGeom>
        </p:spPr>
      </p:pic>
      <p:pic>
        <p:nvPicPr>
          <p:cNvPr id="2" name="Рисунок 1"/>
          <p:cNvPicPr>
            <a:picLocks noChangeAspect="1"/>
          </p:cNvPicPr>
          <p:nvPr/>
        </p:nvPicPr>
        <p:blipFill>
          <a:blip r:embed="rId3"/>
          <a:stretch>
            <a:fillRect/>
          </a:stretch>
        </p:blipFill>
        <p:spPr>
          <a:xfrm>
            <a:off x="393700" y="1569125"/>
            <a:ext cx="5693551" cy="5142617"/>
          </a:xfrm>
          <a:prstGeom prst="rect">
            <a:avLst/>
          </a:prstGeom>
        </p:spPr>
      </p:pic>
    </p:spTree>
    <p:extLst>
      <p:ext uri="{BB962C8B-B14F-4D97-AF65-F5344CB8AC3E}">
        <p14:creationId xmlns:p14="http://schemas.microsoft.com/office/powerpoint/2010/main" val="937834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Other strategies (Thomas M. Cover optimization)</a:t>
            </a:r>
            <a:endParaRPr lang="ru-RU" dirty="0"/>
          </a:p>
        </p:txBody>
      </p:sp>
      <p:sp>
        <p:nvSpPr>
          <p:cNvPr id="3" name="Объект 2"/>
          <p:cNvSpPr>
            <a:spLocks noGrp="1"/>
          </p:cNvSpPr>
          <p:nvPr>
            <p:ph idx="1"/>
          </p:nvPr>
        </p:nvSpPr>
        <p:spPr>
          <a:xfrm>
            <a:off x="838200" y="1978025"/>
            <a:ext cx="10515600" cy="4351338"/>
          </a:xfrm>
        </p:spPr>
        <p:txBody>
          <a:bodyPr/>
          <a:lstStyle/>
          <a:p>
            <a:pPr marL="0" indent="0">
              <a:buNone/>
            </a:pPr>
            <a:r>
              <a:rPr lang="en-US" b="1" dirty="0"/>
              <a:t>Strategy 1:</a:t>
            </a:r>
          </a:p>
          <a:p>
            <a:pPr marL="0" indent="0">
              <a:buNone/>
            </a:pPr>
            <a:r>
              <a:rPr lang="en-US" dirty="0"/>
              <a:t>Change decision if the amount of money in the first envelope</a:t>
            </a:r>
            <a:r>
              <a:rPr lang="ru-RU" dirty="0"/>
              <a:t> </a:t>
            </a:r>
            <a:r>
              <a:rPr lang="en-US" dirty="0"/>
              <a:t>is less than in previous game. </a:t>
            </a:r>
          </a:p>
          <a:p>
            <a:pPr marL="0" indent="0">
              <a:buNone/>
            </a:pPr>
            <a:endParaRPr lang="en-US" dirty="0"/>
          </a:p>
          <a:p>
            <a:pPr marL="0" indent="0">
              <a:buNone/>
            </a:pPr>
            <a:r>
              <a:rPr lang="en-US" b="1" dirty="0"/>
              <a:t>Strategy 2:</a:t>
            </a:r>
            <a:endParaRPr lang="en-US" dirty="0"/>
          </a:p>
          <a:p>
            <a:pPr marL="0" indent="0">
              <a:buNone/>
            </a:pPr>
            <a:r>
              <a:rPr lang="en-US" dirty="0"/>
              <a:t>Change decision if the amount of money in the first envelope</a:t>
            </a:r>
            <a:r>
              <a:rPr lang="ru-RU" dirty="0"/>
              <a:t> </a:t>
            </a:r>
            <a:r>
              <a:rPr lang="en-US" dirty="0"/>
              <a:t>is less than average in all previous games. </a:t>
            </a:r>
          </a:p>
        </p:txBody>
      </p:sp>
    </p:spTree>
    <p:extLst>
      <p:ext uri="{BB962C8B-B14F-4D97-AF65-F5344CB8AC3E}">
        <p14:creationId xmlns:p14="http://schemas.microsoft.com/office/powerpoint/2010/main" val="23665645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74700" y="2524125"/>
            <a:ext cx="10515600" cy="1325563"/>
          </a:xfrm>
        </p:spPr>
        <p:txBody>
          <a:bodyPr>
            <a:normAutofit fontScale="90000"/>
          </a:bodyPr>
          <a:lstStyle/>
          <a:p>
            <a:pPr algn="ctr"/>
            <a:r>
              <a:rPr lang="en-US" b="1" dirty="0"/>
              <a:t>3) St. Petersburg paradox</a:t>
            </a:r>
            <a:br>
              <a:rPr lang="en-US" b="1" dirty="0"/>
            </a:br>
            <a:br>
              <a:rPr lang="en-US" b="1" dirty="0"/>
            </a:br>
            <a:r>
              <a:rPr lang="en-US" dirty="0"/>
              <a:t>(The paradox takes its name from its resolution by Daniel Bernoulli, one-time resident of the eponymous Russian city, who published his arguments in the Commentaries of the Imperial Academy of Science of Saint Petersburg (</a:t>
            </a:r>
            <a:r>
              <a:rPr lang="en-US" i="1" dirty="0"/>
              <a:t>Bernoulli 1738</a:t>
            </a:r>
            <a:r>
              <a:rPr lang="en-US" dirty="0"/>
              <a:t>))</a:t>
            </a:r>
            <a:endParaRPr lang="ru-RU" dirty="0"/>
          </a:p>
        </p:txBody>
      </p:sp>
    </p:spTree>
    <p:extLst>
      <p:ext uri="{BB962C8B-B14F-4D97-AF65-F5344CB8AC3E}">
        <p14:creationId xmlns:p14="http://schemas.microsoft.com/office/powerpoint/2010/main" val="1548187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028700" y="284163"/>
            <a:ext cx="9144000" cy="2387600"/>
          </a:xfrm>
        </p:spPr>
        <p:txBody>
          <a:bodyPr>
            <a:normAutofit/>
          </a:bodyPr>
          <a:lstStyle/>
          <a:p>
            <a:r>
              <a:rPr lang="en-US" dirty="0"/>
              <a:t>Decision-making paradoxes</a:t>
            </a:r>
            <a:br>
              <a:rPr lang="en-US" dirty="0"/>
            </a:br>
            <a:endParaRPr lang="ru-RU" dirty="0"/>
          </a:p>
        </p:txBody>
      </p:sp>
      <p:sp>
        <p:nvSpPr>
          <p:cNvPr id="3" name="TextBox 2"/>
          <p:cNvSpPr txBox="1"/>
          <p:nvPr/>
        </p:nvSpPr>
        <p:spPr>
          <a:xfrm>
            <a:off x="1663700" y="3187700"/>
            <a:ext cx="473206" cy="369332"/>
          </a:xfrm>
          <a:prstGeom prst="rect">
            <a:avLst/>
          </a:prstGeom>
          <a:noFill/>
        </p:spPr>
        <p:txBody>
          <a:bodyPr wrap="none" rtlCol="0">
            <a:spAutoFit/>
          </a:bodyPr>
          <a:lstStyle/>
          <a:p>
            <a:pPr marL="285750" indent="-285750">
              <a:buFont typeface="Arial" panose="020B0604020202020204" pitchFamily="34" charset="0"/>
              <a:buChar char="•"/>
            </a:pPr>
            <a:endParaRPr lang="ru-RU" dirty="0"/>
          </a:p>
        </p:txBody>
      </p:sp>
      <p:sp>
        <p:nvSpPr>
          <p:cNvPr id="4" name="TextBox 3"/>
          <p:cNvSpPr txBox="1"/>
          <p:nvPr/>
        </p:nvSpPr>
        <p:spPr>
          <a:xfrm>
            <a:off x="1663700" y="2239963"/>
            <a:ext cx="8293100" cy="2893100"/>
          </a:xfrm>
          <a:prstGeom prst="rect">
            <a:avLst/>
          </a:prstGeom>
          <a:noFill/>
        </p:spPr>
        <p:txBody>
          <a:bodyPr wrap="square" rtlCol="0">
            <a:spAutoFit/>
          </a:bodyPr>
          <a:lstStyle/>
          <a:p>
            <a:pPr marL="285750" indent="-285750">
              <a:buFont typeface="Arial" panose="020B0604020202020204" pitchFamily="34" charset="0"/>
              <a:buChar char="•"/>
            </a:pPr>
            <a:r>
              <a:rPr lang="en-US" sz="4200" dirty="0"/>
              <a:t>Monty Hall problem</a:t>
            </a:r>
          </a:p>
          <a:p>
            <a:pPr marL="285750" indent="-285750">
              <a:buFont typeface="Arial" panose="020B0604020202020204" pitchFamily="34" charset="0"/>
              <a:buChar char="•"/>
            </a:pPr>
            <a:r>
              <a:rPr lang="en-US" sz="4200" dirty="0"/>
              <a:t>Two envelopes problem</a:t>
            </a:r>
          </a:p>
          <a:p>
            <a:pPr marL="285750" indent="-285750">
              <a:buFont typeface="Arial" panose="020B0604020202020204" pitchFamily="34" charset="0"/>
              <a:buChar char="•"/>
            </a:pPr>
            <a:r>
              <a:rPr lang="en-US" sz="4200" dirty="0"/>
              <a:t>St. Petersburg paradox</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ru-RU" sz="2800" dirty="0"/>
          </a:p>
        </p:txBody>
      </p:sp>
    </p:spTree>
    <p:extLst>
      <p:ext uri="{BB962C8B-B14F-4D97-AF65-F5344CB8AC3E}">
        <p14:creationId xmlns:p14="http://schemas.microsoft.com/office/powerpoint/2010/main" val="3988134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690688"/>
            <a:ext cx="10515600" cy="4351338"/>
          </a:xfrm>
        </p:spPr>
        <p:txBody>
          <a:bodyPr/>
          <a:lstStyle/>
          <a:p>
            <a:pPr marL="0" indent="0" algn="just">
              <a:buNone/>
            </a:pPr>
            <a:r>
              <a:rPr lang="en-US" dirty="0"/>
              <a:t>A casino offers a game of chance for a single player in which a fair coin is tossed at each stage. The initial stake starts at 2 dollars and is doubled every time heads appears. The first time tails appears, the game ends and the player wins whatever is in the pot. Thus the player wins 2 dollars if tails appears on the first toss, 4 dollars if heads appears on the first toss and tails on the second, 8 dollars if heads appears on the first two tosses and tails on the third, and so on. Mathematically, the player wins 2^k dollars, where k equals number of tosses (k must be a whole number and greater than zero). What would be a fair price to pay the casino for entering the game?</a:t>
            </a:r>
            <a:endParaRPr lang="ru-RU" dirty="0"/>
          </a:p>
        </p:txBody>
      </p:sp>
      <p:sp>
        <p:nvSpPr>
          <p:cNvPr id="4" name="Заголовок 1"/>
          <p:cNvSpPr>
            <a:spLocks noGrp="1"/>
          </p:cNvSpPr>
          <p:nvPr>
            <p:ph type="title"/>
          </p:nvPr>
        </p:nvSpPr>
        <p:spPr>
          <a:xfrm>
            <a:off x="838200" y="365125"/>
            <a:ext cx="10515600" cy="1325563"/>
          </a:xfrm>
        </p:spPr>
        <p:txBody>
          <a:bodyPr/>
          <a:lstStyle/>
          <a:p>
            <a:r>
              <a:rPr lang="en-US" dirty="0"/>
              <a:t>Description</a:t>
            </a:r>
            <a:endParaRPr lang="ru-RU" dirty="0"/>
          </a:p>
        </p:txBody>
      </p:sp>
    </p:spTree>
    <p:extLst>
      <p:ext uri="{BB962C8B-B14F-4D97-AF65-F5344CB8AC3E}">
        <p14:creationId xmlns:p14="http://schemas.microsoft.com/office/powerpoint/2010/main" val="39115868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Theoretical expected value</a:t>
            </a:r>
            <a:endParaRPr lang="ru-RU" dirty="0"/>
          </a:p>
        </p:txBody>
      </p:sp>
      <p:pic>
        <p:nvPicPr>
          <p:cNvPr id="5" name="Рисунок 4"/>
          <p:cNvPicPr>
            <a:picLocks noChangeAspect="1"/>
          </p:cNvPicPr>
          <p:nvPr/>
        </p:nvPicPr>
        <p:blipFill>
          <a:blip r:embed="rId2"/>
          <a:stretch>
            <a:fillRect/>
          </a:stretch>
        </p:blipFill>
        <p:spPr>
          <a:xfrm>
            <a:off x="685800" y="1981200"/>
            <a:ext cx="11144899" cy="3092085"/>
          </a:xfrm>
          <a:prstGeom prst="rect">
            <a:avLst/>
          </a:prstGeom>
        </p:spPr>
      </p:pic>
    </p:spTree>
    <p:extLst>
      <p:ext uri="{BB962C8B-B14F-4D97-AF65-F5344CB8AC3E}">
        <p14:creationId xmlns:p14="http://schemas.microsoft.com/office/powerpoint/2010/main" val="35645065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Theoretical expected value</a:t>
            </a:r>
            <a:endParaRPr lang="ru-RU" dirty="0"/>
          </a:p>
        </p:txBody>
      </p:sp>
      <p:pic>
        <p:nvPicPr>
          <p:cNvPr id="5" name="Рисунок 4"/>
          <p:cNvPicPr>
            <a:picLocks noChangeAspect="1"/>
          </p:cNvPicPr>
          <p:nvPr/>
        </p:nvPicPr>
        <p:blipFill>
          <a:blip r:embed="rId2"/>
          <a:stretch>
            <a:fillRect/>
          </a:stretch>
        </p:blipFill>
        <p:spPr>
          <a:xfrm>
            <a:off x="523550" y="1690688"/>
            <a:ext cx="11144899" cy="3092085"/>
          </a:xfrm>
          <a:prstGeom prst="rect">
            <a:avLst/>
          </a:prstGeom>
        </p:spPr>
      </p:pic>
      <p:sp>
        <p:nvSpPr>
          <p:cNvPr id="3" name="Прямоугольник 2"/>
          <p:cNvSpPr/>
          <p:nvPr/>
        </p:nvSpPr>
        <p:spPr>
          <a:xfrm>
            <a:off x="523550" y="4908007"/>
            <a:ext cx="10969950" cy="1200329"/>
          </a:xfrm>
          <a:prstGeom prst="rect">
            <a:avLst/>
          </a:prstGeom>
        </p:spPr>
        <p:txBody>
          <a:bodyPr wrap="square">
            <a:spAutoFit/>
          </a:bodyPr>
          <a:lstStyle/>
          <a:p>
            <a:pPr algn="just"/>
            <a:r>
              <a:rPr lang="ru-RU" sz="2400" dirty="0" err="1"/>
              <a:t>Assuming</a:t>
            </a:r>
            <a:r>
              <a:rPr lang="ru-RU" sz="2400" dirty="0"/>
              <a:t> </a:t>
            </a:r>
            <a:r>
              <a:rPr lang="ru-RU" sz="2400" dirty="0" err="1"/>
              <a:t>the</a:t>
            </a:r>
            <a:r>
              <a:rPr lang="ru-RU" sz="2400" dirty="0"/>
              <a:t> </a:t>
            </a:r>
            <a:r>
              <a:rPr lang="ru-RU" sz="2400" dirty="0" err="1"/>
              <a:t>game</a:t>
            </a:r>
            <a:r>
              <a:rPr lang="ru-RU" sz="2400" dirty="0"/>
              <a:t> </a:t>
            </a:r>
            <a:r>
              <a:rPr lang="ru-RU" sz="2400" dirty="0" err="1"/>
              <a:t>can</a:t>
            </a:r>
            <a:r>
              <a:rPr lang="ru-RU" sz="2400" dirty="0"/>
              <a:t> </a:t>
            </a:r>
            <a:r>
              <a:rPr lang="ru-RU" sz="2400" dirty="0" err="1"/>
              <a:t>continue</a:t>
            </a:r>
            <a:r>
              <a:rPr lang="ru-RU" sz="2400" dirty="0"/>
              <a:t> </a:t>
            </a:r>
            <a:r>
              <a:rPr lang="ru-RU" sz="2400" dirty="0" err="1"/>
              <a:t>as</a:t>
            </a:r>
            <a:r>
              <a:rPr lang="ru-RU" sz="2400" dirty="0"/>
              <a:t> </a:t>
            </a:r>
            <a:r>
              <a:rPr lang="ru-RU" sz="2400" dirty="0" err="1"/>
              <a:t>long</a:t>
            </a:r>
            <a:r>
              <a:rPr lang="ru-RU" sz="2400" dirty="0"/>
              <a:t> </a:t>
            </a:r>
            <a:r>
              <a:rPr lang="ru-RU" sz="2400" dirty="0" err="1"/>
              <a:t>as</a:t>
            </a:r>
            <a:r>
              <a:rPr lang="ru-RU" sz="2400" dirty="0"/>
              <a:t> </a:t>
            </a:r>
            <a:r>
              <a:rPr lang="ru-RU" sz="2400" dirty="0" err="1"/>
              <a:t>the</a:t>
            </a:r>
            <a:r>
              <a:rPr lang="ru-RU" sz="2400" dirty="0"/>
              <a:t> </a:t>
            </a:r>
            <a:r>
              <a:rPr lang="ru-RU" sz="2400" dirty="0" err="1"/>
              <a:t>coin</a:t>
            </a:r>
            <a:r>
              <a:rPr lang="ru-RU" sz="2400" dirty="0"/>
              <a:t> </a:t>
            </a:r>
            <a:r>
              <a:rPr lang="ru-RU" sz="2400" dirty="0" err="1"/>
              <a:t>toss</a:t>
            </a:r>
            <a:r>
              <a:rPr lang="ru-RU" sz="2400" dirty="0"/>
              <a:t> </a:t>
            </a:r>
            <a:r>
              <a:rPr lang="ru-RU" sz="2400" dirty="0" err="1"/>
              <a:t>results</a:t>
            </a:r>
            <a:r>
              <a:rPr lang="ru-RU" sz="2400" dirty="0"/>
              <a:t> </a:t>
            </a:r>
            <a:r>
              <a:rPr lang="ru-RU" sz="2400" dirty="0" err="1"/>
              <a:t>in</a:t>
            </a:r>
            <a:r>
              <a:rPr lang="ru-RU" sz="2400" dirty="0"/>
              <a:t> </a:t>
            </a:r>
            <a:r>
              <a:rPr lang="ru-RU" sz="2400" dirty="0" err="1"/>
              <a:t>heads</a:t>
            </a:r>
            <a:r>
              <a:rPr lang="ru-RU" sz="2400" dirty="0"/>
              <a:t> </a:t>
            </a:r>
            <a:r>
              <a:rPr lang="ru-RU" sz="2400" dirty="0" err="1"/>
              <a:t>and</a:t>
            </a:r>
            <a:r>
              <a:rPr lang="ru-RU" sz="2400" dirty="0"/>
              <a:t> </a:t>
            </a:r>
            <a:r>
              <a:rPr lang="ru-RU" sz="2400" dirty="0" err="1"/>
              <a:t>in</a:t>
            </a:r>
            <a:r>
              <a:rPr lang="ru-RU" sz="2400" dirty="0"/>
              <a:t> </a:t>
            </a:r>
            <a:r>
              <a:rPr lang="ru-RU" sz="2400" dirty="0" err="1"/>
              <a:t>particular</a:t>
            </a:r>
            <a:r>
              <a:rPr lang="ru-RU" sz="2400" dirty="0"/>
              <a:t> </a:t>
            </a:r>
            <a:r>
              <a:rPr lang="ru-RU" sz="2400" dirty="0" err="1"/>
              <a:t>that</a:t>
            </a:r>
            <a:r>
              <a:rPr lang="ru-RU" sz="2400" dirty="0"/>
              <a:t> </a:t>
            </a:r>
            <a:r>
              <a:rPr lang="ru-RU" sz="2400" dirty="0" err="1"/>
              <a:t>the</a:t>
            </a:r>
            <a:r>
              <a:rPr lang="ru-RU" sz="2400" dirty="0"/>
              <a:t> </a:t>
            </a:r>
            <a:r>
              <a:rPr lang="ru-RU" sz="2400" dirty="0" err="1"/>
              <a:t>casino</a:t>
            </a:r>
            <a:r>
              <a:rPr lang="ru-RU" sz="2400" dirty="0"/>
              <a:t> </a:t>
            </a:r>
            <a:r>
              <a:rPr lang="ru-RU" sz="2400" dirty="0" err="1"/>
              <a:t>has</a:t>
            </a:r>
            <a:r>
              <a:rPr lang="ru-RU" sz="2400" dirty="0"/>
              <a:t> </a:t>
            </a:r>
            <a:r>
              <a:rPr lang="ru-RU" sz="2400" dirty="0" err="1"/>
              <a:t>unlimited</a:t>
            </a:r>
            <a:r>
              <a:rPr lang="ru-RU" sz="2400" dirty="0"/>
              <a:t> </a:t>
            </a:r>
            <a:r>
              <a:rPr lang="ru-RU" sz="2400" dirty="0" err="1"/>
              <a:t>resources</a:t>
            </a:r>
            <a:r>
              <a:rPr lang="ru-RU" sz="2400" dirty="0"/>
              <a:t>, </a:t>
            </a:r>
            <a:r>
              <a:rPr lang="ru-RU" sz="2400" dirty="0" err="1"/>
              <a:t>this</a:t>
            </a:r>
            <a:r>
              <a:rPr lang="ru-RU" sz="2400" dirty="0"/>
              <a:t> </a:t>
            </a:r>
            <a:r>
              <a:rPr lang="ru-RU" sz="2400" dirty="0" err="1"/>
              <a:t>sum</a:t>
            </a:r>
            <a:r>
              <a:rPr lang="ru-RU" sz="2400" dirty="0"/>
              <a:t> </a:t>
            </a:r>
            <a:r>
              <a:rPr lang="ru-RU" sz="2400" dirty="0" err="1"/>
              <a:t>grows</a:t>
            </a:r>
            <a:r>
              <a:rPr lang="ru-RU" sz="2400" dirty="0"/>
              <a:t> </a:t>
            </a:r>
            <a:r>
              <a:rPr lang="ru-RU" sz="2400" dirty="0" err="1"/>
              <a:t>without</a:t>
            </a:r>
            <a:r>
              <a:rPr lang="ru-RU" sz="2400" dirty="0"/>
              <a:t> </a:t>
            </a:r>
            <a:r>
              <a:rPr lang="ru-RU" sz="2400" dirty="0" err="1"/>
              <a:t>bound</a:t>
            </a:r>
            <a:r>
              <a:rPr lang="ru-RU" sz="2400" dirty="0"/>
              <a:t> </a:t>
            </a:r>
            <a:r>
              <a:rPr lang="ru-RU" sz="2400" dirty="0" err="1"/>
              <a:t>and</a:t>
            </a:r>
            <a:r>
              <a:rPr lang="ru-RU" sz="2400" dirty="0"/>
              <a:t> </a:t>
            </a:r>
            <a:r>
              <a:rPr lang="ru-RU" sz="2400" dirty="0" err="1"/>
              <a:t>so</a:t>
            </a:r>
            <a:r>
              <a:rPr lang="ru-RU" sz="2400" dirty="0"/>
              <a:t> </a:t>
            </a:r>
            <a:r>
              <a:rPr lang="ru-RU" sz="2400" dirty="0" err="1"/>
              <a:t>the</a:t>
            </a:r>
            <a:r>
              <a:rPr lang="ru-RU" sz="2400" dirty="0"/>
              <a:t> </a:t>
            </a:r>
            <a:r>
              <a:rPr lang="ru-RU" sz="2400" dirty="0" err="1"/>
              <a:t>expected</a:t>
            </a:r>
            <a:r>
              <a:rPr lang="ru-RU" sz="2400" dirty="0"/>
              <a:t> </a:t>
            </a:r>
            <a:r>
              <a:rPr lang="ru-RU" sz="2400" dirty="0" err="1"/>
              <a:t>win</a:t>
            </a:r>
            <a:r>
              <a:rPr lang="ru-RU" sz="2400" dirty="0"/>
              <a:t> </a:t>
            </a:r>
            <a:r>
              <a:rPr lang="ru-RU" sz="2400" dirty="0" err="1"/>
              <a:t>for</a:t>
            </a:r>
            <a:r>
              <a:rPr lang="ru-RU" sz="2400" dirty="0"/>
              <a:t> </a:t>
            </a:r>
            <a:r>
              <a:rPr lang="ru-RU" sz="2400" dirty="0" err="1"/>
              <a:t>repeated</a:t>
            </a:r>
            <a:r>
              <a:rPr lang="ru-RU" sz="2400" dirty="0"/>
              <a:t> </a:t>
            </a:r>
            <a:r>
              <a:rPr lang="ru-RU" sz="2400" dirty="0" err="1"/>
              <a:t>play</a:t>
            </a:r>
            <a:r>
              <a:rPr lang="ru-RU" sz="2400" dirty="0"/>
              <a:t> </a:t>
            </a:r>
            <a:r>
              <a:rPr lang="ru-RU" sz="2400" dirty="0" err="1"/>
              <a:t>is</a:t>
            </a:r>
            <a:r>
              <a:rPr lang="ru-RU" sz="2400" dirty="0"/>
              <a:t> </a:t>
            </a:r>
            <a:r>
              <a:rPr lang="ru-RU" sz="2400" dirty="0" err="1"/>
              <a:t>an</a:t>
            </a:r>
            <a:r>
              <a:rPr lang="ru-RU" sz="2400" dirty="0"/>
              <a:t> </a:t>
            </a:r>
            <a:r>
              <a:rPr lang="ru-RU" sz="2400" dirty="0" err="1"/>
              <a:t>infinite</a:t>
            </a:r>
            <a:r>
              <a:rPr lang="ru-RU" sz="2400" dirty="0"/>
              <a:t> </a:t>
            </a:r>
            <a:r>
              <a:rPr lang="ru-RU" sz="2400" dirty="0" err="1"/>
              <a:t>amount</a:t>
            </a:r>
            <a:r>
              <a:rPr lang="ru-RU" sz="2400" dirty="0"/>
              <a:t> </a:t>
            </a:r>
            <a:r>
              <a:rPr lang="ru-RU" sz="2400" dirty="0" err="1"/>
              <a:t>of</a:t>
            </a:r>
            <a:r>
              <a:rPr lang="ru-RU" sz="2400" dirty="0"/>
              <a:t> </a:t>
            </a:r>
            <a:r>
              <a:rPr lang="ru-RU" sz="2400" dirty="0" err="1"/>
              <a:t>money</a:t>
            </a:r>
            <a:r>
              <a:rPr lang="ru-RU" sz="2400" dirty="0"/>
              <a:t>.</a:t>
            </a:r>
          </a:p>
        </p:txBody>
      </p:sp>
    </p:spTree>
    <p:extLst>
      <p:ext uri="{BB962C8B-B14F-4D97-AF65-F5344CB8AC3E}">
        <p14:creationId xmlns:p14="http://schemas.microsoft.com/office/powerpoint/2010/main" val="30489867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98500" y="327025"/>
            <a:ext cx="10515600" cy="1325563"/>
          </a:xfrm>
        </p:spPr>
        <p:txBody>
          <a:bodyPr/>
          <a:lstStyle/>
          <a:p>
            <a:r>
              <a:rPr lang="en-US" dirty="0"/>
              <a:t>Solution by simulation</a:t>
            </a:r>
          </a:p>
        </p:txBody>
      </p:sp>
      <p:sp>
        <p:nvSpPr>
          <p:cNvPr id="4" name="TextBox 3"/>
          <p:cNvSpPr txBox="1"/>
          <p:nvPr/>
        </p:nvSpPr>
        <p:spPr>
          <a:xfrm>
            <a:off x="419100" y="1562100"/>
            <a:ext cx="4814716" cy="4801314"/>
          </a:xfrm>
          <a:prstGeom prst="rect">
            <a:avLst/>
          </a:prstGeom>
          <a:noFill/>
        </p:spPr>
        <p:txBody>
          <a:bodyPr wrap="none" rtlCol="0">
            <a:spAutoFit/>
          </a:bodyPr>
          <a:lstStyle/>
          <a:p>
            <a:r>
              <a:rPr lang="en-US" sz="2800" b="1" dirty="0"/>
              <a:t>One game algorithm:</a:t>
            </a:r>
          </a:p>
          <a:p>
            <a:endParaRPr lang="en-US" sz="2800" dirty="0"/>
          </a:p>
          <a:p>
            <a:r>
              <a:rPr lang="en-US" sz="2800" dirty="0"/>
              <a:t>counter = 1</a:t>
            </a:r>
          </a:p>
          <a:p>
            <a:r>
              <a:rPr lang="en-US" sz="2800" dirty="0"/>
              <a:t>While “coin toss result” is head:</a:t>
            </a:r>
          </a:p>
          <a:p>
            <a:pPr marL="800100" lvl="1" indent="-342900">
              <a:buFont typeface="Arial" panose="020B0604020202020204" pitchFamily="34" charset="0"/>
              <a:buChar char="•"/>
            </a:pPr>
            <a:r>
              <a:rPr lang="en-US" sz="2800" dirty="0"/>
              <a:t>result = new coin toss</a:t>
            </a:r>
          </a:p>
          <a:p>
            <a:pPr marL="800100" lvl="1" indent="-342900">
              <a:buFont typeface="Arial" panose="020B0604020202020204" pitchFamily="34" charset="0"/>
              <a:buChar char="•"/>
            </a:pPr>
            <a:r>
              <a:rPr lang="en-US" sz="2800" dirty="0"/>
              <a:t>counter = counter + 1</a:t>
            </a:r>
          </a:p>
          <a:p>
            <a:r>
              <a:rPr lang="en-US" sz="2800" dirty="0"/>
              <a:t>win = 2^ counter</a:t>
            </a:r>
          </a:p>
          <a:p>
            <a:endParaRPr lang="en-US" sz="2200" dirty="0"/>
          </a:p>
          <a:p>
            <a:endParaRPr lang="en-US" sz="2200" dirty="0"/>
          </a:p>
          <a:p>
            <a:endParaRPr lang="en-US" sz="2200" dirty="0"/>
          </a:p>
          <a:p>
            <a:pPr marL="342900" indent="-342900">
              <a:buFont typeface="Arial" panose="020B0604020202020204" pitchFamily="34" charset="0"/>
              <a:buChar char="•"/>
            </a:pPr>
            <a:endParaRPr lang="en-US" sz="2200" dirty="0"/>
          </a:p>
          <a:p>
            <a:endParaRPr lang="ru-RU" sz="2200" dirty="0"/>
          </a:p>
        </p:txBody>
      </p:sp>
      <p:pic>
        <p:nvPicPr>
          <p:cNvPr id="8" name="Рисунок 7"/>
          <p:cNvPicPr>
            <a:picLocks noChangeAspect="1"/>
          </p:cNvPicPr>
          <p:nvPr/>
        </p:nvPicPr>
        <p:blipFill>
          <a:blip r:embed="rId2"/>
          <a:stretch>
            <a:fillRect/>
          </a:stretch>
        </p:blipFill>
        <p:spPr>
          <a:xfrm>
            <a:off x="6215283" y="2417325"/>
            <a:ext cx="4430679" cy="3090863"/>
          </a:xfrm>
          <a:prstGeom prst="rect">
            <a:avLst/>
          </a:prstGeom>
        </p:spPr>
      </p:pic>
      <p:cxnSp>
        <p:nvCxnSpPr>
          <p:cNvPr id="10" name="Прямая соединительная линия 9"/>
          <p:cNvCxnSpPr/>
          <p:nvPr/>
        </p:nvCxnSpPr>
        <p:spPr>
          <a:xfrm>
            <a:off x="5778500" y="1652588"/>
            <a:ext cx="0" cy="4710826"/>
          </a:xfrm>
          <a:prstGeom prst="line">
            <a:avLst/>
          </a:prstGeom>
        </p:spPr>
        <p:style>
          <a:lnRef idx="1">
            <a:schemeClr val="accent1"/>
          </a:lnRef>
          <a:fillRef idx="0">
            <a:schemeClr val="accent1"/>
          </a:fillRef>
          <a:effectRef idx="0">
            <a:schemeClr val="accent1"/>
          </a:effectRef>
          <a:fontRef idx="minor">
            <a:schemeClr val="tx1"/>
          </a:fontRef>
        </p:style>
      </p:cxnSp>
      <p:sp>
        <p:nvSpPr>
          <p:cNvPr id="11" name="Прямоугольник 10"/>
          <p:cNvSpPr/>
          <p:nvPr/>
        </p:nvSpPr>
        <p:spPr>
          <a:xfrm>
            <a:off x="6215283" y="1649094"/>
            <a:ext cx="2510816" cy="492443"/>
          </a:xfrm>
          <a:prstGeom prst="rect">
            <a:avLst/>
          </a:prstGeom>
        </p:spPr>
        <p:txBody>
          <a:bodyPr wrap="none">
            <a:spAutoFit/>
          </a:bodyPr>
          <a:lstStyle/>
          <a:p>
            <a:r>
              <a:rPr lang="en-US" sz="2600" b="1" dirty="0"/>
              <a:t>Implementation:</a:t>
            </a:r>
          </a:p>
        </p:txBody>
      </p:sp>
    </p:spTree>
    <p:extLst>
      <p:ext uri="{BB962C8B-B14F-4D97-AF65-F5344CB8AC3E}">
        <p14:creationId xmlns:p14="http://schemas.microsoft.com/office/powerpoint/2010/main" val="16073883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98500" y="327025"/>
            <a:ext cx="10515600" cy="1325563"/>
          </a:xfrm>
        </p:spPr>
        <p:txBody>
          <a:bodyPr/>
          <a:lstStyle/>
          <a:p>
            <a:r>
              <a:rPr lang="en-US" dirty="0"/>
              <a:t>Results</a:t>
            </a:r>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0842" y="897631"/>
            <a:ext cx="7121658" cy="5630272"/>
          </a:xfrm>
          <a:prstGeom prst="rect">
            <a:avLst/>
          </a:prstGeom>
        </p:spPr>
      </p:pic>
    </p:spTree>
    <p:extLst>
      <p:ext uri="{BB962C8B-B14F-4D97-AF65-F5344CB8AC3E}">
        <p14:creationId xmlns:p14="http://schemas.microsoft.com/office/powerpoint/2010/main" val="2768088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a:bodyPr>
          <a:lstStyle/>
          <a:p>
            <a:pPr algn="l"/>
            <a:r>
              <a:rPr lang="en-US" dirty="0"/>
              <a:t>1) Monty Hall problem</a:t>
            </a:r>
            <a:br>
              <a:rPr lang="en-US" dirty="0"/>
            </a:br>
            <a:endParaRPr lang="ru-RU" dirty="0"/>
          </a:p>
        </p:txBody>
      </p:sp>
    </p:spTree>
    <p:extLst>
      <p:ext uri="{BB962C8B-B14F-4D97-AF65-F5344CB8AC3E}">
        <p14:creationId xmlns:p14="http://schemas.microsoft.com/office/powerpoint/2010/main" val="2723953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690688"/>
            <a:ext cx="10515600" cy="4351338"/>
          </a:xfrm>
        </p:spPr>
        <p:txBody>
          <a:bodyPr/>
          <a:lstStyle/>
          <a:p>
            <a:pPr marL="0" indent="0" algn="just">
              <a:buNone/>
            </a:pPr>
            <a:r>
              <a:rPr lang="en-US" dirty="0"/>
              <a:t>“Suppose you're on a game show, and you're given the choice of three doors: Behind one door is a car; behind the others, goats. You pick a door, say No. 1, and the host, who knows what's behind the doors, opens another door, say No. 3, which has a goat. He then says to you, "Do you want to pick door No. 2?" Is it to your advantage to switch your choice?”</a:t>
            </a:r>
            <a:endParaRPr lang="ru-RU" dirty="0"/>
          </a:p>
        </p:txBody>
      </p:sp>
      <p:sp>
        <p:nvSpPr>
          <p:cNvPr id="4" name="Заголовок 1"/>
          <p:cNvSpPr>
            <a:spLocks noGrp="1"/>
          </p:cNvSpPr>
          <p:nvPr>
            <p:ph type="title"/>
          </p:nvPr>
        </p:nvSpPr>
        <p:spPr>
          <a:xfrm>
            <a:off x="838200" y="365125"/>
            <a:ext cx="10515600" cy="1325563"/>
          </a:xfrm>
        </p:spPr>
        <p:txBody>
          <a:bodyPr/>
          <a:lstStyle/>
          <a:p>
            <a:r>
              <a:rPr lang="en-US" dirty="0"/>
              <a:t>Description of the problem</a:t>
            </a:r>
            <a:endParaRPr lang="ru-RU" dirty="0"/>
          </a:p>
        </p:txBody>
      </p:sp>
      <p:pic>
        <p:nvPicPr>
          <p:cNvPr id="7" name="Рисунок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190" y="4248150"/>
            <a:ext cx="4331970" cy="2406650"/>
          </a:xfrm>
          <a:prstGeom prst="rect">
            <a:avLst/>
          </a:prstGeom>
        </p:spPr>
      </p:pic>
      <p:sp>
        <p:nvSpPr>
          <p:cNvPr id="8" name="TextBox 7"/>
          <p:cNvSpPr txBox="1"/>
          <p:nvPr/>
        </p:nvSpPr>
        <p:spPr>
          <a:xfrm>
            <a:off x="5374640" y="4328160"/>
            <a:ext cx="6370320" cy="1692771"/>
          </a:xfrm>
          <a:prstGeom prst="rect">
            <a:avLst/>
          </a:prstGeom>
          <a:noFill/>
        </p:spPr>
        <p:txBody>
          <a:bodyPr wrap="square" rtlCol="0">
            <a:spAutoFit/>
          </a:bodyPr>
          <a:lstStyle/>
          <a:p>
            <a:r>
              <a:rPr lang="en-US" sz="2600" dirty="0"/>
              <a:t>In search of a new car, the player picks a door, say 1. The game host then opens one of the other doors, say 3, to reveal a goat and offers to let the player pick door 2 instead of door 1.</a:t>
            </a:r>
            <a:endParaRPr lang="ru-RU" sz="2600" dirty="0"/>
          </a:p>
        </p:txBody>
      </p:sp>
    </p:spTree>
    <p:extLst>
      <p:ext uri="{BB962C8B-B14F-4D97-AF65-F5344CB8AC3E}">
        <p14:creationId xmlns:p14="http://schemas.microsoft.com/office/powerpoint/2010/main" val="865943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690688"/>
            <a:ext cx="10515600" cy="4351338"/>
          </a:xfrm>
        </p:spPr>
        <p:txBody>
          <a:bodyPr>
            <a:normAutofit/>
          </a:bodyPr>
          <a:lstStyle/>
          <a:p>
            <a:r>
              <a:rPr lang="en-US" sz="3400" dirty="0"/>
              <a:t>The host must always open a door that was not picked by the contestant</a:t>
            </a:r>
            <a:r>
              <a:rPr lang="ru-RU" sz="3400" dirty="0"/>
              <a:t>.</a:t>
            </a:r>
            <a:endParaRPr lang="en-US" sz="3400" dirty="0"/>
          </a:p>
          <a:p>
            <a:r>
              <a:rPr lang="en-US" sz="3400" dirty="0"/>
              <a:t>The host must always open a door to reveal a goat and never the car.</a:t>
            </a:r>
          </a:p>
          <a:p>
            <a:r>
              <a:rPr lang="en-US" sz="3400" dirty="0"/>
              <a:t>The host must always offer the chance to switch between the originally chosen door and the remaining closed door.</a:t>
            </a:r>
          </a:p>
        </p:txBody>
      </p:sp>
      <p:sp>
        <p:nvSpPr>
          <p:cNvPr id="4" name="Заголовок 1"/>
          <p:cNvSpPr>
            <a:spLocks noGrp="1"/>
          </p:cNvSpPr>
          <p:nvPr>
            <p:ph type="title"/>
          </p:nvPr>
        </p:nvSpPr>
        <p:spPr>
          <a:xfrm>
            <a:off x="838200" y="365125"/>
            <a:ext cx="10515600" cy="1325563"/>
          </a:xfrm>
        </p:spPr>
        <p:txBody>
          <a:bodyPr/>
          <a:lstStyle/>
          <a:p>
            <a:r>
              <a:rPr lang="en-US" dirty="0"/>
              <a:t>Basic rules</a:t>
            </a:r>
            <a:endParaRPr lang="ru-RU" dirty="0"/>
          </a:p>
        </p:txBody>
      </p:sp>
    </p:spTree>
    <p:extLst>
      <p:ext uri="{BB962C8B-B14F-4D97-AF65-F5344CB8AC3E}">
        <p14:creationId xmlns:p14="http://schemas.microsoft.com/office/powerpoint/2010/main" val="3585067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1"/>
          <p:cNvSpPr txBox="1">
            <a:spLocks/>
          </p:cNvSpPr>
          <p:nvPr/>
        </p:nvSpPr>
        <p:spPr>
          <a:xfrm>
            <a:off x="838200" y="5302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Simple solution</a:t>
            </a:r>
            <a:endParaRPr lang="ru-RU" dirty="0"/>
          </a:p>
        </p:txBody>
      </p:sp>
      <p:graphicFrame>
        <p:nvGraphicFramePr>
          <p:cNvPr id="5" name="Таблица 4"/>
          <p:cNvGraphicFramePr>
            <a:graphicFrameLocks noGrp="1"/>
          </p:cNvGraphicFramePr>
          <p:nvPr>
            <p:extLst>
              <p:ext uri="{D42A27DB-BD31-4B8C-83A1-F6EECF244321}">
                <p14:modId xmlns:p14="http://schemas.microsoft.com/office/powerpoint/2010/main" val="2725643946"/>
              </p:ext>
            </p:extLst>
          </p:nvPr>
        </p:nvGraphicFramePr>
        <p:xfrm>
          <a:off x="450850" y="2933544"/>
          <a:ext cx="11290300" cy="3353067"/>
        </p:xfrm>
        <a:graphic>
          <a:graphicData uri="http://schemas.openxmlformats.org/drawingml/2006/table">
            <a:tbl>
              <a:tblPr/>
              <a:tblGrid>
                <a:gridCol w="2258060">
                  <a:extLst>
                    <a:ext uri="{9D8B030D-6E8A-4147-A177-3AD203B41FA5}">
                      <a16:colId xmlns:a16="http://schemas.microsoft.com/office/drawing/2014/main" val="1305356041"/>
                    </a:ext>
                  </a:extLst>
                </a:gridCol>
                <a:gridCol w="2258060">
                  <a:extLst>
                    <a:ext uri="{9D8B030D-6E8A-4147-A177-3AD203B41FA5}">
                      <a16:colId xmlns:a16="http://schemas.microsoft.com/office/drawing/2014/main" val="2508150174"/>
                    </a:ext>
                  </a:extLst>
                </a:gridCol>
                <a:gridCol w="2258060">
                  <a:extLst>
                    <a:ext uri="{9D8B030D-6E8A-4147-A177-3AD203B41FA5}">
                      <a16:colId xmlns:a16="http://schemas.microsoft.com/office/drawing/2014/main" val="4284664948"/>
                    </a:ext>
                  </a:extLst>
                </a:gridCol>
                <a:gridCol w="2258060">
                  <a:extLst>
                    <a:ext uri="{9D8B030D-6E8A-4147-A177-3AD203B41FA5}">
                      <a16:colId xmlns:a16="http://schemas.microsoft.com/office/drawing/2014/main" val="238903684"/>
                    </a:ext>
                  </a:extLst>
                </a:gridCol>
                <a:gridCol w="2258060">
                  <a:extLst>
                    <a:ext uri="{9D8B030D-6E8A-4147-A177-3AD203B41FA5}">
                      <a16:colId xmlns:a16="http://schemas.microsoft.com/office/drawing/2014/main" val="1244620147"/>
                    </a:ext>
                  </a:extLst>
                </a:gridCol>
              </a:tblGrid>
              <a:tr h="914134">
                <a:tc>
                  <a:txBody>
                    <a:bodyPr/>
                    <a:lstStyle/>
                    <a:p>
                      <a:pPr algn="ctr"/>
                      <a:r>
                        <a:rPr lang="en-US" sz="2600" dirty="0">
                          <a:effectLst/>
                        </a:rPr>
                        <a:t>Behind door 1</a:t>
                      </a:r>
                    </a:p>
                  </a:txBody>
                  <a:tcPr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EAECF0"/>
                    </a:solidFill>
                  </a:tcPr>
                </a:tc>
                <a:tc>
                  <a:txBody>
                    <a:bodyPr/>
                    <a:lstStyle/>
                    <a:p>
                      <a:pPr algn="ctr"/>
                      <a:r>
                        <a:rPr lang="en-US" sz="2600" dirty="0">
                          <a:effectLst/>
                        </a:rPr>
                        <a:t>Behind door 2</a:t>
                      </a:r>
                    </a:p>
                  </a:txBody>
                  <a:tcPr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EAECF0"/>
                    </a:solidFill>
                  </a:tcPr>
                </a:tc>
                <a:tc>
                  <a:txBody>
                    <a:bodyPr/>
                    <a:lstStyle/>
                    <a:p>
                      <a:pPr algn="ctr"/>
                      <a:r>
                        <a:rPr lang="en-US" sz="2600">
                          <a:effectLst/>
                        </a:rPr>
                        <a:t>Behind door 3</a:t>
                      </a:r>
                    </a:p>
                  </a:txBody>
                  <a:tcPr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EAECF0"/>
                    </a:solidFill>
                  </a:tcPr>
                </a:tc>
                <a:tc>
                  <a:txBody>
                    <a:bodyPr/>
                    <a:lstStyle/>
                    <a:p>
                      <a:pPr algn="ctr"/>
                      <a:r>
                        <a:rPr lang="en-US" sz="2600">
                          <a:effectLst/>
                        </a:rPr>
                        <a:t>Result if staying at door #1</a:t>
                      </a:r>
                    </a:p>
                  </a:txBody>
                  <a:tcPr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EAECF0"/>
                    </a:solidFill>
                  </a:tcPr>
                </a:tc>
                <a:tc>
                  <a:txBody>
                    <a:bodyPr/>
                    <a:lstStyle/>
                    <a:p>
                      <a:pPr algn="ctr"/>
                      <a:r>
                        <a:rPr lang="en-US" sz="2600">
                          <a:effectLst/>
                        </a:rPr>
                        <a:t>Result if switching to the door offered</a:t>
                      </a:r>
                    </a:p>
                  </a:txBody>
                  <a:tcPr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EAECF0"/>
                    </a:solidFill>
                  </a:tcPr>
                </a:tc>
                <a:extLst>
                  <a:ext uri="{0D108BD9-81ED-4DB2-BD59-A6C34878D82A}">
                    <a16:rowId xmlns:a16="http://schemas.microsoft.com/office/drawing/2014/main" val="3314162768"/>
                  </a:ext>
                </a:extLst>
              </a:tr>
              <a:tr h="558889">
                <a:tc>
                  <a:txBody>
                    <a:bodyPr/>
                    <a:lstStyle/>
                    <a:p>
                      <a:r>
                        <a:rPr lang="en-US" sz="2600" b="1">
                          <a:effectLst/>
                        </a:rPr>
                        <a:t>Car</a:t>
                      </a:r>
                      <a:endParaRPr lang="en-US" sz="2600">
                        <a:effectLst/>
                      </a:endParaRPr>
                    </a:p>
                  </a:txBody>
                  <a:tcPr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US" sz="2600" dirty="0">
                          <a:effectLst/>
                        </a:rPr>
                        <a:t>Goat</a:t>
                      </a:r>
                    </a:p>
                  </a:txBody>
                  <a:tcPr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US" sz="2600" dirty="0">
                          <a:effectLst/>
                        </a:rPr>
                        <a:t>Goat</a:t>
                      </a:r>
                    </a:p>
                  </a:txBody>
                  <a:tcPr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US" sz="2600" b="1">
                          <a:effectLst/>
                        </a:rPr>
                        <a:t>Wins car</a:t>
                      </a:r>
                      <a:endParaRPr lang="en-US" sz="2600">
                        <a:effectLst/>
                      </a:endParaRPr>
                    </a:p>
                  </a:txBody>
                  <a:tcPr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US" sz="2600">
                          <a:effectLst/>
                        </a:rPr>
                        <a:t>Wins goat</a:t>
                      </a:r>
                    </a:p>
                  </a:txBody>
                  <a:tcPr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886707508"/>
                  </a:ext>
                </a:extLst>
              </a:tr>
              <a:tr h="558889">
                <a:tc>
                  <a:txBody>
                    <a:bodyPr/>
                    <a:lstStyle/>
                    <a:p>
                      <a:r>
                        <a:rPr lang="en-US" sz="2600" dirty="0">
                          <a:effectLst/>
                        </a:rPr>
                        <a:t>Goat</a:t>
                      </a:r>
                    </a:p>
                  </a:txBody>
                  <a:tcPr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US" sz="2600" b="1">
                          <a:effectLst/>
                        </a:rPr>
                        <a:t>Car</a:t>
                      </a:r>
                      <a:endParaRPr lang="en-US" sz="2600">
                        <a:effectLst/>
                      </a:endParaRPr>
                    </a:p>
                  </a:txBody>
                  <a:tcPr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US" sz="2600" dirty="0">
                          <a:effectLst/>
                        </a:rPr>
                        <a:t>Goat</a:t>
                      </a:r>
                    </a:p>
                  </a:txBody>
                  <a:tcPr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US" sz="2600" dirty="0">
                          <a:effectLst/>
                        </a:rPr>
                        <a:t>Wins goat</a:t>
                      </a:r>
                    </a:p>
                  </a:txBody>
                  <a:tcPr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US" sz="2600" b="1">
                          <a:effectLst/>
                        </a:rPr>
                        <a:t>Wins car</a:t>
                      </a:r>
                      <a:endParaRPr lang="en-US" sz="2600">
                        <a:effectLst/>
                      </a:endParaRPr>
                    </a:p>
                  </a:txBody>
                  <a:tcPr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453956564"/>
                  </a:ext>
                </a:extLst>
              </a:tr>
              <a:tr h="558889">
                <a:tc>
                  <a:txBody>
                    <a:bodyPr/>
                    <a:lstStyle/>
                    <a:p>
                      <a:r>
                        <a:rPr lang="en-US" sz="2600">
                          <a:effectLst/>
                        </a:rPr>
                        <a:t>Goat</a:t>
                      </a:r>
                    </a:p>
                  </a:txBody>
                  <a:tcPr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US" sz="2600">
                          <a:effectLst/>
                        </a:rPr>
                        <a:t>Goat</a:t>
                      </a:r>
                    </a:p>
                  </a:txBody>
                  <a:tcPr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US" sz="2600" b="1" dirty="0">
                          <a:effectLst/>
                        </a:rPr>
                        <a:t>Car</a:t>
                      </a:r>
                      <a:endParaRPr lang="en-US" sz="2600" dirty="0">
                        <a:effectLst/>
                      </a:endParaRPr>
                    </a:p>
                  </a:txBody>
                  <a:tcPr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US" sz="2600" dirty="0">
                          <a:effectLst/>
                        </a:rPr>
                        <a:t>Wins goat</a:t>
                      </a:r>
                    </a:p>
                  </a:txBody>
                  <a:tcPr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US" sz="2600" b="1" dirty="0">
                          <a:effectLst/>
                        </a:rPr>
                        <a:t>Wins car</a:t>
                      </a:r>
                      <a:endParaRPr lang="en-US" sz="2600" dirty="0">
                        <a:effectLst/>
                      </a:endParaRPr>
                    </a:p>
                  </a:txBody>
                  <a:tcPr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4103529619"/>
                  </a:ext>
                </a:extLst>
              </a:tr>
            </a:tbl>
          </a:graphicData>
        </a:graphic>
      </p:graphicFrame>
      <p:sp>
        <p:nvSpPr>
          <p:cNvPr id="8" name="Прямоугольник 7"/>
          <p:cNvSpPr/>
          <p:nvPr/>
        </p:nvSpPr>
        <p:spPr>
          <a:xfrm>
            <a:off x="1544430" y="2093977"/>
            <a:ext cx="9075177" cy="461665"/>
          </a:xfrm>
          <a:prstGeom prst="rect">
            <a:avLst/>
          </a:prstGeom>
        </p:spPr>
        <p:txBody>
          <a:bodyPr wrap="none">
            <a:spAutoFit/>
          </a:bodyPr>
          <a:lstStyle/>
          <a:p>
            <a:r>
              <a:rPr lang="en-US" sz="2400" dirty="0"/>
              <a:t>Player initially picks a door #1 in each case</a:t>
            </a:r>
            <a:r>
              <a:rPr lang="ru-RU" sz="2400" dirty="0"/>
              <a:t>. </a:t>
            </a:r>
            <a:r>
              <a:rPr lang="en-US" sz="2400" dirty="0"/>
              <a:t>The possible</a:t>
            </a:r>
            <a:r>
              <a:rPr lang="ru-RU" sz="2400" dirty="0"/>
              <a:t> </a:t>
            </a:r>
            <a:r>
              <a:rPr lang="en-US" sz="2400" dirty="0"/>
              <a:t>solutions are:</a:t>
            </a:r>
            <a:endParaRPr lang="ru-RU" sz="2400" dirty="0"/>
          </a:p>
        </p:txBody>
      </p:sp>
    </p:spTree>
    <p:extLst>
      <p:ext uri="{BB962C8B-B14F-4D97-AF65-F5344CB8AC3E}">
        <p14:creationId xmlns:p14="http://schemas.microsoft.com/office/powerpoint/2010/main" val="3132412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Theoretical solution</a:t>
            </a:r>
            <a:endParaRPr lang="ru-RU" dirty="0"/>
          </a:p>
        </p:txBody>
      </p:sp>
      <p:sp>
        <p:nvSpPr>
          <p:cNvPr id="2" name="Прямоугольник 1"/>
          <p:cNvSpPr/>
          <p:nvPr/>
        </p:nvSpPr>
        <p:spPr>
          <a:xfrm>
            <a:off x="838200" y="1690688"/>
            <a:ext cx="10959548" cy="2308324"/>
          </a:xfrm>
          <a:prstGeom prst="rect">
            <a:avLst/>
          </a:prstGeom>
        </p:spPr>
        <p:txBody>
          <a:bodyPr wrap="square">
            <a:spAutoFit/>
          </a:bodyPr>
          <a:lstStyle/>
          <a:p>
            <a:pPr algn="just"/>
            <a:r>
              <a:rPr lang="en-US" sz="2400" dirty="0">
                <a:solidFill>
                  <a:srgbClr val="252525"/>
                </a:solidFill>
                <a:latin typeface="Arial" panose="020B0604020202020204" pitchFamily="34" charset="0"/>
              </a:rPr>
              <a:t>Consider the events </a:t>
            </a:r>
            <a:r>
              <a:rPr lang="en-US" sz="2400" i="1" dirty="0">
                <a:solidFill>
                  <a:srgbClr val="252525"/>
                </a:solidFill>
                <a:latin typeface="Arial" panose="020B0604020202020204" pitchFamily="34" charset="0"/>
              </a:rPr>
              <a:t>C1</a:t>
            </a:r>
            <a:r>
              <a:rPr lang="en-US" sz="2400" dirty="0">
                <a:solidFill>
                  <a:srgbClr val="252525"/>
                </a:solidFill>
                <a:latin typeface="Arial" panose="020B0604020202020204" pitchFamily="34" charset="0"/>
              </a:rPr>
              <a:t>, </a:t>
            </a:r>
            <a:r>
              <a:rPr lang="en-US" sz="2400" i="1" dirty="0">
                <a:solidFill>
                  <a:srgbClr val="252525"/>
                </a:solidFill>
                <a:latin typeface="Arial" panose="020B0604020202020204" pitchFamily="34" charset="0"/>
              </a:rPr>
              <a:t>C2</a:t>
            </a:r>
            <a:r>
              <a:rPr lang="en-US" sz="2400" dirty="0">
                <a:solidFill>
                  <a:srgbClr val="252525"/>
                </a:solidFill>
                <a:latin typeface="Arial" panose="020B0604020202020204" pitchFamily="34" charset="0"/>
              </a:rPr>
              <a:t> and </a:t>
            </a:r>
            <a:r>
              <a:rPr lang="en-US" sz="2400" i="1" dirty="0">
                <a:solidFill>
                  <a:srgbClr val="252525"/>
                </a:solidFill>
                <a:latin typeface="Arial" panose="020B0604020202020204" pitchFamily="34" charset="0"/>
              </a:rPr>
              <a:t>C3</a:t>
            </a:r>
            <a:r>
              <a:rPr lang="en-US" sz="2400" dirty="0">
                <a:solidFill>
                  <a:srgbClr val="252525"/>
                </a:solidFill>
                <a:latin typeface="Arial" panose="020B0604020202020204" pitchFamily="34" charset="0"/>
              </a:rPr>
              <a:t> indicating that the car is behind respectively door 1, 2 or 3. These three events all have probability 1/3.</a:t>
            </a:r>
            <a:r>
              <a:rPr lang="ru-RU" sz="2400" dirty="0">
                <a:solidFill>
                  <a:srgbClr val="252525"/>
                </a:solidFill>
                <a:latin typeface="Arial" panose="020B0604020202020204" pitchFamily="34" charset="0"/>
              </a:rPr>
              <a:t> </a:t>
            </a:r>
            <a:r>
              <a:rPr lang="en-US" sz="2400" dirty="0">
                <a:solidFill>
                  <a:srgbClr val="252525"/>
                </a:solidFill>
                <a:latin typeface="Arial" panose="020B0604020202020204" pitchFamily="34" charset="0"/>
              </a:rPr>
              <a:t>The player initially choosing door 1 is described by the event X1.</a:t>
            </a:r>
            <a:endParaRPr lang="ru-RU" sz="2400" dirty="0">
              <a:solidFill>
                <a:srgbClr val="252525"/>
              </a:solidFill>
              <a:latin typeface="Arial" panose="020B0604020202020204" pitchFamily="34" charset="0"/>
            </a:endParaRPr>
          </a:p>
          <a:p>
            <a:pPr algn="just"/>
            <a:endParaRPr lang="ru-RU" sz="2400" dirty="0">
              <a:solidFill>
                <a:srgbClr val="252525"/>
              </a:solidFill>
              <a:latin typeface="Arial" panose="020B0604020202020204" pitchFamily="34" charset="0"/>
            </a:endParaRPr>
          </a:p>
          <a:p>
            <a:pPr algn="just"/>
            <a:r>
              <a:rPr lang="en-US" sz="2400" dirty="0">
                <a:solidFill>
                  <a:srgbClr val="252525"/>
                </a:solidFill>
                <a:latin typeface="Arial" panose="020B0604020202020204" pitchFamily="34" charset="0"/>
              </a:rPr>
              <a:t>If the player initially selects door 1, and the host opens door 3, the conditional probability of winning by switching is</a:t>
            </a:r>
            <a:endParaRPr lang="ru-RU" sz="2400" dirty="0">
              <a:solidFill>
                <a:srgbClr val="252525"/>
              </a:solidFill>
              <a:latin typeface="Arial" panose="020B0604020202020204" pitchFamily="34" charset="0"/>
            </a:endParaRPr>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61731" y="4070132"/>
            <a:ext cx="10474691" cy="2655788"/>
          </a:xfrm>
          <a:prstGeom prst="rect">
            <a:avLst/>
          </a:prstGeom>
        </p:spPr>
      </p:pic>
    </p:spTree>
    <p:extLst>
      <p:ext uri="{BB962C8B-B14F-4D97-AF65-F5344CB8AC3E}">
        <p14:creationId xmlns:p14="http://schemas.microsoft.com/office/powerpoint/2010/main" val="1487971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 Direct calculation of probability</a:t>
            </a:r>
            <a:endParaRPr lang="ru-RU" dirty="0"/>
          </a:p>
        </p:txBody>
      </p:sp>
      <p:pic>
        <p:nvPicPr>
          <p:cNvPr id="1026" name="Picture 2" descr="https://upload.wikimedia.org/wikipedia/commons/thumb/d/de/Monty_tree_door1.svg/555px-Monty_tree_door1.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394" y="1690688"/>
            <a:ext cx="9554301" cy="5078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7200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txBox="1">
            <a:spLocks/>
          </p:cNvSpPr>
          <p:nvPr/>
        </p:nvSpPr>
        <p:spPr>
          <a:xfrm>
            <a:off x="838200" y="243563"/>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6100" dirty="0"/>
              <a:t>Solution by simulation</a:t>
            </a:r>
          </a:p>
        </p:txBody>
      </p:sp>
      <p:pic>
        <p:nvPicPr>
          <p:cNvPr id="2" name="Рисунок 1"/>
          <p:cNvPicPr>
            <a:picLocks noChangeAspect="1"/>
          </p:cNvPicPr>
          <p:nvPr/>
        </p:nvPicPr>
        <p:blipFill>
          <a:blip r:embed="rId2"/>
          <a:stretch>
            <a:fillRect/>
          </a:stretch>
        </p:blipFill>
        <p:spPr>
          <a:xfrm>
            <a:off x="528369" y="1658026"/>
            <a:ext cx="4804184" cy="5099467"/>
          </a:xfrm>
          <a:prstGeom prst="rect">
            <a:avLst/>
          </a:prstGeom>
        </p:spPr>
      </p:pic>
      <p:pic>
        <p:nvPicPr>
          <p:cNvPr id="3" name="Рисунок 2"/>
          <p:cNvPicPr>
            <a:picLocks noChangeAspect="1"/>
          </p:cNvPicPr>
          <p:nvPr/>
        </p:nvPicPr>
        <p:blipFill>
          <a:blip r:embed="rId3"/>
          <a:stretch>
            <a:fillRect/>
          </a:stretch>
        </p:blipFill>
        <p:spPr>
          <a:xfrm>
            <a:off x="5663854" y="1569126"/>
            <a:ext cx="6184460" cy="5099467"/>
          </a:xfrm>
          <a:prstGeom prst="rect">
            <a:avLst/>
          </a:prstGeom>
        </p:spPr>
      </p:pic>
    </p:spTree>
    <p:extLst>
      <p:ext uri="{BB962C8B-B14F-4D97-AF65-F5344CB8AC3E}">
        <p14:creationId xmlns:p14="http://schemas.microsoft.com/office/powerpoint/2010/main" val="1926886145"/>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724</TotalTime>
  <Words>757</Words>
  <Application>Microsoft Office PowerPoint</Application>
  <PresentationFormat>Широкоэкранный</PresentationFormat>
  <Paragraphs>103</Paragraphs>
  <Slides>24</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24</vt:i4>
      </vt:variant>
    </vt:vector>
  </HeadingPairs>
  <TitlesOfParts>
    <vt:vector size="28" baseType="lpstr">
      <vt:lpstr>Arial</vt:lpstr>
      <vt:lpstr>Calibri</vt:lpstr>
      <vt:lpstr>Calibri Light</vt:lpstr>
      <vt:lpstr>Тема Office</vt:lpstr>
      <vt:lpstr>Discrete decision making</vt:lpstr>
      <vt:lpstr>Decision-making paradoxes </vt:lpstr>
      <vt:lpstr>1) Monty Hall problem </vt:lpstr>
      <vt:lpstr>Description of the problem</vt:lpstr>
      <vt:lpstr>Basic rules</vt:lpstr>
      <vt:lpstr>Презентация PowerPoint</vt:lpstr>
      <vt:lpstr>Презентация PowerPoint</vt:lpstr>
      <vt:lpstr> Direct calculation of probability</vt:lpstr>
      <vt:lpstr>Презентация PowerPoint</vt:lpstr>
      <vt:lpstr>Other strategies (1)</vt:lpstr>
      <vt:lpstr>Other strategies (2)</vt:lpstr>
      <vt:lpstr>Other strategies (3)</vt:lpstr>
      <vt:lpstr>2) Two envelopes problem </vt:lpstr>
      <vt:lpstr>Description</vt:lpstr>
      <vt:lpstr>The switching argument</vt:lpstr>
      <vt:lpstr>Resolution</vt:lpstr>
      <vt:lpstr>Презентация PowerPoint</vt:lpstr>
      <vt:lpstr>Other strategies (Thomas M. Cover optimization)</vt:lpstr>
      <vt:lpstr>3) St. Petersburg paradox  (The paradox takes its name from its resolution by Daniel Bernoulli, one-time resident of the eponymous Russian city, who published his arguments in the Commentaries of the Imperial Academy of Science of Saint Petersburg (Bernoulli 1738))</vt:lpstr>
      <vt:lpstr>Description</vt:lpstr>
      <vt:lpstr>Theoretical expected value</vt:lpstr>
      <vt:lpstr>Theoretical expected value</vt:lpstr>
      <vt:lpstr>Solution by simulation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Discrete decision making (Bounded Rationality)</dc:title>
  <dc:creator>Sergei Ivanov</dc:creator>
  <cp:lastModifiedBy>Sergei Ivanov</cp:lastModifiedBy>
  <cp:revision>20</cp:revision>
  <dcterms:created xsi:type="dcterms:W3CDTF">2017-01-22T20:37:54Z</dcterms:created>
  <dcterms:modified xsi:type="dcterms:W3CDTF">2017-03-15T11:05:19Z</dcterms:modified>
</cp:coreProperties>
</file>