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4"/>
  </p:notesMasterIdLst>
  <p:sldIdLst>
    <p:sldId id="256" r:id="rId2"/>
    <p:sldId id="313" r:id="rId3"/>
    <p:sldId id="365" r:id="rId4"/>
    <p:sldId id="364" r:id="rId5"/>
    <p:sldId id="366" r:id="rId6"/>
    <p:sldId id="367" r:id="rId7"/>
    <p:sldId id="368" r:id="rId8"/>
    <p:sldId id="369" r:id="rId9"/>
    <p:sldId id="370" r:id="rId10"/>
    <p:sldId id="371" r:id="rId11"/>
    <p:sldId id="372" r:id="rId12"/>
    <p:sldId id="373"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2319" autoAdjust="0"/>
  </p:normalViewPr>
  <p:slideViewPr>
    <p:cSldViewPr>
      <p:cViewPr varScale="1">
        <p:scale>
          <a:sx n="56" d="100"/>
          <a:sy n="56" d="100"/>
        </p:scale>
        <p:origin x="1580" y="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6E788-BBF0-4BF8-8BF6-9DD2EAA644C2}" type="datetimeFigureOut">
              <a:rPr lang="ru-RU" smtClean="0"/>
              <a:pPr/>
              <a:t>07.03.2017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488D60-B188-404A-B830-1D23FA9C428E}"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FCF9E58E-C22E-42F2-A7FB-82818BFD35C7}" type="datetime1">
              <a:rPr lang="ru-RU" smtClean="0"/>
              <a:pPr/>
              <a:t>07.03.2017</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725C68B6-61C2-468F-89AB-4B9F7531AA68}"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718FF5C-B619-4A95-A0D9-31F491F56B4E}" type="datetime1">
              <a:rPr lang="ru-RU" smtClean="0"/>
              <a:pPr/>
              <a:t>07.03.2017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8989F11A-3D3C-4887-94A2-F0B341B1DB00}" type="datetime1">
              <a:rPr lang="ru-RU" smtClean="0"/>
              <a:pPr/>
              <a:t>07.03.2017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4" name="Дата 3"/>
          <p:cNvSpPr>
            <a:spLocks noGrp="1"/>
          </p:cNvSpPr>
          <p:nvPr>
            <p:ph type="dt" sz="half" idx="10"/>
          </p:nvPr>
        </p:nvSpPr>
        <p:spPr/>
        <p:txBody>
          <a:bodyPr/>
          <a:lstStyle/>
          <a:p>
            <a:fld id="{FECF59DD-B775-4388-81FC-0C44F9BE842E}" type="datetime1">
              <a:rPr lang="ru-RU" smtClean="0"/>
              <a:pPr/>
              <a:t>07.03.2017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a:xfrm>
            <a:off x="6400800" y="6355080"/>
            <a:ext cx="2286000" cy="365760"/>
          </a:xfrm>
        </p:spPr>
        <p:txBody>
          <a:bodyPr/>
          <a:lstStyle/>
          <a:p>
            <a:fld id="{A73C0D48-A8A6-48EC-BB73-0FD989BE22D6}" type="datetime1">
              <a:rPr lang="ru-RU" smtClean="0"/>
              <a:pPr/>
              <a:t>07.03.2017</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725C68B6-61C2-468F-89AB-4B9F7531AA68}"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8991FBF8-A2A7-4CB8-B6D6-AFB8107A1EE5}" type="datetime1">
              <a:rPr lang="ru-RU" smtClean="0"/>
              <a:pPr/>
              <a:t>07.03.2017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7" name="Дата 6"/>
          <p:cNvSpPr>
            <a:spLocks noGrp="1"/>
          </p:cNvSpPr>
          <p:nvPr>
            <p:ph type="dt" sz="half" idx="10"/>
          </p:nvPr>
        </p:nvSpPr>
        <p:spPr/>
        <p:txBody>
          <a:bodyPr/>
          <a:lstStyle/>
          <a:p>
            <a:fld id="{798AA80F-7663-48B8-95AF-54BC9D29293D}" type="datetime1">
              <a:rPr lang="ru-RU" smtClean="0"/>
              <a:pPr/>
              <a:t>07.03.2017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14475E7B-3ABF-49C3-B6E3-56341AB18C02}" type="datetime1">
              <a:rPr lang="ru-RU" smtClean="0"/>
              <a:pPr/>
              <a:t>07.03.2017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455EDBA-5E20-47D1-8D67-8386E1F22AB6}" type="datetime1">
              <a:rPr lang="ru-RU" smtClean="0"/>
              <a:pPr/>
              <a:t>07.03.2017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8457B109-3AA5-4957-A8D4-7A74F0446E5F}" type="datetime1">
              <a:rPr lang="ru-RU" smtClean="0"/>
              <a:pPr/>
              <a:t>07.03.2017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D3DDE52A-C5D8-41C7-8158-8080F407FE7D}" type="datetime1">
              <a:rPr lang="ru-RU" smtClean="0"/>
              <a:pPr/>
              <a:t>07.03.2017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B343B7A-477A-4FBC-8058-36BCE8A7A95B}" type="datetime1">
              <a:rPr lang="ru-RU" smtClean="0"/>
              <a:pPr/>
              <a:t>07.03.2017</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25C68B6-61C2-468F-89AB-4B9F7531AA68}"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tats.stackexchange.com/questions/67185/assigning-values-to-missing-data-for-use-in-binary-logistic-regression-in-sa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Space_Shuttle_Challenger_disaster"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en-US" b="1" dirty="0"/>
              <a:t>Discrete decision making</a:t>
            </a:r>
            <a:endParaRPr lang="ru-RU" b="1"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a:t>
            </a:fld>
            <a:endParaRPr lang="ru-RU"/>
          </a:p>
        </p:txBody>
      </p:sp>
      <p:sp>
        <p:nvSpPr>
          <p:cNvPr id="6" name="Заголовок 3"/>
          <p:cNvSpPr txBox="1">
            <a:spLocks/>
          </p:cNvSpPr>
          <p:nvPr/>
        </p:nvSpPr>
        <p:spPr>
          <a:xfrm>
            <a:off x="457200" y="1844824"/>
            <a:ext cx="8229600" cy="1512168"/>
          </a:xfrm>
          <a:prstGeom prst="rect">
            <a:avLst/>
          </a:prstGeom>
        </p:spPr>
        <p:txBody>
          <a:bodyPr vert="horz" anchor="b" anchorCtr="0">
            <a:normAutofit/>
          </a:bodyPr>
          <a:lstStyle/>
          <a:p>
            <a:pPr lvl="0">
              <a:spcBef>
                <a:spcPct val="0"/>
              </a:spcBef>
              <a:defRPr/>
            </a:pPr>
            <a:r>
              <a:rPr lang="en-US" sz="3200" dirty="0">
                <a:solidFill>
                  <a:schemeClr val="tx2"/>
                </a:solidFill>
                <a:latin typeface="+mj-lt"/>
                <a:ea typeface="+mj-ea"/>
                <a:cs typeface="+mj-cs"/>
              </a:rPr>
              <a:t>Group task</a:t>
            </a:r>
          </a:p>
          <a:p>
            <a:pPr lvl="0">
              <a:spcBef>
                <a:spcPct val="0"/>
              </a:spcBef>
              <a:defRPr/>
            </a:pPr>
            <a:endParaRPr lang="en-US" sz="3200" dirty="0">
              <a:solidFill>
                <a:schemeClr val="tx2"/>
              </a:solidFill>
              <a:latin typeface="+mj-lt"/>
              <a:ea typeface="+mj-ea"/>
              <a:cs typeface="+mj-cs"/>
            </a:endParaRPr>
          </a:p>
          <a:p>
            <a:pPr lvl="0">
              <a:spcBef>
                <a:spcPct val="0"/>
              </a:spcBef>
              <a:defRPr/>
            </a:pPr>
            <a:endParaRPr lang="ru-RU" sz="3200" dirty="0">
              <a:solidFill>
                <a:schemeClr val="tx2"/>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Exploring Survival on the Titanic (2/3)</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10</a:t>
            </a:fld>
            <a:endParaRPr lang="ru-RU"/>
          </a:p>
        </p:txBody>
      </p:sp>
      <p:sp>
        <p:nvSpPr>
          <p:cNvPr id="4" name="Прямоугольник 3"/>
          <p:cNvSpPr/>
          <p:nvPr/>
        </p:nvSpPr>
        <p:spPr>
          <a:xfrm>
            <a:off x="457200" y="1272203"/>
            <a:ext cx="8496944" cy="4889287"/>
          </a:xfrm>
          <a:prstGeom prst="rect">
            <a:avLst/>
          </a:prstGeom>
        </p:spPr>
        <p:txBody>
          <a:bodyPr wrap="square">
            <a:spAutoFit/>
          </a:bodyPr>
          <a:lstStyle/>
          <a:p>
            <a:pPr>
              <a:lnSpc>
                <a:spcPct val="115000"/>
              </a:lnSpc>
              <a:spcAft>
                <a:spcPts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Variable Notes</a:t>
            </a:r>
            <a:endParaRPr lang="ru-RU" sz="1600" dirty="0">
              <a:ea typeface="Times New Roman" panose="02020603050405020304" pitchFamily="18" charset="0"/>
              <a:cs typeface="Times New Roman" panose="02020603050405020304" pitchFamily="18" charset="0"/>
            </a:endParaRPr>
          </a:p>
          <a:p>
            <a:pPr>
              <a:lnSpc>
                <a:spcPct val="115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 </a:t>
            </a:r>
            <a:endParaRPr lang="ru-RU" sz="1600" dirty="0">
              <a:ea typeface="Times New Roman" panose="02020603050405020304" pitchFamily="18" charset="0"/>
              <a:cs typeface="Times New Roman" panose="02020603050405020304" pitchFamily="18" charset="0"/>
            </a:endParaRPr>
          </a:p>
          <a:p>
            <a:pPr>
              <a:lnSpc>
                <a:spcPct val="115000"/>
              </a:lnSpc>
              <a:spcAft>
                <a:spcPts val="0"/>
              </a:spcAft>
            </a:pPr>
            <a:r>
              <a:rPr lang="en-US" sz="1600" dirty="0" err="1">
                <a:latin typeface="Calibri" panose="020F0502020204030204" pitchFamily="34" charset="0"/>
                <a:ea typeface="Times New Roman" panose="02020603050405020304" pitchFamily="18" charset="0"/>
                <a:cs typeface="Times New Roman" panose="02020603050405020304" pitchFamily="18" charset="0"/>
              </a:rPr>
              <a:t>pclass</a:t>
            </a:r>
            <a:r>
              <a:rPr lang="en-US" sz="1600" dirty="0">
                <a:latin typeface="Calibri" panose="020F0502020204030204" pitchFamily="34" charset="0"/>
                <a:ea typeface="Times New Roman" panose="02020603050405020304" pitchFamily="18" charset="0"/>
                <a:cs typeface="Times New Roman" panose="02020603050405020304" pitchFamily="18" charset="0"/>
              </a:rPr>
              <a:t>: A proxy for socio-economic status (SES)</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1st = Upper</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2nd = Middle</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3rd = Lower</a:t>
            </a:r>
            <a:br>
              <a:rPr lang="en-US" sz="1600" dirty="0">
                <a:latin typeface="Calibri" panose="020F0502020204030204" pitchFamily="34" charset="0"/>
                <a:ea typeface="Times New Roman" panose="02020603050405020304" pitchFamily="18" charset="0"/>
                <a:cs typeface="Times New Roman" panose="02020603050405020304" pitchFamily="18" charset="0"/>
              </a:rPr>
            </a:b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age: Age is fractional if less than 1. If the age is estimated, is it in the form of xx.5</a:t>
            </a:r>
            <a:br>
              <a:rPr lang="en-US" sz="1600" dirty="0">
                <a:latin typeface="Calibri" panose="020F0502020204030204" pitchFamily="34" charset="0"/>
                <a:ea typeface="Times New Roman" panose="02020603050405020304" pitchFamily="18" charset="0"/>
                <a:cs typeface="Times New Roman" panose="02020603050405020304" pitchFamily="18" charset="0"/>
              </a:rPr>
            </a:b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err="1">
                <a:latin typeface="Calibri" panose="020F0502020204030204" pitchFamily="34" charset="0"/>
                <a:ea typeface="Times New Roman" panose="02020603050405020304" pitchFamily="18" charset="0"/>
                <a:cs typeface="Times New Roman" panose="02020603050405020304" pitchFamily="18" charset="0"/>
              </a:rPr>
              <a:t>sibsp</a:t>
            </a:r>
            <a:r>
              <a:rPr lang="en-US" sz="1600" dirty="0">
                <a:latin typeface="Calibri" panose="020F0502020204030204" pitchFamily="34" charset="0"/>
                <a:ea typeface="Times New Roman" panose="02020603050405020304" pitchFamily="18" charset="0"/>
                <a:cs typeface="Times New Roman" panose="02020603050405020304" pitchFamily="18" charset="0"/>
              </a:rPr>
              <a:t>: The dataset defines family relations in this way...</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Sibling = brother, sister, stepbrother, stepsister</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Spouse = husband, wife (mistresses and fiancés were ignored)</a:t>
            </a:r>
            <a:br>
              <a:rPr lang="en-US" sz="1600" dirty="0">
                <a:latin typeface="Calibri" panose="020F0502020204030204" pitchFamily="34" charset="0"/>
                <a:ea typeface="Times New Roman" panose="02020603050405020304" pitchFamily="18" charset="0"/>
                <a:cs typeface="Times New Roman" panose="02020603050405020304" pitchFamily="18" charset="0"/>
              </a:rPr>
            </a:b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parch: The dataset defines family relations in this way...</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Parent = mother, father</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Child = daughter, son, stepdaughter, stepson</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Some children travelled only with a nanny, therefore parch=0 for them.</a:t>
            </a:r>
            <a:endParaRPr lang="ru-RU" sz="16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05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Exploring Survival on the Titanic (3/3)</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11</a:t>
            </a:fld>
            <a:endParaRPr lang="ru-RU"/>
          </a:p>
        </p:txBody>
      </p:sp>
      <p:sp>
        <p:nvSpPr>
          <p:cNvPr id="4" name="Прямоугольник 3"/>
          <p:cNvSpPr/>
          <p:nvPr/>
        </p:nvSpPr>
        <p:spPr>
          <a:xfrm>
            <a:off x="457200" y="1412776"/>
            <a:ext cx="8363272" cy="2578655"/>
          </a:xfrm>
          <a:prstGeom prst="rect">
            <a:avLst/>
          </a:prstGeom>
        </p:spPr>
        <p:txBody>
          <a:bodyPr wrap="square">
            <a:spAutoFit/>
          </a:bodyPr>
          <a:lstStyle/>
          <a:p>
            <a:pPr marL="342900" lvl="0" indent="-342900" algn="just">
              <a:lnSpc>
                <a:spcPct val="115000"/>
              </a:lnSpc>
              <a:spcAft>
                <a:spcPts val="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Estimate the significance of every of the features, remove the insignificant ones and compare the predictive ability of the simplified model with the original one.</a:t>
            </a:r>
            <a:endParaRPr lang="ru-RU" dirty="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Use different regressions (binary choice) models and quantify the quality of predictions with ROC curve. Which solution is the best?</a:t>
            </a:r>
            <a:endParaRPr lang="ru-RU" dirty="0">
              <a:ea typeface="Times New Roman" panose="02020603050405020304" pitchFamily="18" charset="0"/>
              <a:cs typeface="Times New Roman" panose="02020603050405020304" pitchFamily="18" charset="0"/>
            </a:endParaRPr>
          </a:p>
          <a:p>
            <a:pPr algn="just">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Additional materials:</a:t>
            </a:r>
            <a:endParaRPr lang="ru-RU" dirty="0">
              <a:ea typeface="Times New Roman" panose="02020603050405020304" pitchFamily="18" charset="0"/>
              <a:cs typeface="Times New Roman" panose="02020603050405020304" pitchFamily="18" charset="0"/>
            </a:endParaRPr>
          </a:p>
          <a:p>
            <a:pPr algn="just">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Deal with missing data: </a:t>
            </a:r>
            <a:r>
              <a:rPr lang="en-US"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hlinkClick r:id="rId2"/>
              </a:rPr>
              <a:t>http://stats.stackexchange.com/questions/67185/assigning-values-to-missing-data-for-use-in-binary-logistic-regression-in-sas</a:t>
            </a:r>
            <a:endParaRPr lang="ru-RU"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50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Conditions</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12</a:t>
            </a:fld>
            <a:endParaRPr lang="ru-RU"/>
          </a:p>
        </p:txBody>
      </p:sp>
      <p:sp>
        <p:nvSpPr>
          <p:cNvPr id="5" name="Прямоугольник 4"/>
          <p:cNvSpPr/>
          <p:nvPr/>
        </p:nvSpPr>
        <p:spPr>
          <a:xfrm>
            <a:off x="457200" y="1412776"/>
            <a:ext cx="8363272" cy="2392963"/>
          </a:xfrm>
          <a:prstGeom prst="rect">
            <a:avLst/>
          </a:prstGeom>
        </p:spPr>
        <p:txBody>
          <a:bodyPr wrap="square">
            <a:spAutoFit/>
          </a:bodyPr>
          <a:lstStyle/>
          <a:p>
            <a:pPr marL="342900" lvl="0" indent="-342900" algn="just">
              <a:lnSpc>
                <a:spcPct val="115000"/>
              </a:lnSpc>
              <a:spcAft>
                <a:spcPts val="0"/>
              </a:spcAft>
              <a:buFont typeface="+mj-lt"/>
              <a:buAutoNum type="alphaLcParenBoth"/>
            </a:pPr>
            <a:r>
              <a:rPr lang="en-US" sz="2600" dirty="0">
                <a:latin typeface="Calibri" panose="020F0502020204030204" pitchFamily="34" charset="0"/>
                <a:ea typeface="Times New Roman" panose="02020603050405020304" pitchFamily="18" charset="0"/>
                <a:cs typeface="Times New Roman" panose="02020603050405020304" pitchFamily="18" charset="0"/>
              </a:rPr>
              <a:t> Group size: 3-4 members (different background is appreciated)</a:t>
            </a:r>
          </a:p>
          <a:p>
            <a:pPr marL="342900" lvl="0" indent="-342900" algn="just">
              <a:lnSpc>
                <a:spcPct val="115000"/>
              </a:lnSpc>
              <a:spcAft>
                <a:spcPts val="0"/>
              </a:spcAft>
              <a:buFont typeface="+mj-lt"/>
              <a:buAutoNum type="alphaLcParenBoth"/>
            </a:pPr>
            <a:r>
              <a:rPr lang="en-US" sz="2600" dirty="0">
                <a:latin typeface="Calibri" panose="020F0502020204030204" pitchFamily="34" charset="0"/>
                <a:ea typeface="Times New Roman" panose="02020603050405020304" pitchFamily="18" charset="0"/>
                <a:cs typeface="Times New Roman" panose="02020603050405020304" pitchFamily="18" charset="0"/>
              </a:rPr>
              <a:t> Time: 3 weeks</a:t>
            </a:r>
          </a:p>
          <a:p>
            <a:pPr marL="342900" lvl="0" indent="-342900" algn="just">
              <a:lnSpc>
                <a:spcPct val="115000"/>
              </a:lnSpc>
              <a:spcAft>
                <a:spcPts val="1000"/>
              </a:spcAft>
              <a:buFont typeface="+mj-lt"/>
              <a:buAutoNum type="alphaLcParenBoth"/>
            </a:pPr>
            <a:r>
              <a:rPr lang="en-US" sz="2600" dirty="0">
                <a:latin typeface="Calibri" panose="020F0502020204030204" pitchFamily="34" charset="0"/>
                <a:ea typeface="Times New Roman" panose="02020603050405020304" pitchFamily="18" charset="0"/>
                <a:cs typeface="Times New Roman" panose="02020603050405020304" pitchFamily="18" charset="0"/>
              </a:rPr>
              <a:t> Oral presentation of results: explain data</a:t>
            </a:r>
            <a:r>
              <a:rPr lang="ru-RU" sz="2600" dirty="0">
                <a:latin typeface="Calibri" panose="020F0502020204030204" pitchFamily="34" charset="0"/>
                <a:ea typeface="Times New Roman" panose="02020603050405020304" pitchFamily="18" charset="0"/>
                <a:cs typeface="Times New Roman" panose="02020603050405020304" pitchFamily="18" charset="0"/>
              </a:rPr>
              <a:t>, </a:t>
            </a:r>
            <a:r>
              <a:rPr lang="en-US" sz="2600" dirty="0">
                <a:latin typeface="Calibri" panose="020F0502020204030204" pitchFamily="34" charset="0"/>
                <a:ea typeface="Times New Roman" panose="02020603050405020304" pitchFamily="18" charset="0"/>
                <a:cs typeface="Times New Roman" panose="02020603050405020304" pitchFamily="18" charset="0"/>
              </a:rPr>
              <a:t>methods and result</a:t>
            </a:r>
            <a:endParaRPr lang="ru-RU" sz="26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01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Space </a:t>
            </a:r>
            <a:r>
              <a:rPr lang="en-US" dirty="0"/>
              <a:t>Shuttle Challenger disaster (1/2)</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2</a:t>
            </a:fld>
            <a:endParaRPr lang="ru-RU"/>
          </a:p>
        </p:txBody>
      </p:sp>
      <p:sp>
        <p:nvSpPr>
          <p:cNvPr id="6" name="Прямоугольник 5"/>
          <p:cNvSpPr/>
          <p:nvPr/>
        </p:nvSpPr>
        <p:spPr>
          <a:xfrm>
            <a:off x="427504" y="1340768"/>
            <a:ext cx="8176944" cy="5130892"/>
          </a:xfrm>
          <a:prstGeom prst="rect">
            <a:avLst/>
          </a:prstGeom>
        </p:spPr>
        <p:txBody>
          <a:bodyPr wrap="square">
            <a:spAutoFit/>
          </a:bodyPr>
          <a:lstStyle/>
          <a:p>
            <a:pPr algn="just">
              <a:lnSpc>
                <a:spcPct val="115000"/>
              </a:lnSpc>
              <a:spcAft>
                <a:spcPts val="1000"/>
              </a:spcAft>
            </a:pPr>
            <a:r>
              <a:rPr lang="en-US" sz="2200" dirty="0">
                <a:latin typeface="Calibri" panose="020F0502020204030204" pitchFamily="34" charset="0"/>
                <a:ea typeface="Times New Roman" panose="02020603050405020304" pitchFamily="18" charset="0"/>
                <a:cs typeface="Times New Roman" panose="02020603050405020304" pitchFamily="18" charset="0"/>
              </a:rPr>
              <a:t>In January 1986, the space shuttle Challenger exploded shortly after launch. An investigation was launched into the cause of the crash and attention focused on the rubber O-ring seals in the rocket boosters. At lower temperatures, rubber becomes more brittle and is a less effective sealant. At the time of the launch, the temperature was 31°F. Could the failure of the O-rings have been predicted? In the 23 previous shuttle missions for which data exists (see file ‘orings.txt’), some evidence of damage due to blow by and erosion was recorded on some O-rings. Each shuttle had two boosters, each with three O-rings. For each mission, we know the number of O-rings out of six showing some damage and the launch temperature. Using binary choice models (</a:t>
            </a:r>
            <a:r>
              <a:rPr lang="en-US" sz="2200" dirty="0" err="1">
                <a:latin typeface="Calibri" panose="020F0502020204030204" pitchFamily="34" charset="0"/>
                <a:ea typeface="Times New Roman" panose="02020603050405020304" pitchFamily="18" charset="0"/>
                <a:cs typeface="Times New Roman" panose="02020603050405020304" pitchFamily="18" charset="0"/>
              </a:rPr>
              <a:t>probit</a:t>
            </a:r>
            <a:r>
              <a:rPr lang="en-US" sz="2200" dirty="0">
                <a:latin typeface="Calibri" panose="020F0502020204030204" pitchFamily="34" charset="0"/>
                <a:ea typeface="Times New Roman" panose="02020603050405020304" pitchFamily="18" charset="0"/>
                <a:cs typeface="Times New Roman" panose="02020603050405020304" pitchFamily="18" charset="0"/>
              </a:rPr>
              <a:t>, logit etc.), find the probability of failure of the O-rings under the following launch temperatures: 32F, 54F, 90F, 71F.</a:t>
            </a:r>
            <a:endParaRPr lang="ru-RU" sz="2200" dirty="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Space </a:t>
            </a:r>
            <a:r>
              <a:rPr lang="en-US" dirty="0"/>
              <a:t>Shuttle Challenger disaster (2/2)</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3</a:t>
            </a:fld>
            <a:endParaRPr lang="ru-RU"/>
          </a:p>
        </p:txBody>
      </p:sp>
      <p:sp>
        <p:nvSpPr>
          <p:cNvPr id="6" name="Прямоугольник 5"/>
          <p:cNvSpPr/>
          <p:nvPr/>
        </p:nvSpPr>
        <p:spPr>
          <a:xfrm>
            <a:off x="323528" y="1319651"/>
            <a:ext cx="8176944" cy="4860048"/>
          </a:xfrm>
          <a:prstGeom prst="rect">
            <a:avLst/>
          </a:prstGeom>
        </p:spPr>
        <p:txBody>
          <a:bodyPr wrap="square">
            <a:spAutoFit/>
          </a:bodyPr>
          <a:lstStyle/>
          <a:p>
            <a:pPr marL="342900" lvl="0" indent="-342900">
              <a:buFont typeface="+mj-lt"/>
              <a:buAutoNum type="alphaLcParenR"/>
            </a:pPr>
            <a:r>
              <a:rPr lang="en-US" sz="2200" dirty="0"/>
              <a:t>M</a:t>
            </a:r>
            <a:r>
              <a:rPr lang="en-US" sz="2200" dirty="0"/>
              <a:t>odify the data for binary choice model</a:t>
            </a:r>
            <a:endParaRPr lang="ru-RU" sz="2200" dirty="0"/>
          </a:p>
          <a:p>
            <a:pPr marL="342900" lvl="0" indent="-342900">
              <a:buFont typeface="+mj-lt"/>
              <a:buAutoNum type="alphaLcParenR"/>
            </a:pPr>
            <a:r>
              <a:rPr lang="en-US" sz="2200" dirty="0"/>
              <a:t>Use at least 2 different implementations of models (same languages are allowed).</a:t>
            </a:r>
            <a:endParaRPr lang="ru-RU" sz="2200" dirty="0"/>
          </a:p>
          <a:p>
            <a:pPr marL="342900" lvl="0" indent="-342900">
              <a:buFont typeface="+mj-lt"/>
              <a:buAutoNum type="alphaLcParenR"/>
            </a:pPr>
            <a:r>
              <a:rPr lang="en-US" sz="2200" dirty="0"/>
              <a:t>Quantify the quality of predictions with different metrics. Which solution is the best?</a:t>
            </a:r>
            <a:endParaRPr lang="ru-RU" sz="2200" dirty="0"/>
          </a:p>
          <a:p>
            <a:pPr marL="342900" lvl="0" indent="-342900">
              <a:buFont typeface="+mj-lt"/>
              <a:buAutoNum type="alphaLcParenR"/>
            </a:pPr>
            <a:r>
              <a:rPr lang="en-US" sz="2200" dirty="0"/>
              <a:t>How to solve this problem with classification methods? What is the quality of prediction?</a:t>
            </a:r>
            <a:endParaRPr lang="ru-RU" sz="2200" dirty="0"/>
          </a:p>
          <a:p>
            <a:pPr marL="342900" lvl="0" indent="-342900">
              <a:buFont typeface="+mj-lt"/>
              <a:buAutoNum type="alphaLcParenR"/>
            </a:pPr>
            <a:r>
              <a:rPr lang="en-US" sz="2200" dirty="0"/>
              <a:t>What is the minimal temperature to reduce the probability of failure of the O-rings to almost zero?</a:t>
            </a:r>
            <a:endParaRPr lang="ru-RU" sz="2200" dirty="0"/>
          </a:p>
          <a:p>
            <a:pPr marL="342900" lvl="0" indent="-342900">
              <a:buFont typeface="+mj-lt"/>
              <a:buAutoNum type="alphaLcParenR"/>
            </a:pPr>
            <a:r>
              <a:rPr lang="en-US" sz="2200" dirty="0"/>
              <a:t>Perform the graphical representation of results.</a:t>
            </a:r>
          </a:p>
          <a:p>
            <a:pPr marL="342900" lvl="0" indent="-342900">
              <a:buFont typeface="+mj-lt"/>
              <a:buAutoNum type="alphaLcParenR"/>
            </a:pPr>
            <a:endParaRPr lang="ru-RU" sz="2200" dirty="0"/>
          </a:p>
          <a:p>
            <a:r>
              <a:rPr lang="en-US" sz="2200" dirty="0"/>
              <a:t>Additional materials: </a:t>
            </a:r>
            <a:r>
              <a:rPr lang="en-US" sz="2200" u="sng" dirty="0">
                <a:hlinkClick r:id="rId2"/>
              </a:rPr>
              <a:t>https://en.wikipedia.org/wiki/Space_Shuttle_Challenger_disaster</a:t>
            </a:r>
            <a:endParaRPr lang="ru-RU" sz="2200" dirty="0"/>
          </a:p>
          <a:p>
            <a:pPr algn="just">
              <a:lnSpc>
                <a:spcPct val="115000"/>
              </a:lnSpc>
              <a:spcAft>
                <a:spcPts val="1000"/>
              </a:spcAft>
            </a:pPr>
            <a:endParaRPr lang="ru-RU" sz="22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75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Diabetes among female Pima Indians (1/2)</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4</a:t>
            </a:fld>
            <a:endParaRPr lang="ru-RU"/>
          </a:p>
        </p:txBody>
      </p:sp>
      <p:sp>
        <p:nvSpPr>
          <p:cNvPr id="4" name="Прямоугольник 3"/>
          <p:cNvSpPr/>
          <p:nvPr/>
        </p:nvSpPr>
        <p:spPr>
          <a:xfrm>
            <a:off x="457200" y="1268760"/>
            <a:ext cx="8075240" cy="1366528"/>
          </a:xfrm>
          <a:prstGeom prst="rect">
            <a:avLst/>
          </a:prstGeom>
        </p:spPr>
        <p:txBody>
          <a:bodyPr wrap="square">
            <a:spAutoFit/>
          </a:bodyPr>
          <a:lstStyle/>
          <a:p>
            <a:pPr algn="just">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National Institute of Diabetes and Digestive and Kidney Diseases conducted a study on 768 adult female Pima Indians living near Phoenix. The purpose of the study was to investigate factors related to diabetes. The data may be found in the dataset ‘pima.txt’.</a:t>
            </a:r>
            <a:endParaRPr lang="ru-RU" dirty="0">
              <a:ea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457200" y="2924944"/>
            <a:ext cx="7981518" cy="2808312"/>
          </a:xfrm>
          <a:prstGeom prst="rect">
            <a:avLst/>
          </a:prstGeom>
        </p:spPr>
      </p:pic>
    </p:spTree>
    <p:extLst>
      <p:ext uri="{BB962C8B-B14F-4D97-AF65-F5344CB8AC3E}">
        <p14:creationId xmlns:p14="http://schemas.microsoft.com/office/powerpoint/2010/main" val="148822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Diabetes among female Pima Indians (2/2)</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5</a:t>
            </a:fld>
            <a:endParaRPr lang="ru-RU"/>
          </a:p>
        </p:txBody>
      </p:sp>
      <p:sp>
        <p:nvSpPr>
          <p:cNvPr id="4" name="Прямоугольник 3"/>
          <p:cNvSpPr/>
          <p:nvPr/>
        </p:nvSpPr>
        <p:spPr>
          <a:xfrm>
            <a:off x="323528" y="1228824"/>
            <a:ext cx="7992888" cy="5034199"/>
          </a:xfrm>
          <a:prstGeom prst="rect">
            <a:avLst/>
          </a:prstGeom>
        </p:spPr>
        <p:txBody>
          <a:bodyPr wrap="square">
            <a:spAutoFit/>
          </a:bodyPr>
          <a:lstStyle/>
          <a:p>
            <a:pPr marL="342900" lvl="0" indent="-342900" algn="just">
              <a:lnSpc>
                <a:spcPct val="115000"/>
              </a:lnSpc>
              <a:spcAft>
                <a:spcPts val="0"/>
              </a:spcAft>
              <a:buFont typeface="+mj-lt"/>
              <a:buAutoNum type="alphaLcParenBoth"/>
            </a:pPr>
            <a:r>
              <a:rPr lang="ru-RU" sz="1600" dirty="0">
                <a:ea typeface="Times New Roman" panose="02020603050405020304" pitchFamily="18" charset="0"/>
                <a:cs typeface="Times New Roman" panose="02020603050405020304" pitchFamily="18" charset="0"/>
              </a:rPr>
              <a:t> </a:t>
            </a:r>
            <a:r>
              <a:rPr lang="en-US" sz="1600" dirty="0">
                <a:latin typeface="Calibri" panose="020F0502020204030204" pitchFamily="34" charset="0"/>
                <a:ea typeface="Times New Roman" panose="02020603050405020304" pitchFamily="18" charset="0"/>
                <a:cs typeface="Times New Roman" panose="02020603050405020304" pitchFamily="18" charset="0"/>
              </a:rPr>
              <a:t>Perform simple graphical and numerical summaries of the data. Can you find any obvious irregularities in the data? If you do, take appropriate steps to correct the problems.</a:t>
            </a:r>
            <a:endParaRPr lang="ru-RU" sz="1600"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sz="1600" dirty="0">
                <a:latin typeface="Calibri" panose="020F0502020204030204" pitchFamily="34" charset="0"/>
                <a:ea typeface="Times New Roman" panose="02020603050405020304" pitchFamily="18" charset="0"/>
                <a:cs typeface="Times New Roman" panose="02020603050405020304" pitchFamily="18" charset="0"/>
              </a:rPr>
              <a:t>Fit a model with the result of the diabetes test as the response and all the other variables as predictors. Can you tell whether this model fits the data? </a:t>
            </a:r>
            <a:endParaRPr lang="ru-RU" sz="1600"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sz="1600" dirty="0">
                <a:latin typeface="Calibri" panose="020F0502020204030204" pitchFamily="34" charset="0"/>
                <a:ea typeface="Times New Roman" panose="02020603050405020304" pitchFamily="18" charset="0"/>
                <a:cs typeface="Times New Roman" panose="02020603050405020304" pitchFamily="18" charset="0"/>
              </a:rPr>
              <a:t>What is the difference in the odds of testing positive for diabetes for a woman with a BMI at the first quartile compared with a woman at the third quartile, if all other factors are held constant? Give a confidence interval for this difference.</a:t>
            </a:r>
            <a:endParaRPr lang="ru-RU" sz="1600"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sz="1600" dirty="0">
                <a:latin typeface="Calibri" panose="020F0502020204030204" pitchFamily="34" charset="0"/>
                <a:ea typeface="Times New Roman" panose="02020603050405020304" pitchFamily="18" charset="0"/>
                <a:cs typeface="Times New Roman" panose="02020603050405020304" pitchFamily="18" charset="0"/>
              </a:rPr>
              <a:t>Do women who test positive have higher diastolic blood pressures? Is the diastolic blood pressure significant in the regression model? Explain the distinction between the two questions and discuss why the answers are only apparently contradictory.</a:t>
            </a:r>
            <a:endParaRPr lang="ru-RU" sz="1600"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sz="1600" dirty="0">
                <a:latin typeface="Calibri" panose="020F0502020204030204" pitchFamily="34" charset="0"/>
                <a:ea typeface="Times New Roman" panose="02020603050405020304" pitchFamily="18" charset="0"/>
                <a:cs typeface="Times New Roman" panose="02020603050405020304" pitchFamily="18" charset="0"/>
              </a:rPr>
              <a:t>Predict the outcome for a woman with predictor values 1, 99, 64, 22, 76, 27, 0.25, 25 (same order as in the dataset). Give a confidence interval for your prediction.</a:t>
            </a:r>
            <a:endParaRPr lang="ru-RU" sz="1600" dirty="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lphaLcParenBoth"/>
            </a:pPr>
            <a:r>
              <a:rPr lang="en-US" sz="1600" dirty="0">
                <a:latin typeface="Calibri" panose="020F0502020204030204" pitchFamily="34" charset="0"/>
                <a:ea typeface="Times New Roman" panose="02020603050405020304" pitchFamily="18" charset="0"/>
                <a:cs typeface="Times New Roman" panose="02020603050405020304" pitchFamily="18" charset="0"/>
              </a:rPr>
              <a:t>Use different regressions (binary choice) models and quantify the quality of predictions with different metrics. Which solution is the best?</a:t>
            </a:r>
            <a:endParaRPr lang="ru-RU" sz="1600" dirty="0">
              <a:ea typeface="Times New Roman" panose="02020603050405020304" pitchFamily="18" charset="0"/>
              <a:cs typeface="Times New Roman" panose="02020603050405020304" pitchFamily="18" charset="0"/>
            </a:endParaRPr>
          </a:p>
          <a:p>
            <a:pPr algn="just">
              <a:lnSpc>
                <a:spcPct val="115000"/>
              </a:lnSpc>
              <a:spcAft>
                <a:spcPts val="100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For confidence interval estimation:</a:t>
            </a:r>
            <a:r>
              <a:rPr lang="en-US" sz="1600" dirty="0">
                <a:ea typeface="Times New Roman" panose="02020603050405020304" pitchFamily="18" charset="0"/>
                <a:cs typeface="Times New Roman" panose="02020603050405020304" pitchFamily="18" charset="0"/>
              </a:rPr>
              <a:t> </a:t>
            </a:r>
            <a:r>
              <a:rPr lang="en-US" sz="1600" dirty="0">
                <a:latin typeface="Calibri" panose="020F0502020204030204" pitchFamily="34" charset="0"/>
                <a:ea typeface="Times New Roman" panose="02020603050405020304" pitchFamily="18" charset="0"/>
                <a:cs typeface="Times New Roman" panose="02020603050405020304" pitchFamily="18" charset="0"/>
              </a:rPr>
              <a:t>(Texts in statistical science) Faraway, Julian James-Extending the linear model with R _ generalized linear, mixed effects and nonparametric regression models-Chapman &amp; </a:t>
            </a:r>
            <a:r>
              <a:rPr lang="en-US" sz="1600" dirty="0" err="1">
                <a:latin typeface="Calibri" panose="020F0502020204030204" pitchFamily="34" charset="0"/>
                <a:ea typeface="Times New Roman" panose="02020603050405020304" pitchFamily="18" charset="0"/>
                <a:cs typeface="Times New Roman" panose="02020603050405020304" pitchFamily="18" charset="0"/>
              </a:rPr>
              <a:t>Hall_CR</a:t>
            </a:r>
            <a:r>
              <a:rPr lang="en-US" sz="1600" dirty="0">
                <a:latin typeface="Calibri" panose="020F0502020204030204" pitchFamily="34" charset="0"/>
                <a:ea typeface="Times New Roman" panose="02020603050405020304" pitchFamily="18" charset="0"/>
                <a:cs typeface="Times New Roman" panose="02020603050405020304" pitchFamily="18" charset="0"/>
              </a:rPr>
              <a:t> (attached)</a:t>
            </a:r>
            <a:endParaRPr lang="ru-RU" sz="16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0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Esophageal cancer (1/3)</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6</a:t>
            </a:fld>
            <a:endParaRPr lang="ru-RU"/>
          </a:p>
        </p:txBody>
      </p:sp>
      <p:sp>
        <p:nvSpPr>
          <p:cNvPr id="4" name="Прямоугольник 3"/>
          <p:cNvSpPr/>
          <p:nvPr/>
        </p:nvSpPr>
        <p:spPr>
          <a:xfrm>
            <a:off x="323528" y="1268760"/>
            <a:ext cx="8363272" cy="2450414"/>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question concerns data from a case-control study of esophageal cancer in </a:t>
            </a:r>
            <a:r>
              <a:rPr lang="en-US" dirty="0" err="1">
                <a:latin typeface="Calibri" panose="020F0502020204030204" pitchFamily="34" charset="0"/>
                <a:ea typeface="Times New Roman" panose="02020603050405020304" pitchFamily="18" charset="0"/>
                <a:cs typeface="Times New Roman" panose="02020603050405020304" pitchFamily="18" charset="0"/>
              </a:rPr>
              <a:t>Ileet-Vilaine</a:t>
            </a:r>
            <a:r>
              <a:rPr lang="en-US" dirty="0">
                <a:latin typeface="Calibri" panose="020F0502020204030204" pitchFamily="34" charset="0"/>
                <a:ea typeface="Times New Roman" panose="02020603050405020304" pitchFamily="18" charset="0"/>
                <a:cs typeface="Times New Roman" panose="02020603050405020304" pitchFamily="18" charset="0"/>
              </a:rPr>
              <a:t>, France. The data is distributed with R and may be obtained along with a description of the variables by:</a:t>
            </a:r>
            <a:endParaRPr lang="ru-RU" dirty="0">
              <a:ea typeface="Times New Roman" panose="02020603050405020304" pitchFamily="18" charset="0"/>
              <a:cs typeface="Times New Roman" panose="02020603050405020304" pitchFamily="18" charset="0"/>
            </a:endParaRPr>
          </a:p>
          <a:p>
            <a:pPr>
              <a:lnSpc>
                <a:spcPct val="115000"/>
              </a:lnSpc>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&gt; data(</a:t>
            </a:r>
            <a:r>
              <a:rPr lang="en-US" dirty="0" err="1">
                <a:latin typeface="Calibri" panose="020F0502020204030204" pitchFamily="34" charset="0"/>
                <a:ea typeface="Times New Roman" panose="02020603050405020304" pitchFamily="18" charset="0"/>
                <a:cs typeface="Times New Roman" panose="02020603050405020304" pitchFamily="18" charset="0"/>
              </a:rPr>
              <a:t>esoph</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ru-RU" dirty="0">
              <a:ea typeface="Times New Roman" panose="02020603050405020304" pitchFamily="18" charset="0"/>
              <a:cs typeface="Times New Roman" panose="02020603050405020304" pitchFamily="18" charset="0"/>
            </a:endParaRPr>
          </a:p>
          <a:p>
            <a:pPr>
              <a:lnSpc>
                <a:spcPct val="115000"/>
              </a:lnSpc>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&gt; help(</a:t>
            </a:r>
            <a:r>
              <a:rPr lang="en-US" dirty="0" err="1">
                <a:latin typeface="Calibri" panose="020F0502020204030204" pitchFamily="34" charset="0"/>
                <a:ea typeface="Times New Roman" panose="02020603050405020304" pitchFamily="18" charset="0"/>
                <a:cs typeface="Times New Roman" panose="02020603050405020304" pitchFamily="18" charset="0"/>
              </a:rPr>
              <a:t>esoph</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ru-RU" dirty="0">
              <a:ea typeface="Times New Roman" panose="02020603050405020304" pitchFamily="18" charset="0"/>
              <a:cs typeface="Times New Roman" panose="02020603050405020304" pitchFamily="18" charset="0"/>
            </a:endParaRPr>
          </a:p>
          <a:p>
            <a:pPr>
              <a:lnSpc>
                <a:spcPct val="115000"/>
              </a:lnSpc>
              <a:spcAft>
                <a:spcPts val="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ru-RU" dirty="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or taken from ‘esoph.txt’.</a:t>
            </a:r>
            <a:endParaRPr lang="ru-RU" dirty="0">
              <a:ea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2880435" y="2708920"/>
            <a:ext cx="5806365" cy="3024336"/>
          </a:xfrm>
          <a:prstGeom prst="rect">
            <a:avLst/>
          </a:prstGeom>
        </p:spPr>
      </p:pic>
    </p:spTree>
    <p:extLst>
      <p:ext uri="{BB962C8B-B14F-4D97-AF65-F5344CB8AC3E}">
        <p14:creationId xmlns:p14="http://schemas.microsoft.com/office/powerpoint/2010/main" val="33825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Esophageal cancer (2/3)</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7</a:t>
            </a:fld>
            <a:endParaRPr lang="ru-RU"/>
          </a:p>
        </p:txBody>
      </p:sp>
      <p:pic>
        <p:nvPicPr>
          <p:cNvPr id="8" name="Рисунок 7"/>
          <p:cNvPicPr>
            <a:picLocks noChangeAspect="1"/>
          </p:cNvPicPr>
          <p:nvPr/>
        </p:nvPicPr>
        <p:blipFill>
          <a:blip r:embed="rId2"/>
          <a:stretch>
            <a:fillRect/>
          </a:stretch>
        </p:blipFill>
        <p:spPr>
          <a:xfrm>
            <a:off x="448032" y="1277888"/>
            <a:ext cx="8052784" cy="4943574"/>
          </a:xfrm>
          <a:prstGeom prst="rect">
            <a:avLst/>
          </a:prstGeom>
        </p:spPr>
      </p:pic>
    </p:spTree>
    <p:extLst>
      <p:ext uri="{BB962C8B-B14F-4D97-AF65-F5344CB8AC3E}">
        <p14:creationId xmlns:p14="http://schemas.microsoft.com/office/powerpoint/2010/main" val="154869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Esophageal cancer (3/3)</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8</a:t>
            </a:fld>
            <a:endParaRPr lang="ru-RU"/>
          </a:p>
        </p:txBody>
      </p:sp>
      <p:sp>
        <p:nvSpPr>
          <p:cNvPr id="4" name="Прямоугольник 3"/>
          <p:cNvSpPr/>
          <p:nvPr/>
        </p:nvSpPr>
        <p:spPr>
          <a:xfrm>
            <a:off x="390364" y="1143000"/>
            <a:ext cx="8363272" cy="3596369"/>
          </a:xfrm>
          <a:prstGeom prst="rect">
            <a:avLst/>
          </a:prstGeom>
        </p:spPr>
        <p:txBody>
          <a:bodyPr wrap="square">
            <a:spAutoFit/>
          </a:bodyPr>
          <a:lstStyle/>
          <a:p>
            <a:pPr marL="342900" lvl="0" indent="-342900" algn="just">
              <a:lnSpc>
                <a:spcPct val="115000"/>
              </a:lnSpc>
              <a:spcAft>
                <a:spcPts val="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Fit a binary choice model with interactions between all three predictors. Use backward elimination to simplify the model as far as is reasonable.</a:t>
            </a:r>
            <a:endParaRPr lang="ru-RU"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Does your final model fit the data? Is the test you make accurate for this data?</a:t>
            </a:r>
            <a:endParaRPr lang="ru-RU"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Use different regressions (binary choice) models and quantify the quality of predictions with different metrics. Which solution is the best?</a:t>
            </a:r>
            <a:endParaRPr lang="ru-RU"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Check for outliers in your final model.</a:t>
            </a:r>
            <a:endParaRPr lang="ru-RU"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What is the predicted effect of moving one category higher in alcohol consumption?</a:t>
            </a:r>
            <a:endParaRPr lang="ru-RU" dirty="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Compute a 95% confidence interval for this predicted effect.</a:t>
            </a:r>
            <a:endParaRPr lang="ru-RU" dirty="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lphaLcParenBoth"/>
            </a:pPr>
            <a:r>
              <a:rPr lang="en-US" dirty="0">
                <a:latin typeface="Calibri" panose="020F0502020204030204" pitchFamily="34" charset="0"/>
                <a:ea typeface="Times New Roman" panose="02020603050405020304" pitchFamily="18" charset="0"/>
                <a:cs typeface="Times New Roman" panose="02020603050405020304" pitchFamily="18" charset="0"/>
              </a:rPr>
              <a:t>Bearing in mind that this is a case-control study, what can be said about the predicted probability that a 25-year-old who does not smoke or drink will get esophageal cancer?</a:t>
            </a:r>
            <a:endParaRPr lang="ru-RU" dirty="0">
              <a:ea typeface="Times New Roman" panose="02020603050405020304" pitchFamily="18" charset="0"/>
              <a:cs typeface="Times New Roman" panose="02020603050405020304" pitchFamily="18" charset="0"/>
            </a:endParaRPr>
          </a:p>
        </p:txBody>
      </p:sp>
      <p:sp>
        <p:nvSpPr>
          <p:cNvPr id="5" name="Прямоугольник 4"/>
          <p:cNvSpPr/>
          <p:nvPr/>
        </p:nvSpPr>
        <p:spPr>
          <a:xfrm>
            <a:off x="272616" y="4723355"/>
            <a:ext cx="8507288" cy="1494768"/>
          </a:xfrm>
          <a:prstGeom prst="rect">
            <a:avLst/>
          </a:prstGeom>
        </p:spPr>
        <p:txBody>
          <a:bodyPr wrap="square">
            <a:spAutoFit/>
          </a:bodyPr>
          <a:lstStyle/>
          <a:p>
            <a:pPr algn="just">
              <a:lnSpc>
                <a:spcPct val="115000"/>
              </a:lnSpc>
              <a:spcAft>
                <a:spcPts val="1000"/>
              </a:spcAft>
            </a:pPr>
            <a:r>
              <a:rPr lang="en-US" b="1" dirty="0">
                <a:latin typeface="Calibri" panose="020F0502020204030204" pitchFamily="34" charset="0"/>
                <a:ea typeface="Times New Roman" panose="02020603050405020304" pitchFamily="18" charset="0"/>
                <a:cs typeface="Times New Roman" panose="02020603050405020304" pitchFamily="18" charset="0"/>
              </a:rPr>
              <a:t>For confidence interval estimation:</a:t>
            </a:r>
            <a:endParaRPr lang="ru-RU" b="1" dirty="0">
              <a:ea typeface="Times New Roman" panose="02020603050405020304" pitchFamily="18" charset="0"/>
              <a:cs typeface="Times New Roman" panose="02020603050405020304" pitchFamily="18" charset="0"/>
            </a:endParaRPr>
          </a:p>
          <a:p>
            <a:pPr algn="just">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(Texts in statistical science) Faraway, Julian James-Extending the linear model with R _ generalized linear, mixed effects and nonparametric regression models-Chapman &amp; </a:t>
            </a:r>
            <a:r>
              <a:rPr lang="en-US" dirty="0" err="1">
                <a:latin typeface="Calibri" panose="020F0502020204030204" pitchFamily="34" charset="0"/>
                <a:ea typeface="Times New Roman" panose="02020603050405020304" pitchFamily="18" charset="0"/>
                <a:cs typeface="Times New Roman" panose="02020603050405020304" pitchFamily="18" charset="0"/>
              </a:rPr>
              <a:t>Hall_CR</a:t>
            </a:r>
            <a:r>
              <a:rPr lang="en-US" dirty="0">
                <a:latin typeface="Calibri" panose="020F0502020204030204" pitchFamily="34" charset="0"/>
                <a:ea typeface="Times New Roman" panose="02020603050405020304" pitchFamily="18" charset="0"/>
                <a:cs typeface="Times New Roman" panose="02020603050405020304" pitchFamily="18" charset="0"/>
              </a:rPr>
              <a:t> (attached)</a:t>
            </a:r>
            <a:endParaRPr lang="ru-RU"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22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Exploring Survival on the Titanic (1/3)</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9</a:t>
            </a:fld>
            <a:endParaRPr lang="ru-RU"/>
          </a:p>
        </p:txBody>
      </p:sp>
      <p:sp>
        <p:nvSpPr>
          <p:cNvPr id="6" name="Прямоугольник 5"/>
          <p:cNvSpPr/>
          <p:nvPr/>
        </p:nvSpPr>
        <p:spPr>
          <a:xfrm>
            <a:off x="452972" y="1268760"/>
            <a:ext cx="8233828" cy="1366528"/>
          </a:xfrm>
          <a:prstGeom prst="rect">
            <a:avLst/>
          </a:prstGeom>
        </p:spPr>
        <p:txBody>
          <a:bodyPr wrap="square">
            <a:spAutoFit/>
          </a:bodyPr>
          <a:lstStyle/>
          <a:p>
            <a:pPr algn="just">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a:t>
            </a:r>
            <a:r>
              <a:rPr lang="en-US" i="1" dirty="0">
                <a:latin typeface="Calibri" panose="020F0502020204030204" pitchFamily="34" charset="0"/>
                <a:ea typeface="Times New Roman" panose="02020603050405020304" pitchFamily="18" charset="0"/>
                <a:cs typeface="Times New Roman" panose="02020603050405020304" pitchFamily="18" charset="0"/>
              </a:rPr>
              <a:t>Titanic dataset</a:t>
            </a:r>
            <a:r>
              <a:rPr lang="en-US" dirty="0">
                <a:latin typeface="Calibri" panose="020F0502020204030204" pitchFamily="34" charset="0"/>
                <a:ea typeface="Times New Roman" panose="02020603050405020304" pitchFamily="18" charset="0"/>
                <a:cs typeface="Times New Roman" panose="02020603050405020304" pitchFamily="18" charset="0"/>
              </a:rPr>
              <a:t> (‘train.csv’) is a collection of data about 889 passengers. With the help of binary choice model, using the first 800 lines as a training set, predict the survival (either 1 if the passenger survived or 0 if they did not) of the remained 89 persons based on features such as the </a:t>
            </a:r>
            <a:r>
              <a:rPr lang="en-US" i="1" dirty="0">
                <a:latin typeface="Calibri" panose="020F0502020204030204" pitchFamily="34" charset="0"/>
                <a:ea typeface="Times New Roman" panose="02020603050405020304" pitchFamily="18" charset="0"/>
                <a:cs typeface="Times New Roman" panose="02020603050405020304" pitchFamily="18" charset="0"/>
              </a:rPr>
              <a:t>class of service</a:t>
            </a:r>
            <a:r>
              <a:rPr lang="en-US" dirty="0">
                <a:latin typeface="Calibri" panose="020F0502020204030204" pitchFamily="34" charset="0"/>
                <a:ea typeface="Times New Roman" panose="02020603050405020304" pitchFamily="18" charset="0"/>
                <a:cs typeface="Times New Roman" panose="02020603050405020304" pitchFamily="18" charset="0"/>
              </a:rPr>
              <a:t>, the </a:t>
            </a:r>
            <a:r>
              <a:rPr lang="en-US" i="1" dirty="0">
                <a:latin typeface="Calibri" panose="020F0502020204030204" pitchFamily="34" charset="0"/>
                <a:ea typeface="Times New Roman" panose="02020603050405020304" pitchFamily="18" charset="0"/>
                <a:cs typeface="Times New Roman" panose="02020603050405020304" pitchFamily="18" charset="0"/>
              </a:rPr>
              <a:t>sex</a:t>
            </a:r>
            <a:r>
              <a:rPr lang="en-US" dirty="0">
                <a:latin typeface="Calibri" panose="020F0502020204030204" pitchFamily="34" charset="0"/>
                <a:ea typeface="Times New Roman" panose="02020603050405020304" pitchFamily="18" charset="0"/>
                <a:cs typeface="Times New Roman" panose="02020603050405020304" pitchFamily="18" charset="0"/>
              </a:rPr>
              <a:t>, the </a:t>
            </a:r>
            <a:r>
              <a:rPr lang="en-US" i="1" dirty="0">
                <a:latin typeface="Calibri" panose="020F0502020204030204" pitchFamily="34" charset="0"/>
                <a:ea typeface="Times New Roman" panose="02020603050405020304" pitchFamily="18" charset="0"/>
                <a:cs typeface="Times New Roman" panose="02020603050405020304" pitchFamily="18" charset="0"/>
              </a:rPr>
              <a:t>age</a:t>
            </a:r>
            <a:r>
              <a:rPr lang="en-US" dirty="0">
                <a:latin typeface="Calibri" panose="020F0502020204030204" pitchFamily="34" charset="0"/>
                <a:ea typeface="Times New Roman" panose="02020603050405020304" pitchFamily="18" charset="0"/>
                <a:cs typeface="Times New Roman" panose="02020603050405020304" pitchFamily="18" charset="0"/>
              </a:rPr>
              <a:t> etc. </a:t>
            </a:r>
            <a:endParaRPr lang="ru-RU" dirty="0">
              <a:ea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stretch>
            <a:fillRect/>
          </a:stretch>
        </p:blipFill>
        <p:spPr>
          <a:xfrm>
            <a:off x="452972" y="2996952"/>
            <a:ext cx="8503087" cy="2749691"/>
          </a:xfrm>
          <a:prstGeom prst="rect">
            <a:avLst/>
          </a:prstGeom>
        </p:spPr>
      </p:pic>
    </p:spTree>
    <p:extLst>
      <p:ext uri="{BB962C8B-B14F-4D97-AF65-F5344CB8AC3E}">
        <p14:creationId xmlns:p14="http://schemas.microsoft.com/office/powerpoint/2010/main" val="2232106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3098</TotalTime>
  <Words>1048</Words>
  <Application>Microsoft Office PowerPoint</Application>
  <PresentationFormat>Экран (4:3)</PresentationFormat>
  <Paragraphs>67</Paragraphs>
  <Slides>12</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12</vt:i4>
      </vt:variant>
    </vt:vector>
  </HeadingPairs>
  <TitlesOfParts>
    <vt:vector size="21" baseType="lpstr">
      <vt:lpstr>Arial</vt:lpstr>
      <vt:lpstr>Bookman Old Style</vt:lpstr>
      <vt:lpstr>Calibri</vt:lpstr>
      <vt:lpstr>Cambria</vt:lpstr>
      <vt:lpstr>Gill Sans MT</vt:lpstr>
      <vt:lpstr>Times New Roman</vt:lpstr>
      <vt:lpstr>Wingdings</vt:lpstr>
      <vt:lpstr>Wingdings 3</vt:lpstr>
      <vt:lpstr>Начальная</vt:lpstr>
      <vt:lpstr>Discrete decision making</vt:lpstr>
      <vt:lpstr>Space Shuttle Challenger disaster (1/2)</vt:lpstr>
      <vt:lpstr>Space Shuttle Challenger disaster (2/2)</vt:lpstr>
      <vt:lpstr>Diabetes among female Pima Indians (1/2)</vt:lpstr>
      <vt:lpstr>Diabetes among female Pima Indians (2/2)</vt:lpstr>
      <vt:lpstr>Esophageal cancer (1/3)</vt:lpstr>
      <vt:lpstr>Esophageal cancer (2/3)</vt:lpstr>
      <vt:lpstr>Esophageal cancer (3/3)</vt:lpstr>
      <vt:lpstr>Exploring Survival on the Titanic (1/3)</vt:lpstr>
      <vt:lpstr>Exploring Survival on the Titanic (2/3)</vt:lpstr>
      <vt:lpstr>Exploring Survival on the Titanic (3/3)</vt:lpstr>
      <vt:lpstr>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Дискретные математические модели</dc:title>
  <dc:creator>root</dc:creator>
  <cp:lastModifiedBy>Sergei Ivanov</cp:lastModifiedBy>
  <cp:revision>333</cp:revision>
  <dcterms:created xsi:type="dcterms:W3CDTF">2013-02-28T12:36:53Z</dcterms:created>
  <dcterms:modified xsi:type="dcterms:W3CDTF">2017-03-07T04:35:42Z</dcterms:modified>
</cp:coreProperties>
</file>