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8"/>
  </p:notesMasterIdLst>
  <p:sldIdLst>
    <p:sldId id="256" r:id="rId2"/>
    <p:sldId id="313" r:id="rId3"/>
    <p:sldId id="347" r:id="rId4"/>
    <p:sldId id="348" r:id="rId5"/>
    <p:sldId id="349" r:id="rId6"/>
    <p:sldId id="35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319" autoAdjust="0"/>
  </p:normalViewPr>
  <p:slideViewPr>
    <p:cSldViewPr>
      <p:cViewPr varScale="1">
        <p:scale>
          <a:sx n="95" d="100"/>
          <a:sy n="95" d="100"/>
        </p:scale>
        <p:origin x="-20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6E788-BBF0-4BF8-8BF6-9DD2EAA644C2}" type="datetimeFigureOut">
              <a:rPr lang="ru-RU" smtClean="0"/>
              <a:pPr/>
              <a:t>17.09.2018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8D60-B188-404A-B830-1D23FA9C42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88D60-B188-404A-B830-1D23FA9C428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CF9E58E-C22E-42F2-A7FB-82818BFD35C7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FF5C-B619-4A95-A0D9-31F491F56B4E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F11A-3D3C-4887-94A2-F0B341B1DB00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9DD-B775-4388-81FC-0C44F9BE842E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3C0D48-A8A6-48EC-BB73-0FD989BE22D6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FBF8-A2A7-4CB8-B6D6-AFB8107A1EE5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80F-7663-48B8-95AF-54BC9D29293D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E7B-3ABF-49C3-B6E3-56341AB18C02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DBA-5E20-47D1-8D67-8386E1F22AB6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B109-3AA5-4957-A8D4-7A74F0446E5F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E52A-C5D8-41C7-8158-8080F407FE7D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343B7A-477A-4FBC-8058-36BCE8A7A95B}" type="datetime1">
              <a:rPr lang="ru-RU" smtClean="0"/>
              <a:pPr/>
              <a:t>17.09.2018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Discrete decision making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39552" y="1700808"/>
            <a:ext cx="8229600" cy="15121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Practice1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 interval for probabilities of discret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 choice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ru-R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Delta method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85072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Delta method</a:t>
            </a:r>
            <a:r>
              <a:rPr lang="en-US" sz="2000" dirty="0" smtClean="0"/>
              <a:t> is a result concerning the approximate probability distribution for a function of an asymptotically normal statistical estimator from knowledge of the limiting variance of that estimator. </a:t>
            </a:r>
            <a:r>
              <a:rPr lang="en-US" sz="2000" dirty="0" smtClean="0"/>
              <a:t>It was first described in 1938 by Robert </a:t>
            </a:r>
            <a:r>
              <a:rPr lang="en-US" sz="2000" dirty="0" err="1" smtClean="0"/>
              <a:t>Dorfman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Suppose </a:t>
            </a:r>
            <a:r>
              <a:rPr lang="en-US" sz="2000" dirty="0" smtClean="0"/>
              <a:t>we want to estimate the variance of a function </a:t>
            </a:r>
            <a:r>
              <a:rPr lang="en-US" sz="2000" i="1" dirty="0" smtClean="0"/>
              <a:t>h</a:t>
            </a:r>
            <a:r>
              <a:rPr lang="en-US" sz="2000" dirty="0" smtClean="0"/>
              <a:t> of the estimator </a:t>
            </a:r>
            <a:r>
              <a:rPr lang="en-US" sz="2000" i="1" dirty="0" smtClean="0"/>
              <a:t>B</a:t>
            </a:r>
            <a:r>
              <a:rPr lang="en-US" sz="2000" dirty="0" smtClean="0"/>
              <a:t>. Keeping only the first two terms of the Taylor series, and using vector notation for the gradient, we can estimate </a:t>
            </a:r>
            <a:r>
              <a:rPr lang="en-US" sz="2000" i="1" dirty="0" smtClean="0"/>
              <a:t>h(B)</a:t>
            </a:r>
            <a:r>
              <a:rPr lang="en-US" sz="2000" dirty="0" smtClean="0"/>
              <a:t> as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which implies the variance of </a:t>
            </a:r>
            <a:r>
              <a:rPr lang="en-US" sz="2000" i="1" dirty="0" smtClean="0"/>
              <a:t>h(B)</a:t>
            </a:r>
            <a:r>
              <a:rPr lang="en-US" sz="2000" dirty="0" smtClean="0"/>
              <a:t> is approximately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3933056"/>
            <a:ext cx="348338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797152"/>
            <a:ext cx="437808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119675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 </a:t>
            </a:r>
            <a:r>
              <a:rPr lang="en-US" b="1" dirty="0" smtClean="0"/>
              <a:t>=</a:t>
            </a:r>
            <a:r>
              <a:rPr lang="en-US" dirty="0" smtClean="0"/>
              <a:t> 1 </a:t>
            </a:r>
            <a:endParaRPr lang="en-US" dirty="0" smtClean="0"/>
          </a:p>
          <a:p>
            <a:r>
              <a:rPr lang="en-US" dirty="0" smtClean="0"/>
              <a:t>N </a:t>
            </a:r>
            <a:r>
              <a:rPr lang="en-US" b="1" dirty="0" smtClean="0"/>
              <a:t>=</a:t>
            </a:r>
            <a:r>
              <a:rPr lang="en-US" dirty="0" smtClean="0"/>
              <a:t> 100</a:t>
            </a:r>
            <a:r>
              <a:rPr lang="en-US" b="1" dirty="0" smtClean="0"/>
              <a:t>*</a:t>
            </a:r>
            <a:r>
              <a:rPr lang="en-US" dirty="0" smtClean="0"/>
              <a:t>K </a:t>
            </a:r>
            <a:endParaRPr lang="en-US" dirty="0" smtClean="0"/>
          </a:p>
          <a:p>
            <a:r>
              <a:rPr lang="en-US" dirty="0" err="1" smtClean="0"/>
              <a:t>np</a:t>
            </a:r>
            <a:r>
              <a:rPr lang="en-US" b="1" dirty="0" err="1" smtClean="0"/>
              <a:t>.</a:t>
            </a:r>
            <a:r>
              <a:rPr lang="en-US" dirty="0" err="1" smtClean="0"/>
              <a:t>random</a:t>
            </a:r>
            <a:r>
              <a:rPr lang="en-US" b="1" dirty="0" err="1" smtClean="0"/>
              <a:t>.</a:t>
            </a:r>
            <a:r>
              <a:rPr lang="en-US" dirty="0" err="1" smtClean="0"/>
              <a:t>seed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np</a:t>
            </a:r>
            <a:r>
              <a:rPr lang="en-US" b="1" dirty="0" err="1" smtClean="0"/>
              <a:t>.</a:t>
            </a:r>
            <a:r>
              <a:rPr lang="en-US" dirty="0" err="1" smtClean="0"/>
              <a:t>arange</a:t>
            </a:r>
            <a:r>
              <a:rPr lang="en-US" b="1" dirty="0" smtClean="0"/>
              <a:t>(</a:t>
            </a:r>
            <a:r>
              <a:rPr lang="en-US" dirty="0" smtClean="0"/>
              <a:t>N</a:t>
            </a:r>
            <a:r>
              <a:rPr lang="en-US" b="1" dirty="0" smtClean="0"/>
              <a:t>)/</a:t>
            </a:r>
            <a:r>
              <a:rPr lang="en-US" dirty="0" smtClean="0"/>
              <a:t>K 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x </a:t>
            </a:r>
            <a:r>
              <a:rPr lang="en-US" b="1" dirty="0" smtClean="0"/>
              <a:t>*</a:t>
            </a:r>
            <a:r>
              <a:rPr lang="en-US" dirty="0" smtClean="0"/>
              <a:t> 0.5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np</a:t>
            </a:r>
            <a:r>
              <a:rPr lang="en-US" b="1" dirty="0" err="1" smtClean="0"/>
              <a:t>.</a:t>
            </a:r>
            <a:r>
              <a:rPr lang="en-US" dirty="0" err="1" smtClean="0"/>
              <a:t>random</a:t>
            </a:r>
            <a:r>
              <a:rPr lang="en-US" b="1" dirty="0" err="1" smtClean="0"/>
              <a:t>.</a:t>
            </a:r>
            <a:r>
              <a:rPr lang="en-US" dirty="0" err="1" smtClean="0"/>
              <a:t>normal</a:t>
            </a:r>
            <a:r>
              <a:rPr lang="en-US" b="1" dirty="0" smtClean="0"/>
              <a:t>(</a:t>
            </a:r>
            <a:r>
              <a:rPr lang="en-US" dirty="0" smtClean="0"/>
              <a:t>size</a:t>
            </a:r>
            <a:r>
              <a:rPr lang="en-US" b="1" dirty="0" smtClean="0"/>
              <a:t>=</a:t>
            </a:r>
            <a:r>
              <a:rPr lang="en-US" dirty="0" err="1" smtClean="0"/>
              <a:t>N</a:t>
            </a:r>
            <a:r>
              <a:rPr lang="en-US" b="1" dirty="0" err="1" smtClean="0"/>
              <a:t>,</a:t>
            </a:r>
            <a:r>
              <a:rPr lang="en-US" dirty="0" err="1" smtClean="0"/>
              <a:t>scale</a:t>
            </a:r>
            <a:r>
              <a:rPr lang="en-US" b="1" dirty="0" smtClean="0"/>
              <a:t>=</a:t>
            </a:r>
            <a:r>
              <a:rPr lang="en-US" dirty="0" smtClean="0"/>
              <a:t>10</a:t>
            </a:r>
            <a:r>
              <a:rPr lang="en-US" b="1" dirty="0" smtClean="0"/>
              <a:t>)&gt;</a:t>
            </a:r>
            <a:r>
              <a:rPr lang="en-US" dirty="0" smtClean="0"/>
              <a:t>30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3068960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cov</a:t>
            </a:r>
            <a:r>
              <a:rPr lang="en-US" dirty="0" smtClean="0"/>
              <a:t> = </a:t>
            </a:r>
            <a:r>
              <a:rPr lang="en-US" dirty="0" err="1" smtClean="0"/>
              <a:t>model.cov_params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gradient = (</a:t>
            </a:r>
            <a:r>
              <a:rPr lang="en-US" dirty="0" err="1" smtClean="0"/>
              <a:t>proba</a:t>
            </a:r>
            <a:r>
              <a:rPr lang="en-US" dirty="0" smtClean="0"/>
              <a:t> * (1 - </a:t>
            </a:r>
            <a:r>
              <a:rPr lang="en-US" dirty="0" err="1" smtClean="0"/>
              <a:t>proba</a:t>
            </a:r>
            <a:r>
              <a:rPr lang="en-US" dirty="0" smtClean="0"/>
              <a:t>) * X.T).T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matrix of gradients for each observation</a:t>
            </a:r>
          </a:p>
          <a:p>
            <a:r>
              <a:rPr lang="en-US" dirty="0" err="1" smtClean="0"/>
              <a:t>std_errors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</a:t>
            </a:r>
            <a:r>
              <a:rPr lang="en-US" dirty="0" err="1" smtClean="0"/>
              <a:t>np.sqrt</a:t>
            </a:r>
            <a:r>
              <a:rPr lang="en-US" dirty="0" smtClean="0"/>
              <a:t>(np.dot(np.dot(g, </a:t>
            </a:r>
            <a:r>
              <a:rPr lang="en-US" dirty="0" err="1" smtClean="0"/>
              <a:t>cov</a:t>
            </a:r>
            <a:r>
              <a:rPr lang="en-US" dirty="0" smtClean="0"/>
              <a:t>), g)) for g in gradient])</a:t>
            </a:r>
          </a:p>
          <a:p>
            <a:r>
              <a:rPr lang="en-US" dirty="0" smtClean="0"/>
              <a:t>c = 1.96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multiplier for confidence interval</a:t>
            </a:r>
          </a:p>
          <a:p>
            <a:r>
              <a:rPr lang="en-US" dirty="0" smtClean="0"/>
              <a:t>upper = </a:t>
            </a:r>
            <a:r>
              <a:rPr lang="en-US" dirty="0" err="1" smtClean="0"/>
              <a:t>np.maximum</a:t>
            </a:r>
            <a:r>
              <a:rPr lang="en-US" dirty="0" smtClean="0"/>
              <a:t>(0, </a:t>
            </a:r>
            <a:r>
              <a:rPr lang="en-US" dirty="0" err="1" smtClean="0"/>
              <a:t>np.minimum</a:t>
            </a:r>
            <a:r>
              <a:rPr lang="en-US" dirty="0" smtClean="0"/>
              <a:t>(1, </a:t>
            </a:r>
            <a:r>
              <a:rPr lang="en-US" dirty="0" err="1" smtClean="0"/>
              <a:t>proba</a:t>
            </a:r>
            <a:r>
              <a:rPr lang="en-US" dirty="0" smtClean="0"/>
              <a:t> + </a:t>
            </a:r>
            <a:r>
              <a:rPr lang="en-US" dirty="0" err="1" smtClean="0"/>
              <a:t>std_errors</a:t>
            </a:r>
            <a:r>
              <a:rPr lang="en-US" dirty="0" smtClean="0"/>
              <a:t> * c))</a:t>
            </a:r>
          </a:p>
          <a:p>
            <a:r>
              <a:rPr lang="en-US" dirty="0" smtClean="0"/>
              <a:t>lower = </a:t>
            </a:r>
            <a:r>
              <a:rPr lang="en-US" dirty="0" err="1" smtClean="0"/>
              <a:t>np.maximum</a:t>
            </a:r>
            <a:r>
              <a:rPr lang="en-US" dirty="0" smtClean="0"/>
              <a:t>(0, </a:t>
            </a:r>
            <a:r>
              <a:rPr lang="en-US" dirty="0" err="1" smtClean="0"/>
              <a:t>np.minimum</a:t>
            </a:r>
            <a:r>
              <a:rPr lang="en-US" dirty="0" smtClean="0"/>
              <a:t>(1, </a:t>
            </a:r>
            <a:r>
              <a:rPr lang="en-US" dirty="0" err="1" smtClean="0"/>
              <a:t>proba</a:t>
            </a:r>
            <a:r>
              <a:rPr lang="en-US" dirty="0" smtClean="0"/>
              <a:t> - </a:t>
            </a:r>
            <a:r>
              <a:rPr lang="en-US" dirty="0" err="1" smtClean="0"/>
              <a:t>std_errors</a:t>
            </a:r>
            <a:r>
              <a:rPr lang="en-US" dirty="0" smtClean="0"/>
              <a:t> * c))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70892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494116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941168"/>
            <a:ext cx="2016224" cy="135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941168"/>
            <a:ext cx="1999173" cy="134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58772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58772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K=10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4744"/>
            <a:ext cx="4248472" cy="307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486525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confidence interval for probabilities of passing exam for 1-5 Hours of studying using Delta Method and regularized </a:t>
            </a:r>
            <a:r>
              <a:rPr lang="en-US" dirty="0" err="1" smtClean="0"/>
              <a:t>logit</a:t>
            </a:r>
            <a:r>
              <a:rPr lang="en-US" dirty="0" smtClean="0"/>
              <a:t> fit function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06952"/>
            <a:ext cx="5904656" cy="176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6088940"/>
            <a:ext cx="8496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https://www.statsmodels.org/dev/generated/statsmodels.discrete.discrete_model.Logit.fit_regularized.html</a:t>
            </a:r>
            <a:endParaRPr lang="ru-RU" sz="13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9512" y="4221088"/>
            <a:ext cx="5616624" cy="187220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estimation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5842" name="Picture 2" descr="ÐÐ°ÑÑÐ¸Ð½ÐºÐ¸ Ð¿Ð¾ Ð·Ð°Ð¿ÑÐ¾ÑÑ bootstrap statist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7438323" cy="3600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95536" y="126876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Bootstrapping</a:t>
            </a:r>
            <a:r>
              <a:rPr lang="en-US" dirty="0" smtClean="0"/>
              <a:t> is any test or metric that relies on random sampling with replacement.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46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Generate large sample from Exam task using uniform</a:t>
            </a:r>
            <a:r>
              <a:rPr lang="ru-RU" dirty="0" smtClean="0"/>
              <a:t> </a:t>
            </a:r>
            <a:r>
              <a:rPr lang="en-US" dirty="0" smtClean="0"/>
              <a:t>distribution generator and </a:t>
            </a:r>
            <a:r>
              <a:rPr lang="en-US" dirty="0" err="1" smtClean="0"/>
              <a:t>logit</a:t>
            </a:r>
            <a:r>
              <a:rPr lang="en-US" dirty="0" smtClean="0"/>
              <a:t> regression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en-US" dirty="0" smtClean="0"/>
              <a:t>Generate N samples of size </a:t>
            </a:r>
            <a:r>
              <a:rPr lang="en-US" i="1" dirty="0" err="1" smtClean="0"/>
              <a:t>len</a:t>
            </a:r>
            <a:r>
              <a:rPr lang="en-US" i="1" dirty="0" smtClean="0"/>
              <a:t>(hours)</a:t>
            </a:r>
            <a:r>
              <a:rPr lang="en-US" dirty="0" smtClean="0"/>
              <a:t> from main distribution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Estimate confidence interval for probabilities </a:t>
            </a:r>
            <a:r>
              <a:rPr lang="en-US" dirty="0" smtClean="0"/>
              <a:t>of passing exam for 1-5 Hours of studying</a:t>
            </a:r>
            <a:r>
              <a:rPr lang="en-US" dirty="0" smtClean="0"/>
              <a:t>  using Bootstrapping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Compare results (confidence interval) with Task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573016"/>
            <a:ext cx="410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Recommendation: use </a:t>
            </a:r>
            <a:r>
              <a:rPr lang="en-US" b="1" i="1" dirty="0" err="1" smtClean="0"/>
              <a:t>np.random.choice</a:t>
            </a:r>
            <a:endParaRPr lang="ru-RU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211</Words>
  <Application>Microsoft Office PowerPoint</Application>
  <PresentationFormat>Экран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Discrete decision making</vt:lpstr>
      <vt:lpstr>Delta method</vt:lpstr>
      <vt:lpstr>Example</vt:lpstr>
      <vt:lpstr>Task 1</vt:lpstr>
      <vt:lpstr>Bootstrapping estimation</vt:lpstr>
      <vt:lpstr>Task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математические модели</dc:title>
  <dc:creator>root</dc:creator>
  <cp:lastModifiedBy>sergey</cp:lastModifiedBy>
  <cp:revision>344</cp:revision>
  <dcterms:created xsi:type="dcterms:W3CDTF">2013-02-28T12:36:53Z</dcterms:created>
  <dcterms:modified xsi:type="dcterms:W3CDTF">2018-09-17T14:00:47Z</dcterms:modified>
</cp:coreProperties>
</file>