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6" r:id="rId3"/>
    <p:sldId id="282" r:id="rId4"/>
    <p:sldId id="284" r:id="rId5"/>
    <p:sldId id="298" r:id="rId6"/>
    <p:sldId id="286" r:id="rId7"/>
    <p:sldId id="287" r:id="rId8"/>
    <p:sldId id="288" r:id="rId9"/>
    <p:sldId id="289" r:id="rId10"/>
    <p:sldId id="290" r:id="rId11"/>
    <p:sldId id="292" r:id="rId12"/>
    <p:sldId id="293" r:id="rId13"/>
    <p:sldId id="294" r:id="rId14"/>
    <p:sldId id="295" r:id="rId15"/>
    <p:sldId id="296" r:id="rId16"/>
    <p:sldId id="29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p:scale>
          <a:sx n="75" d="100"/>
          <a:sy n="75" d="100"/>
        </p:scale>
        <p:origin x="32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74F0A26-4E53-4C1A-91CE-235D519BF880}" type="datetimeFigureOut">
              <a:rPr lang="ru-RU" smtClean="0"/>
              <a:t>06.04.2017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273467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74F0A26-4E53-4C1A-91CE-235D519BF880}" type="datetimeFigureOut">
              <a:rPr lang="ru-RU" smtClean="0"/>
              <a:t>06.04.2017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453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74F0A26-4E53-4C1A-91CE-235D519BF880}" type="datetimeFigureOut">
              <a:rPr lang="ru-RU" smtClean="0"/>
              <a:t>06.04.2017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34349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74F0A26-4E53-4C1A-91CE-235D519BF880}" type="datetimeFigureOut">
              <a:rPr lang="ru-RU" smtClean="0"/>
              <a:t>06.04.2017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302628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74F0A26-4E53-4C1A-91CE-235D519BF880}" type="datetimeFigureOut">
              <a:rPr lang="ru-RU" smtClean="0"/>
              <a:t>06.04.2017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81709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74F0A26-4E53-4C1A-91CE-235D519BF880}" type="datetimeFigureOut">
              <a:rPr lang="ru-RU" smtClean="0"/>
              <a:t>06.04.2017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58178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74F0A26-4E53-4C1A-91CE-235D519BF880}" type="datetimeFigureOut">
              <a:rPr lang="ru-RU" smtClean="0"/>
              <a:t>06.04.2017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19128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74F0A26-4E53-4C1A-91CE-235D519BF880}" type="datetimeFigureOut">
              <a:rPr lang="ru-RU" smtClean="0"/>
              <a:t>06.04.2017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270699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74F0A26-4E53-4C1A-91CE-235D519BF880}" type="datetimeFigureOut">
              <a:rPr lang="ru-RU" smtClean="0"/>
              <a:t>06.04.2017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150823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74F0A26-4E53-4C1A-91CE-235D519BF880}" type="datetimeFigureOut">
              <a:rPr lang="ru-RU" smtClean="0"/>
              <a:t>06.04.2017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402969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74F0A26-4E53-4C1A-91CE-235D519BF880}" type="datetimeFigureOut">
              <a:rPr lang="ru-RU" smtClean="0"/>
              <a:t>06.04.2017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30364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F0A26-4E53-4C1A-91CE-235D519BF880}" type="datetimeFigureOut">
              <a:rPr lang="ru-RU" smtClean="0"/>
              <a:t>06.04.2017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EE8D-5716-40EA-B6A0-45C568DDEBF8}" type="slidenum">
              <a:rPr lang="ru-RU" smtClean="0"/>
              <a:t>‹#›</a:t>
            </a:fld>
            <a:endParaRPr lang="ru-RU"/>
          </a:p>
        </p:txBody>
      </p:sp>
    </p:spTree>
    <p:extLst>
      <p:ext uri="{BB962C8B-B14F-4D97-AF65-F5344CB8AC3E}">
        <p14:creationId xmlns:p14="http://schemas.microsoft.com/office/powerpoint/2010/main" val="277806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28600"/>
            <a:ext cx="8229600" cy="914400"/>
          </a:xfrm>
        </p:spPr>
        <p:txBody>
          <a:bodyPr>
            <a:normAutofit/>
          </a:bodyPr>
          <a:lstStyle/>
          <a:p>
            <a:r>
              <a:rPr lang="en-US" b="1" dirty="0"/>
              <a:t>Discrete decision making</a:t>
            </a:r>
            <a:endParaRPr lang="ru-RU" b="1" dirty="0"/>
          </a:p>
        </p:txBody>
      </p:sp>
      <p:sp>
        <p:nvSpPr>
          <p:cNvPr id="5" name="Заголовок 3"/>
          <p:cNvSpPr txBox="1">
            <a:spLocks/>
          </p:cNvSpPr>
          <p:nvPr/>
        </p:nvSpPr>
        <p:spPr>
          <a:xfrm>
            <a:off x="457200" y="1222514"/>
            <a:ext cx="8229600" cy="621522"/>
          </a:xfrm>
          <a:prstGeom prst="rect">
            <a:avLst/>
          </a:prstGeom>
        </p:spPr>
        <p:txBody>
          <a:bodyPr vert="horz" anchor="b" anchorCtr="0">
            <a:normAutofit/>
          </a:bodyPr>
          <a:lstStyle/>
          <a:p>
            <a:pPr lvl="0">
              <a:spcBef>
                <a:spcPct val="0"/>
              </a:spcBef>
              <a:defRPr/>
            </a:pPr>
            <a:r>
              <a:rPr lang="en-US" sz="3200" dirty="0">
                <a:solidFill>
                  <a:schemeClr val="tx2"/>
                </a:solidFill>
                <a:latin typeface="+mj-lt"/>
                <a:ea typeface="+mj-ea"/>
                <a:cs typeface="+mj-cs"/>
              </a:rPr>
              <a:t>Lecture</a:t>
            </a:r>
            <a:r>
              <a:rPr kumimoji="0" lang="ru-RU" sz="3200" b="0" i="0" u="none" strike="noStrike" kern="1200" cap="none" spc="0" normalizeH="0" baseline="0" noProof="0" dirty="0">
                <a:ln>
                  <a:noFill/>
                </a:ln>
                <a:solidFill>
                  <a:schemeClr val="tx2"/>
                </a:solidFill>
                <a:effectLst/>
                <a:uLnTx/>
                <a:uFillTx/>
                <a:latin typeface="+mj-lt"/>
                <a:ea typeface="+mj-ea"/>
                <a:cs typeface="+mj-cs"/>
              </a:rPr>
              <a:t> </a:t>
            </a:r>
            <a:r>
              <a:rPr kumimoji="0" lang="en-US" sz="3200" b="0" i="0" u="none" strike="noStrike" kern="1200" cap="none" spc="0" normalizeH="0" baseline="0" noProof="0" dirty="0">
                <a:ln>
                  <a:noFill/>
                </a:ln>
                <a:solidFill>
                  <a:schemeClr val="tx2"/>
                </a:solidFill>
                <a:effectLst/>
                <a:uLnTx/>
                <a:uFillTx/>
                <a:latin typeface="+mj-lt"/>
                <a:ea typeface="+mj-ea"/>
                <a:cs typeface="+mj-cs"/>
              </a:rPr>
              <a:t>4</a:t>
            </a:r>
            <a:r>
              <a:rPr kumimoji="0" lang="ru-RU" sz="3200" b="0" i="0" u="none" strike="noStrike" kern="1200" cap="none" spc="0" normalizeH="0" baseline="0" noProof="0" dirty="0">
                <a:ln>
                  <a:noFill/>
                </a:ln>
                <a:solidFill>
                  <a:schemeClr val="tx2"/>
                </a:solidFill>
                <a:effectLst/>
                <a:uLnTx/>
                <a:uFillTx/>
                <a:latin typeface="+mj-lt"/>
                <a:ea typeface="+mj-ea"/>
                <a:cs typeface="+mj-cs"/>
              </a:rPr>
              <a:t>. </a:t>
            </a:r>
            <a:r>
              <a:rPr lang="en-US" sz="3200" dirty="0">
                <a:solidFill>
                  <a:schemeClr val="tx2"/>
                </a:solidFill>
                <a:latin typeface="+mj-lt"/>
                <a:ea typeface="+mj-ea"/>
                <a:cs typeface="+mj-cs"/>
              </a:rPr>
              <a:t>Analytic hierarchy process</a:t>
            </a:r>
          </a:p>
        </p:txBody>
      </p:sp>
      <p:cxnSp>
        <p:nvCxnSpPr>
          <p:cNvPr id="8" name="Прямая соединительная линия 7"/>
          <p:cNvCxnSpPr/>
          <p:nvPr/>
        </p:nvCxnSpPr>
        <p:spPr>
          <a:xfrm>
            <a:off x="673100" y="1143000"/>
            <a:ext cx="8547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02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0660" y="243993"/>
            <a:ext cx="10515600" cy="1325563"/>
          </a:xfrm>
        </p:spPr>
        <p:txBody>
          <a:bodyPr/>
          <a:lstStyle/>
          <a:p>
            <a:r>
              <a:rPr lang="en-US" dirty="0"/>
              <a:t>Weights of alternative (1/</a:t>
            </a:r>
            <a:r>
              <a:rPr lang="ru-RU" dirty="0"/>
              <a:t>2</a:t>
            </a:r>
            <a:r>
              <a:rPr lang="en-US" dirty="0"/>
              <a:t>)</a:t>
            </a:r>
            <a:endParaRPr lang="ru-RU" dirty="0"/>
          </a:p>
        </p:txBody>
      </p:sp>
      <p:sp>
        <p:nvSpPr>
          <p:cNvPr id="3" name="Прямоугольник 2"/>
          <p:cNvSpPr/>
          <p:nvPr/>
        </p:nvSpPr>
        <p:spPr>
          <a:xfrm>
            <a:off x="980660" y="1529403"/>
            <a:ext cx="10373139" cy="1015663"/>
          </a:xfrm>
          <a:prstGeom prst="rect">
            <a:avLst/>
          </a:prstGeom>
        </p:spPr>
        <p:txBody>
          <a:bodyPr wrap="square">
            <a:spAutoFit/>
          </a:bodyPr>
          <a:lstStyle/>
          <a:p>
            <a:r>
              <a:rPr lang="en-US" sz="2000" dirty="0"/>
              <a:t>The relative weights of the alternatives U of A, U of B, and U of C are determined within each of the </a:t>
            </a:r>
            <a:r>
              <a:rPr lang="en-US" sz="2000" i="1" dirty="0"/>
              <a:t>L</a:t>
            </a:r>
            <a:r>
              <a:rPr lang="en-US" sz="2000" dirty="0"/>
              <a:t> and </a:t>
            </a:r>
            <a:r>
              <a:rPr lang="en-US" sz="2000" i="1" dirty="0"/>
              <a:t>R</a:t>
            </a:r>
            <a:r>
              <a:rPr lang="en-US" sz="2000" dirty="0"/>
              <a:t> criteria using the following two comparison matrices, whose elements are based on Martin's judgment regarding the relative importance of the three universities</a:t>
            </a:r>
            <a:endParaRPr lang="ru-RU" sz="2000" dirty="0"/>
          </a:p>
        </p:txBody>
      </p:sp>
      <p:pic>
        <p:nvPicPr>
          <p:cNvPr id="5" name="Рисунок 4"/>
          <p:cNvPicPr>
            <a:picLocks noChangeAspect="1"/>
          </p:cNvPicPr>
          <p:nvPr/>
        </p:nvPicPr>
        <p:blipFill>
          <a:blip r:embed="rId2"/>
          <a:stretch>
            <a:fillRect/>
          </a:stretch>
        </p:blipFill>
        <p:spPr>
          <a:xfrm>
            <a:off x="2415414" y="2854966"/>
            <a:ext cx="7324725" cy="2428875"/>
          </a:xfrm>
          <a:prstGeom prst="rect">
            <a:avLst/>
          </a:prstGeom>
        </p:spPr>
      </p:pic>
    </p:spTree>
    <p:extLst>
      <p:ext uri="{BB962C8B-B14F-4D97-AF65-F5344CB8AC3E}">
        <p14:creationId xmlns:p14="http://schemas.microsoft.com/office/powerpoint/2010/main" val="396235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0660" y="243993"/>
            <a:ext cx="10515600" cy="1325563"/>
          </a:xfrm>
        </p:spPr>
        <p:txBody>
          <a:bodyPr/>
          <a:lstStyle/>
          <a:p>
            <a:r>
              <a:rPr lang="en-US" dirty="0"/>
              <a:t>Weights of alternative (1/</a:t>
            </a:r>
            <a:r>
              <a:rPr lang="ru-RU" dirty="0"/>
              <a:t>2</a:t>
            </a:r>
            <a:r>
              <a:rPr lang="en-US" dirty="0"/>
              <a:t>)</a:t>
            </a:r>
            <a:endParaRPr lang="ru-RU" dirty="0"/>
          </a:p>
        </p:txBody>
      </p:sp>
      <p:sp>
        <p:nvSpPr>
          <p:cNvPr id="3" name="Прямоугольник 2"/>
          <p:cNvSpPr/>
          <p:nvPr/>
        </p:nvSpPr>
        <p:spPr>
          <a:xfrm>
            <a:off x="980660" y="1529403"/>
            <a:ext cx="10373139" cy="400110"/>
          </a:xfrm>
          <a:prstGeom prst="rect">
            <a:avLst/>
          </a:prstGeom>
        </p:spPr>
        <p:txBody>
          <a:bodyPr wrap="square">
            <a:spAutoFit/>
          </a:bodyPr>
          <a:lstStyle/>
          <a:p>
            <a:r>
              <a:rPr lang="en-US" sz="2000" dirty="0"/>
              <a:t>Summing the columns, we get</a:t>
            </a:r>
            <a:endParaRPr lang="ru-RU" sz="2000" dirty="0"/>
          </a:p>
        </p:txBody>
      </p:sp>
      <p:pic>
        <p:nvPicPr>
          <p:cNvPr id="4" name="Рисунок 3"/>
          <p:cNvPicPr>
            <a:picLocks noChangeAspect="1"/>
          </p:cNvPicPr>
          <p:nvPr/>
        </p:nvPicPr>
        <p:blipFill>
          <a:blip r:embed="rId2"/>
          <a:stretch>
            <a:fillRect/>
          </a:stretch>
        </p:blipFill>
        <p:spPr>
          <a:xfrm>
            <a:off x="3490498" y="2020065"/>
            <a:ext cx="4659589" cy="1106349"/>
          </a:xfrm>
          <a:prstGeom prst="rect">
            <a:avLst/>
          </a:prstGeom>
        </p:spPr>
      </p:pic>
      <p:sp>
        <p:nvSpPr>
          <p:cNvPr id="6" name="Прямоугольник 5"/>
          <p:cNvSpPr/>
          <p:nvPr/>
        </p:nvSpPr>
        <p:spPr>
          <a:xfrm>
            <a:off x="980660" y="3126414"/>
            <a:ext cx="10515600" cy="707886"/>
          </a:xfrm>
          <a:prstGeom prst="rect">
            <a:avLst/>
          </a:prstGeom>
        </p:spPr>
        <p:txBody>
          <a:bodyPr wrap="square">
            <a:spAutoFit/>
          </a:bodyPr>
          <a:lstStyle/>
          <a:p>
            <a:pPr algn="just">
              <a:spcAft>
                <a:spcPts val="0"/>
              </a:spcAft>
            </a:pPr>
            <a:r>
              <a:rPr lang="en-US" sz="2000" dirty="0">
                <a:solidFill>
                  <a:srgbClr val="000000"/>
                </a:solidFill>
                <a:latin typeface="Times New Roman" panose="02020603050405020304" pitchFamily="18" charset="0"/>
                <a:ea typeface="Times New Roman" panose="02020603050405020304" pitchFamily="18" charset="0"/>
              </a:rPr>
              <a:t>The following normalized matrices are determined by dividing all the entries by the respective column-sums:</a:t>
            </a:r>
            <a:endParaRPr lang="ru-RU" sz="2000" dirty="0">
              <a:latin typeface="Times New Roman" panose="02020603050405020304" pitchFamily="18" charset="0"/>
              <a:ea typeface="Times New Roman" panose="02020603050405020304" pitchFamily="18" charset="0"/>
            </a:endParaRPr>
          </a:p>
        </p:txBody>
      </p:sp>
      <p:pic>
        <p:nvPicPr>
          <p:cNvPr id="7" name="Рисунок 6"/>
          <p:cNvPicPr>
            <a:picLocks noChangeAspect="1"/>
          </p:cNvPicPr>
          <p:nvPr/>
        </p:nvPicPr>
        <p:blipFill>
          <a:blip r:embed="rId3"/>
          <a:stretch>
            <a:fillRect/>
          </a:stretch>
        </p:blipFill>
        <p:spPr>
          <a:xfrm>
            <a:off x="3551362" y="3624171"/>
            <a:ext cx="4598725" cy="2279673"/>
          </a:xfrm>
          <a:prstGeom prst="rect">
            <a:avLst/>
          </a:prstGeom>
        </p:spPr>
      </p:pic>
      <mc:AlternateContent xmlns:mc="http://schemas.openxmlformats.org/markup-compatibility/2006">
        <mc:Choice xmlns:a14="http://schemas.microsoft.com/office/drawing/2010/main" Requires="a14">
          <p:sp>
            <p:nvSpPr>
              <p:cNvPr id="8" name="Прямоугольник 7"/>
              <p:cNvSpPr/>
              <p:nvPr/>
            </p:nvSpPr>
            <p:spPr>
              <a:xfrm>
                <a:off x="980660" y="5809177"/>
                <a:ext cx="10976114" cy="1015663"/>
              </a:xfrm>
              <a:prstGeom prst="rect">
                <a:avLst/>
              </a:prstGeom>
            </p:spPr>
            <p:txBody>
              <a:bodyPr wrap="square">
                <a:spAutoFit/>
              </a:bodyPr>
              <a:lstStyle/>
              <a:p>
                <a:pPr indent="215900" algn="just"/>
                <a:r>
                  <a:rPr lang="en-US" sz="2000" dirty="0">
                    <a:latin typeface="Times New Roman" panose="02020603050405020304" pitchFamily="18" charset="0"/>
                    <a:ea typeface="Times New Roman" panose="02020603050405020304" pitchFamily="18" charset="0"/>
                  </a:rPr>
                  <a:t>The values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𝐿𝐴</m:t>
                        </m:r>
                      </m:sub>
                    </m:sSub>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𝐿𝐵</m:t>
                        </m:r>
                      </m:sub>
                    </m:sSub>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𝐿𝐶</m:t>
                        </m:r>
                      </m:sub>
                    </m:sSub>
                  </m:oMath>
                </a14:m>
                <a:r>
                  <a:rPr lang="en-US" sz="2000" dirty="0">
                    <a:effectLst/>
                    <a:latin typeface="Times New Roman" panose="02020603050405020304" pitchFamily="18" charset="0"/>
                    <a:ea typeface="Times New Roman" panose="02020603050405020304" pitchFamily="18" charset="0"/>
                  </a:rPr>
                  <a:t>) = (.129, .277, .594) provide the respective location weights for U of A, U of B, and U of C. Similarly,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𝑅𝐴</m:t>
                        </m:r>
                      </m:sub>
                    </m:sSub>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𝑅𝐵</m:t>
                        </m:r>
                      </m:sub>
                    </m:sSub>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𝑅𝐶</m:t>
                        </m:r>
                      </m:sub>
                    </m:sSub>
                  </m:oMath>
                </a14:m>
                <a:r>
                  <a:rPr lang="en-US" sz="2000" dirty="0">
                    <a:effectLst/>
                    <a:latin typeface="Times New Roman" panose="02020603050405020304" pitchFamily="18" charset="0"/>
                    <a:ea typeface="Times New Roman" panose="02020603050405020304" pitchFamily="18" charset="0"/>
                  </a:rPr>
                  <a:t>) = (.545, .273, .182) give the relative weights regarding academic reputation.</a:t>
                </a:r>
                <a:endParaRPr lang="ru-RU" sz="2000" dirty="0">
                  <a:effectLst/>
                  <a:latin typeface="Times New Roman" panose="02020603050405020304" pitchFamily="18" charset="0"/>
                  <a:ea typeface="Times New Roman" panose="02020603050405020304" pitchFamily="18" charset="0"/>
                </a:endParaRPr>
              </a:p>
            </p:txBody>
          </p:sp>
        </mc:Choice>
        <mc:Fallback>
          <p:sp>
            <p:nvSpPr>
              <p:cNvPr id="8" name="Прямоугольник 7"/>
              <p:cNvSpPr>
                <a:spLocks noRot="1" noChangeAspect="1" noMove="1" noResize="1" noEditPoints="1" noAdjustHandles="1" noChangeArrowheads="1" noChangeShapeType="1" noTextEdit="1"/>
              </p:cNvSpPr>
              <p:nvPr/>
            </p:nvSpPr>
            <p:spPr>
              <a:xfrm>
                <a:off x="980660" y="5809177"/>
                <a:ext cx="10976114" cy="1015663"/>
              </a:xfrm>
              <a:prstGeom prst="rect">
                <a:avLst/>
              </a:prstGeom>
              <a:blipFill>
                <a:blip r:embed="rId4"/>
                <a:stretch>
                  <a:fillRect l="-611" t="-3593" r="-556" b="-9581"/>
                </a:stretch>
              </a:blipFill>
            </p:spPr>
            <p:txBody>
              <a:bodyPr/>
              <a:lstStyle/>
              <a:p>
                <a:r>
                  <a:rPr lang="ru-RU">
                    <a:noFill/>
                  </a:rPr>
                  <a:t> </a:t>
                </a:r>
              </a:p>
            </p:txBody>
          </p:sp>
        </mc:Fallback>
      </mc:AlternateContent>
    </p:spTree>
    <p:extLst>
      <p:ext uri="{BB962C8B-B14F-4D97-AF65-F5344CB8AC3E}">
        <p14:creationId xmlns:p14="http://schemas.microsoft.com/office/powerpoint/2010/main" val="49326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Consistency of the Comparison Matrix</a:t>
            </a:r>
            <a:endParaRPr lang="ru-RU" dirty="0"/>
          </a:p>
        </p:txBody>
      </p:sp>
      <mc:AlternateContent xmlns:mc="http://schemas.openxmlformats.org/markup-compatibility/2006">
        <mc:Choice xmlns:a14="http://schemas.microsoft.com/office/drawing/2010/main" Requires="a14">
          <p:sp>
            <p:nvSpPr>
              <p:cNvPr id="4" name="Прямоугольник 3"/>
              <p:cNvSpPr/>
              <p:nvPr/>
            </p:nvSpPr>
            <p:spPr>
              <a:xfrm>
                <a:off x="493644" y="1486396"/>
                <a:ext cx="10750826" cy="4994509"/>
              </a:xfrm>
              <a:prstGeom prst="rect">
                <a:avLst/>
              </a:prstGeom>
            </p:spPr>
            <p:txBody>
              <a:bodyPr wrap="square">
                <a:spAutoFit/>
              </a:bodyPr>
              <a:lstStyle/>
              <a:p>
                <a:pPr indent="457200" algn="just">
                  <a:spcAft>
                    <a:spcPts val="0"/>
                  </a:spcAft>
                </a:pPr>
                <a:r>
                  <a:rPr lang="en-US" sz="2400" dirty="0">
                    <a:latin typeface="Times New Roman" panose="02020603050405020304" pitchFamily="18" charset="0"/>
                    <a:ea typeface="AngsanaUPC"/>
                    <a:cs typeface="AngsanaUPC"/>
                  </a:rPr>
                  <a:t>In Example all the columns of the normalized </a:t>
                </a:r>
                <a:r>
                  <a:rPr lang="en-US" sz="2400" dirty="0"/>
                  <a:t>matrices </a:t>
                </a:r>
                <a14:m>
                  <m:oMath xmlns:m="http://schemas.openxmlformats.org/officeDocument/2006/math">
                    <m:r>
                      <a:rPr lang="en-US" sz="2400" b="1" i="1">
                        <a:latin typeface="Cambria Math" panose="02040503050406030204" pitchFamily="18" charset="0"/>
                      </a:rPr>
                      <m:t>𝑵</m:t>
                    </m:r>
                  </m:oMath>
                </a14:m>
                <a:r>
                  <a:rPr lang="en-US" sz="2400" dirty="0"/>
                  <a:t> and </a:t>
                </a:r>
                <a14:m>
                  <m:oMath xmlns:m="http://schemas.openxmlformats.org/officeDocument/2006/math">
                    <m:sSub>
                      <m:sSubPr>
                        <m:ctrlPr>
                          <a:rPr lang="ru-RU" sz="2400" i="1">
                            <a:latin typeface="Cambria Math" panose="02040503050406030204" pitchFamily="18" charset="0"/>
                          </a:rPr>
                        </m:ctrlPr>
                      </m:sSubPr>
                      <m:e>
                        <m:r>
                          <a:rPr lang="en-US" sz="2400" b="1" i="1">
                            <a:latin typeface="Cambria Math" panose="02040503050406030204" pitchFamily="18" charset="0"/>
                          </a:rPr>
                          <m:t>𝑵</m:t>
                        </m:r>
                      </m:e>
                      <m:sub>
                        <m:r>
                          <a:rPr lang="en-US" sz="2400" b="1" i="1">
                            <a:latin typeface="Cambria Math" panose="02040503050406030204" pitchFamily="18" charset="0"/>
                          </a:rPr>
                          <m:t>𝑹</m:t>
                        </m:r>
                      </m:sub>
                    </m:sSub>
                  </m:oMath>
                </a14:m>
                <a:r>
                  <a:rPr lang="en-US" sz="2400" dirty="0"/>
                  <a:t> are </a:t>
                </a:r>
                <a:r>
                  <a:rPr lang="en-US" sz="2400" dirty="0">
                    <a:latin typeface="Times New Roman" panose="02020603050405020304" pitchFamily="18" charset="0"/>
                    <a:ea typeface="AngsanaUPC"/>
                    <a:cs typeface="AngsanaUPC"/>
                  </a:rPr>
                  <a:t>identical, and those </a:t>
                </a:r>
                <a14:m>
                  <m:oMath xmlns:m="http://schemas.openxmlformats.org/officeDocument/2006/math">
                    <m:sSub>
                      <m:sSubPr>
                        <m:ctrlPr>
                          <a:rPr lang="ru-RU" sz="2400" i="1">
                            <a:latin typeface="Cambria Math" panose="02040503050406030204" pitchFamily="18" charset="0"/>
                          </a:rPr>
                        </m:ctrlPr>
                      </m:sSubPr>
                      <m:e>
                        <m:r>
                          <a:rPr lang="en-US" sz="2400" b="1" i="1">
                            <a:latin typeface="Cambria Math" panose="02040503050406030204" pitchFamily="18" charset="0"/>
                          </a:rPr>
                          <m:t>𝑵</m:t>
                        </m:r>
                      </m:e>
                      <m:sub>
                        <m:r>
                          <a:rPr lang="en-US" sz="2400" b="1" i="1" smtClean="0">
                            <a:latin typeface="Cambria Math" panose="02040503050406030204" pitchFamily="18" charset="0"/>
                          </a:rPr>
                          <m:t>𝑳</m:t>
                        </m:r>
                      </m:sub>
                    </m:sSub>
                  </m:oMath>
                </a14:m>
                <a:r>
                  <a:rPr lang="en-US" sz="2400" dirty="0"/>
                  <a:t> </a:t>
                </a:r>
                <a:r>
                  <a:rPr lang="en-US" sz="2400" dirty="0">
                    <a:latin typeface="Times New Roman" panose="02020603050405020304" pitchFamily="18" charset="0"/>
                    <a:ea typeface="AngsanaUPC"/>
                    <a:cs typeface="AngsanaUPC"/>
                  </a:rPr>
                  <a:t>of are not. As such, the original comparison matrices </a:t>
                </a:r>
                <a14:m>
                  <m:oMath xmlns:m="http://schemas.openxmlformats.org/officeDocument/2006/math">
                    <m:r>
                      <a:rPr lang="en-US" sz="2400" b="1" i="1" smtClean="0">
                        <a:latin typeface="Cambria Math" panose="02040503050406030204" pitchFamily="18" charset="0"/>
                      </a:rPr>
                      <m:t>𝑨</m:t>
                    </m:r>
                  </m:oMath>
                </a14:m>
                <a:r>
                  <a:rPr lang="en-US" sz="2400" dirty="0">
                    <a:latin typeface="Times New Roman" panose="02020603050405020304" pitchFamily="18" charset="0"/>
                    <a:ea typeface="AngsanaUPC"/>
                    <a:cs typeface="AngsanaUPC"/>
                  </a:rPr>
                  <a:t> and </a:t>
                </a:r>
                <a14:m>
                  <m:oMath xmlns:m="http://schemas.openxmlformats.org/officeDocument/2006/math">
                    <m:sSub>
                      <m:sSubPr>
                        <m:ctrlPr>
                          <a:rPr lang="ru-RU" sz="2400" i="1">
                            <a:latin typeface="Cambria Math" panose="02040503050406030204" pitchFamily="18" charset="0"/>
                          </a:rPr>
                        </m:ctrlPr>
                      </m:sSubPr>
                      <m:e>
                        <m:r>
                          <a:rPr lang="en-US" sz="2400" b="1" i="1" smtClean="0">
                            <a:latin typeface="Cambria Math" panose="02040503050406030204" pitchFamily="18" charset="0"/>
                          </a:rPr>
                          <m:t>𝑨</m:t>
                        </m:r>
                      </m:e>
                      <m:sub>
                        <m:r>
                          <a:rPr lang="en-US" sz="2400" b="1" i="1">
                            <a:latin typeface="Cambria Math" panose="02040503050406030204" pitchFamily="18" charset="0"/>
                          </a:rPr>
                          <m:t>𝑹</m:t>
                        </m:r>
                      </m:sub>
                    </m:sSub>
                  </m:oMath>
                </a14:m>
                <a:r>
                  <a:rPr lang="en-US" sz="2400" dirty="0">
                    <a:latin typeface="Times New Roman" panose="02020603050405020304" pitchFamily="18" charset="0"/>
                    <a:ea typeface="AngsanaUPC"/>
                    <a:cs typeface="AngsanaUPC"/>
                  </a:rPr>
                  <a:t> are said to be consistent, whereas </a:t>
                </a:r>
                <a14:m>
                  <m:oMath xmlns:m="http://schemas.openxmlformats.org/officeDocument/2006/math">
                    <m:sSub>
                      <m:sSubPr>
                        <m:ctrlPr>
                          <a:rPr lang="ru-RU" sz="2400" i="1">
                            <a:latin typeface="Cambria Math" panose="02040503050406030204" pitchFamily="18" charset="0"/>
                          </a:rPr>
                        </m:ctrlPr>
                      </m:sSubPr>
                      <m:e>
                        <m:r>
                          <a:rPr lang="en-US" sz="2400" b="1" i="1">
                            <a:latin typeface="Cambria Math" panose="02040503050406030204" pitchFamily="18" charset="0"/>
                          </a:rPr>
                          <m:t>𝑨</m:t>
                        </m:r>
                      </m:e>
                      <m:sub>
                        <m:r>
                          <a:rPr lang="en-US" sz="2400" b="1" i="1" smtClean="0">
                            <a:latin typeface="Cambria Math" panose="02040503050406030204" pitchFamily="18" charset="0"/>
                          </a:rPr>
                          <m:t>𝑳</m:t>
                        </m:r>
                      </m:sub>
                    </m:sSub>
                    <m:r>
                      <a:rPr lang="en-US" sz="2400" b="1" i="1">
                        <a:latin typeface="Cambria Math" panose="02040503050406030204" pitchFamily="18" charset="0"/>
                      </a:rPr>
                      <m:t> </m:t>
                    </m:r>
                  </m:oMath>
                </a14:m>
                <a:r>
                  <a:rPr lang="en-US" sz="2400" dirty="0">
                    <a:latin typeface="Times New Roman" panose="02020603050405020304" pitchFamily="18" charset="0"/>
                    <a:ea typeface="AngsanaUPC"/>
                    <a:cs typeface="AngsanaUPC"/>
                  </a:rPr>
                  <a:t> is not.</a:t>
                </a:r>
              </a:p>
              <a:p>
                <a:pPr indent="457200" algn="just">
                  <a:spcAft>
                    <a:spcPts val="0"/>
                  </a:spcAft>
                </a:pPr>
                <a:r>
                  <a:rPr lang="en-US" sz="2400" dirty="0">
                    <a:latin typeface="Times New Roman" panose="02020603050405020304" pitchFamily="18" charset="0"/>
                  </a:rPr>
                  <a:t>Consistency implies coherent judgment on the part of the decision maker regarding the pairwise comparisons.</a:t>
                </a:r>
              </a:p>
              <a:p>
                <a:pPr indent="457200" algn="just"/>
                <a:r>
                  <a:rPr lang="en-US" sz="2400" dirty="0">
                    <a:latin typeface="Times New Roman" panose="02020603050405020304" pitchFamily="18" charset="0"/>
                    <a:ea typeface="AngsanaUPC"/>
                    <a:cs typeface="AngsanaUPC"/>
                  </a:rPr>
                  <a:t>For example, in matrix </a:t>
                </a:r>
                <a14:m>
                  <m:oMath xmlns:m="http://schemas.openxmlformats.org/officeDocument/2006/math">
                    <m:sSub>
                      <m:sSubPr>
                        <m:ctrlPr>
                          <a:rPr lang="ru-RU" sz="2400">
                            <a:latin typeface="Times New Roman" panose="02020603050405020304" pitchFamily="18" charset="0"/>
                            <a:ea typeface="AngsanaUPC"/>
                            <a:cs typeface="AngsanaUPC"/>
                          </a:rPr>
                        </m:ctrlPr>
                      </m:sSubPr>
                      <m:e>
                        <m:r>
                          <a:rPr lang="en-US" sz="2400">
                            <a:latin typeface="Times New Roman" panose="02020603050405020304" pitchFamily="18" charset="0"/>
                            <a:ea typeface="AngsanaUPC"/>
                            <a:cs typeface="AngsanaUPC"/>
                          </a:rPr>
                          <m:t>𝑨</m:t>
                        </m:r>
                      </m:e>
                      <m:sub>
                        <m:r>
                          <a:rPr lang="en-US" sz="2400">
                            <a:latin typeface="Times New Roman" panose="02020603050405020304" pitchFamily="18" charset="0"/>
                            <a:ea typeface="AngsanaUPC"/>
                            <a:cs typeface="AngsanaUPC"/>
                          </a:rPr>
                          <m:t>𝑹</m:t>
                        </m:r>
                      </m:sub>
                    </m:sSub>
                  </m:oMath>
                </a14:m>
                <a:r>
                  <a:rPr lang="en-US" sz="2400" dirty="0">
                    <a:latin typeface="Times New Roman" panose="02020603050405020304" pitchFamily="18" charset="0"/>
                    <a:ea typeface="AngsanaUPC"/>
                    <a:cs typeface="AngsanaUPC"/>
                  </a:rPr>
                  <a:t> of Example </a:t>
                </a:r>
                <a14:m>
                  <m:oMath xmlns:m="http://schemas.openxmlformats.org/officeDocument/2006/math">
                    <m:sSub>
                      <m:sSubPr>
                        <m:ctrlPr>
                          <a:rPr lang="ru-RU" sz="2400">
                            <a:latin typeface="Times New Roman" panose="02020603050405020304" pitchFamily="18" charset="0"/>
                            <a:ea typeface="AngsanaUPC"/>
                            <a:cs typeface="AngsanaUPC"/>
                          </a:rPr>
                        </m:ctrlPr>
                      </m:sSubPr>
                      <m:e>
                        <m:r>
                          <a:rPr lang="en-US" sz="2400">
                            <a:latin typeface="Times New Roman" panose="02020603050405020304" pitchFamily="18" charset="0"/>
                            <a:ea typeface="AngsanaUPC"/>
                            <a:cs typeface="AngsanaUPC"/>
                          </a:rPr>
                          <m:t>𝒂</m:t>
                        </m:r>
                      </m:e>
                      <m:sub>
                        <m:r>
                          <a:rPr lang="en-US" sz="2400">
                            <a:latin typeface="Times New Roman" panose="02020603050405020304" pitchFamily="18" charset="0"/>
                            <a:ea typeface="AngsanaUPC"/>
                            <a:cs typeface="AngsanaUPC"/>
                          </a:rPr>
                          <m:t>𝟏𝟑</m:t>
                        </m:r>
                      </m:sub>
                    </m:sSub>
                    <m:r>
                      <a:rPr lang="en-US" sz="2400">
                        <a:latin typeface="Times New Roman" panose="02020603050405020304" pitchFamily="18" charset="0"/>
                        <a:ea typeface="AngsanaUPC"/>
                        <a:cs typeface="AngsanaUPC"/>
                      </a:rPr>
                      <m:t>=</m:t>
                    </m:r>
                    <m:r>
                      <a:rPr lang="en-US" sz="2400">
                        <a:latin typeface="Times New Roman" panose="02020603050405020304" pitchFamily="18" charset="0"/>
                        <a:ea typeface="AngsanaUPC"/>
                        <a:cs typeface="AngsanaUPC"/>
                      </a:rPr>
                      <m:t>𝟑</m:t>
                    </m:r>
                  </m:oMath>
                </a14:m>
                <a:r>
                  <a:rPr lang="en-US" sz="2400" dirty="0">
                    <a:latin typeface="Times New Roman" panose="02020603050405020304" pitchFamily="18" charset="0"/>
                    <a:ea typeface="AngsanaUPC"/>
                    <a:cs typeface="AngsanaUPC"/>
                  </a:rPr>
                  <a:t> and </a:t>
                </a:r>
                <a14:m>
                  <m:oMath xmlns:m="http://schemas.openxmlformats.org/officeDocument/2006/math">
                    <m:sSub>
                      <m:sSubPr>
                        <m:ctrlPr>
                          <a:rPr lang="ru-RU" sz="2400">
                            <a:latin typeface="Times New Roman" panose="02020603050405020304" pitchFamily="18" charset="0"/>
                            <a:ea typeface="AngsanaUPC"/>
                            <a:cs typeface="AngsanaUPC"/>
                          </a:rPr>
                        </m:ctrlPr>
                      </m:sSubPr>
                      <m:e>
                        <m:r>
                          <a:rPr lang="en-US" sz="2400">
                            <a:latin typeface="Times New Roman" panose="02020603050405020304" pitchFamily="18" charset="0"/>
                            <a:ea typeface="AngsanaUPC"/>
                            <a:cs typeface="AngsanaUPC"/>
                          </a:rPr>
                          <m:t>𝒂</m:t>
                        </m:r>
                      </m:e>
                      <m:sub>
                        <m:r>
                          <a:rPr lang="en-US" sz="2400">
                            <a:latin typeface="Times New Roman" panose="02020603050405020304" pitchFamily="18" charset="0"/>
                            <a:ea typeface="AngsanaUPC"/>
                            <a:cs typeface="AngsanaUPC"/>
                          </a:rPr>
                          <m:t>𝟏𝟐</m:t>
                        </m:r>
                      </m:sub>
                    </m:sSub>
                    <m:sSub>
                      <m:sSubPr>
                        <m:ctrlPr>
                          <a:rPr lang="ru-RU" sz="2400">
                            <a:latin typeface="Times New Roman" panose="02020603050405020304" pitchFamily="18" charset="0"/>
                            <a:ea typeface="AngsanaUPC"/>
                            <a:cs typeface="AngsanaUPC"/>
                          </a:rPr>
                        </m:ctrlPr>
                      </m:sSubPr>
                      <m:e>
                        <m:r>
                          <a:rPr lang="en-US" sz="2400">
                            <a:latin typeface="Times New Roman" panose="02020603050405020304" pitchFamily="18" charset="0"/>
                            <a:ea typeface="AngsanaUPC"/>
                            <a:cs typeface="AngsanaUPC"/>
                          </a:rPr>
                          <m:t>𝒂</m:t>
                        </m:r>
                      </m:e>
                      <m:sub>
                        <m:r>
                          <a:rPr lang="en-US" sz="2400">
                            <a:latin typeface="Times New Roman" panose="02020603050405020304" pitchFamily="18" charset="0"/>
                            <a:ea typeface="AngsanaUPC"/>
                            <a:cs typeface="AngsanaUPC"/>
                          </a:rPr>
                          <m:t>𝟐𝟑</m:t>
                        </m:r>
                      </m:sub>
                    </m:sSub>
                    <m:r>
                      <a:rPr lang="en-US" sz="2400">
                        <a:latin typeface="Times New Roman" panose="02020603050405020304" pitchFamily="18" charset="0"/>
                        <a:ea typeface="AngsanaUPC"/>
                        <a:cs typeface="AngsanaUPC"/>
                      </a:rPr>
                      <m:t>=</m:t>
                    </m:r>
                    <m:r>
                      <a:rPr lang="en-US" sz="2400">
                        <a:latin typeface="Times New Roman" panose="02020603050405020304" pitchFamily="18" charset="0"/>
                        <a:ea typeface="AngsanaUPC"/>
                        <a:cs typeface="AngsanaUPC"/>
                      </a:rPr>
                      <m:t>𝟐</m:t>
                    </m:r>
                    <m:r>
                      <a:rPr lang="en-US" sz="2400">
                        <a:latin typeface="Times New Roman" panose="02020603050405020304" pitchFamily="18" charset="0"/>
                        <a:ea typeface="AngsanaUPC"/>
                        <a:cs typeface="AngsanaUPC"/>
                      </a:rPr>
                      <m:t>×</m:t>
                    </m:r>
                    <m:f>
                      <m:fPr>
                        <m:ctrlPr>
                          <a:rPr lang="ru-RU" sz="2400">
                            <a:latin typeface="Times New Roman" panose="02020603050405020304" pitchFamily="18" charset="0"/>
                            <a:ea typeface="AngsanaUPC"/>
                            <a:cs typeface="AngsanaUPC"/>
                          </a:rPr>
                        </m:ctrlPr>
                      </m:fPr>
                      <m:num>
                        <m:r>
                          <a:rPr lang="en-US" sz="2400">
                            <a:latin typeface="Times New Roman" panose="02020603050405020304" pitchFamily="18" charset="0"/>
                            <a:ea typeface="AngsanaUPC"/>
                            <a:cs typeface="AngsanaUPC"/>
                          </a:rPr>
                          <m:t>𝟑</m:t>
                        </m:r>
                      </m:num>
                      <m:den>
                        <m:r>
                          <a:rPr lang="en-US" sz="2400">
                            <a:latin typeface="Times New Roman" panose="02020603050405020304" pitchFamily="18" charset="0"/>
                            <a:ea typeface="AngsanaUPC"/>
                            <a:cs typeface="AngsanaUPC"/>
                          </a:rPr>
                          <m:t>𝟐</m:t>
                        </m:r>
                      </m:den>
                    </m:f>
                    <m:r>
                      <a:rPr lang="en-US" sz="2400">
                        <a:latin typeface="Times New Roman" panose="02020603050405020304" pitchFamily="18" charset="0"/>
                        <a:ea typeface="AngsanaUPC"/>
                        <a:cs typeface="AngsanaUPC"/>
                      </a:rPr>
                      <m:t>=</m:t>
                    </m:r>
                    <m:r>
                      <a:rPr lang="en-US" sz="2400">
                        <a:latin typeface="Times New Roman" panose="02020603050405020304" pitchFamily="18" charset="0"/>
                        <a:ea typeface="AngsanaUPC"/>
                        <a:cs typeface="AngsanaUPC"/>
                      </a:rPr>
                      <m:t>𝟑</m:t>
                    </m:r>
                  </m:oMath>
                </a14:m>
                <a:r>
                  <a:rPr lang="en-US" sz="2400" dirty="0">
                    <a:latin typeface="Times New Roman" panose="02020603050405020304" pitchFamily="18" charset="0"/>
                    <a:ea typeface="AngsanaUPC"/>
                    <a:cs typeface="AngsanaUPC"/>
                  </a:rPr>
                  <a:t>. This property requires all the columns (and rows) of </a:t>
                </a:r>
                <a:r>
                  <a:rPr lang="en-US" sz="2400" b="1" i="1" dirty="0">
                    <a:latin typeface="Times New Roman" panose="02020603050405020304" pitchFamily="18" charset="0"/>
                    <a:ea typeface="AngsanaUPC"/>
                    <a:cs typeface="AngsanaUPC"/>
                  </a:rPr>
                  <a:t>A</a:t>
                </a:r>
                <a:r>
                  <a:rPr lang="en-US" sz="2400" dirty="0">
                    <a:latin typeface="Times New Roman" panose="02020603050405020304" pitchFamily="18" charset="0"/>
                    <a:ea typeface="AngsanaUPC"/>
                    <a:cs typeface="AngsanaUPC"/>
                  </a:rPr>
                  <a:t> to be linearly dependent. In particular, the columns of any 2x2 comparison matrix are by definition dependent, and hence a 2x2 matrix is always consistent.</a:t>
                </a:r>
              </a:p>
              <a:p>
                <a:pPr indent="457200" algn="just"/>
                <a:r>
                  <a:rPr lang="en-US" sz="2400" dirty="0">
                    <a:latin typeface="Times New Roman" panose="02020603050405020304" pitchFamily="18" charset="0"/>
                    <a:ea typeface="AngsanaUPC"/>
                    <a:cs typeface="AngsanaUPC"/>
                  </a:rPr>
                  <a:t>It is unusual for all comparison matrices to be consistent. Indeed, given that human judgment is the basis for the construction of these matrices, some “reasonable” degree of inconsistency is expected and tolerated.</a:t>
                </a:r>
                <a:endParaRPr lang="ru-RU" sz="2400" dirty="0">
                  <a:latin typeface="Times New Roman" panose="02020603050405020304" pitchFamily="18" charset="0"/>
                  <a:ea typeface="AngsanaUPC"/>
                  <a:cs typeface="AngsanaUPC"/>
                </a:endParaRPr>
              </a:p>
              <a:p>
                <a:pPr indent="457200" algn="just">
                  <a:spcAft>
                    <a:spcPts val="0"/>
                  </a:spcAft>
                </a:pPr>
                <a:endParaRPr lang="ru-RU" sz="2000" dirty="0">
                  <a:latin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493644" y="1486396"/>
                <a:ext cx="10750826" cy="4994509"/>
              </a:xfrm>
              <a:prstGeom prst="rect">
                <a:avLst/>
              </a:prstGeom>
              <a:blipFill>
                <a:blip r:embed="rId2"/>
                <a:stretch>
                  <a:fillRect l="-907" t="-1099" r="-794"/>
                </a:stretch>
              </a:blipFill>
            </p:spPr>
            <p:txBody>
              <a:bodyPr/>
              <a:lstStyle/>
              <a:p>
                <a:r>
                  <a:rPr lang="ru-RU">
                    <a:noFill/>
                  </a:rPr>
                  <a:t> </a:t>
                </a:r>
              </a:p>
            </p:txBody>
          </p:sp>
        </mc:Fallback>
      </mc:AlternateContent>
    </p:spTree>
    <p:extLst>
      <p:ext uri="{BB962C8B-B14F-4D97-AF65-F5344CB8AC3E}">
        <p14:creationId xmlns:p14="http://schemas.microsoft.com/office/powerpoint/2010/main" val="10530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Consistency of the Comparison Matrix</a:t>
            </a:r>
            <a:endParaRPr lang="ru-RU" dirty="0"/>
          </a:p>
        </p:txBody>
      </p:sp>
      <p:sp>
        <p:nvSpPr>
          <p:cNvPr id="4" name="Прямоугольник 3"/>
          <p:cNvSpPr/>
          <p:nvPr/>
        </p:nvSpPr>
        <p:spPr>
          <a:xfrm>
            <a:off x="838200" y="1606971"/>
            <a:ext cx="10323444" cy="923330"/>
          </a:xfrm>
          <a:prstGeom prst="rect">
            <a:avLst/>
          </a:prstGeom>
        </p:spPr>
        <p:txBody>
          <a:bodyPr wrap="square">
            <a:spAutoFit/>
          </a:bodyPr>
          <a:lstStyle/>
          <a:p>
            <a:r>
              <a:rPr lang="en-US" dirty="0">
                <a:solidFill>
                  <a:srgbClr val="000000"/>
                </a:solidFill>
                <a:latin typeface="Times New Roman" panose="02020603050405020304" pitchFamily="18" charset="0"/>
                <a:ea typeface="Arial Unicode MS" panose="020B0604020202020204" pitchFamily="34" charset="-128"/>
              </a:rPr>
              <a:t>To determine whether or not a level of consistency is “reasonable,” we need to develop a quantifiable measure for the comparison matrix A. We have seen in Example that a perfectly consistent A produces a normalized matrix N in which all the columns are identical.</a:t>
            </a:r>
            <a:endParaRPr lang="ru-RU" dirty="0"/>
          </a:p>
        </p:txBody>
      </p:sp>
      <p:pic>
        <p:nvPicPr>
          <p:cNvPr id="5" name="Рисунок 4"/>
          <p:cNvPicPr>
            <a:picLocks noChangeAspect="1"/>
          </p:cNvPicPr>
          <p:nvPr/>
        </p:nvPicPr>
        <p:blipFill>
          <a:blip r:embed="rId2"/>
          <a:stretch>
            <a:fillRect/>
          </a:stretch>
        </p:blipFill>
        <p:spPr>
          <a:xfrm>
            <a:off x="2446111" y="2530301"/>
            <a:ext cx="7107621" cy="1990668"/>
          </a:xfrm>
          <a:prstGeom prst="rect">
            <a:avLst/>
          </a:prstGeom>
        </p:spPr>
      </p:pic>
      <p:sp>
        <p:nvSpPr>
          <p:cNvPr id="8" name="Прямоугольник 7"/>
          <p:cNvSpPr/>
          <p:nvPr/>
        </p:nvSpPr>
        <p:spPr>
          <a:xfrm>
            <a:off x="641131" y="4978955"/>
            <a:ext cx="10920248" cy="258212"/>
          </a:xfrm>
          <a:prstGeom prst="rect">
            <a:avLst/>
          </a:prstGeom>
        </p:spPr>
        <p:txBody>
          <a:bodyPr wrap="square">
            <a:spAutoFit/>
          </a:bodyPr>
          <a:lstStyle/>
          <a:p>
            <a:pPr algn="just">
              <a:lnSpc>
                <a:spcPts val="1050"/>
              </a:lnSpc>
              <a:spcAft>
                <a:spcPts val="720"/>
              </a:spcAft>
            </a:pPr>
            <a:r>
              <a:rPr lang="en-US" sz="2000" dirty="0">
                <a:solidFill>
                  <a:srgbClr val="000000"/>
                </a:solidFill>
                <a:latin typeface="Times New Roman" panose="02020603050405020304" pitchFamily="18" charset="0"/>
                <a:ea typeface="Times New Roman" panose="02020603050405020304" pitchFamily="18" charset="0"/>
              </a:rPr>
              <a:t>Given that w is the column vector of the relative weights</a:t>
            </a:r>
            <a:r>
              <a:rPr lang="en-US" sz="2000" dirty="0">
                <a:latin typeface="Times New Roman" panose="02020603050405020304" pitchFamily="18" charset="0"/>
                <a:ea typeface="Times New Roman" panose="02020603050405020304" pitchFamily="18" charset="0"/>
              </a:rPr>
              <a:t> </a:t>
            </a:r>
            <a:r>
              <a:rPr lang="en-US" sz="2000" i="1" dirty="0" err="1">
                <a:latin typeface="Times New Roman" panose="02020603050405020304" pitchFamily="18" charset="0"/>
                <a:ea typeface="Times New Roman" panose="02020603050405020304" pitchFamily="18" charset="0"/>
              </a:rPr>
              <a:t>i</a:t>
            </a:r>
            <a:r>
              <a:rPr lang="en-US" sz="2000" i="1" dirty="0">
                <a:latin typeface="Times New Roman" panose="02020603050405020304" pitchFamily="18" charset="0"/>
                <a:ea typeface="Times New Roman" panose="02020603050405020304" pitchFamily="18" charset="0"/>
              </a:rPr>
              <a:t>=</a:t>
            </a:r>
            <a:r>
              <a:rPr lang="en-US" sz="2000" i="1" dirty="0">
                <a:solidFill>
                  <a:srgbClr val="000000"/>
                </a:solidFill>
                <a:latin typeface="Times New Roman" panose="02020603050405020304" pitchFamily="18" charset="0"/>
                <a:ea typeface="Times New Roman" panose="02020603050405020304" pitchFamily="18" charset="0"/>
              </a:rPr>
              <a:t>1,2</a:t>
            </a:r>
            <a:r>
              <a:rPr lang="en-US" sz="2000" i="1" dirty="0">
                <a:latin typeface="Times New Roman" panose="02020603050405020304" pitchFamily="18" charset="0"/>
                <a:ea typeface="Times New Roman" panose="02020603050405020304" pitchFamily="18" charset="0"/>
              </a:rPr>
              <a:t>..N</a:t>
            </a:r>
            <a:r>
              <a:rPr lang="en-US" sz="2000" dirty="0">
                <a:solidFill>
                  <a:srgbClr val="000000"/>
                </a:solidFill>
                <a:latin typeface="Times New Roman" panose="02020603050405020304" pitchFamily="18"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A </a:t>
            </a:r>
            <a:r>
              <a:rPr lang="en-US" sz="2000" dirty="0">
                <a:latin typeface="Times New Roman" panose="02020603050405020304" pitchFamily="18" charset="0"/>
                <a:ea typeface="Times New Roman" panose="02020603050405020304" pitchFamily="18" charset="0"/>
              </a:rPr>
              <a:t>is consistent if</a:t>
            </a:r>
            <a:endParaRPr lang="ru-RU" sz="2000" dirty="0">
              <a:latin typeface="Times New Roman" panose="02020603050405020304" pitchFamily="18" charset="0"/>
              <a:ea typeface="Times New Roman" panose="02020603050405020304" pitchFamily="18" charset="0"/>
            </a:endParaRPr>
          </a:p>
        </p:txBody>
      </p:sp>
      <p:pic>
        <p:nvPicPr>
          <p:cNvPr id="9" name="Рисунок 8"/>
          <p:cNvPicPr>
            <a:picLocks noChangeAspect="1"/>
          </p:cNvPicPr>
          <p:nvPr/>
        </p:nvPicPr>
        <p:blipFill>
          <a:blip r:embed="rId3"/>
          <a:stretch>
            <a:fillRect/>
          </a:stretch>
        </p:blipFill>
        <p:spPr>
          <a:xfrm>
            <a:off x="4615519" y="5559209"/>
            <a:ext cx="1648647" cy="466284"/>
          </a:xfrm>
          <a:prstGeom prst="rect">
            <a:avLst/>
          </a:prstGeom>
        </p:spPr>
      </p:pic>
      <p:pic>
        <p:nvPicPr>
          <p:cNvPr id="10" name="Рисунок 9"/>
          <p:cNvPicPr>
            <a:picLocks noChangeAspect="1"/>
          </p:cNvPicPr>
          <p:nvPr/>
        </p:nvPicPr>
        <p:blipFill>
          <a:blip r:embed="rId3"/>
          <a:stretch>
            <a:fillRect/>
          </a:stretch>
        </p:blipFill>
        <p:spPr>
          <a:xfrm>
            <a:off x="4767919" y="5711609"/>
            <a:ext cx="1648647" cy="466284"/>
          </a:xfrm>
          <a:prstGeom prst="rect">
            <a:avLst/>
          </a:prstGeom>
        </p:spPr>
      </p:pic>
    </p:spTree>
    <p:extLst>
      <p:ext uri="{BB962C8B-B14F-4D97-AF65-F5344CB8AC3E}">
        <p14:creationId xmlns:p14="http://schemas.microsoft.com/office/powerpoint/2010/main" val="72921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Consistency of the Comparison Matrix</a:t>
            </a:r>
            <a:endParaRPr lang="ru-RU" dirty="0"/>
          </a:p>
        </p:txBody>
      </p:sp>
      <mc:AlternateContent xmlns:mc="http://schemas.openxmlformats.org/markup-compatibility/2006">
        <mc:Choice xmlns:a14="http://schemas.microsoft.com/office/drawing/2010/main" Requires="a14">
          <p:sp>
            <p:nvSpPr>
              <p:cNvPr id="4" name="Прямоугольник 3"/>
              <p:cNvSpPr/>
              <p:nvPr/>
            </p:nvSpPr>
            <p:spPr>
              <a:xfrm>
                <a:off x="838200" y="1606971"/>
                <a:ext cx="10323444"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For the case where A is not consistent, the relative weight, </a:t>
                </a:r>
                <a14:m>
                  <m:oMath xmlns:m="http://schemas.openxmlformats.org/officeDocument/2006/math">
                    <m:sSub>
                      <m:sSubPr>
                        <m:ctrlPr>
                          <a:rPr lang="ru-RU" sz="2000"/>
                        </m:ctrlPr>
                      </m:sSubPr>
                      <m:e>
                        <m:r>
                          <m:rPr>
                            <m:sty m:val="p"/>
                          </m:rPr>
                          <a:rPr lang="en-US" sz="2000" b="0" i="0"/>
                          <m:t>w</m:t>
                        </m:r>
                      </m:e>
                      <m:sub>
                        <m:r>
                          <m:rPr>
                            <m:sty m:val="p"/>
                          </m:rPr>
                          <a:rPr lang="en-US" sz="2000" b="0" i="0"/>
                          <m:t>i</m:t>
                        </m:r>
                      </m:sub>
                    </m:sSub>
                    <m:r>
                      <a:rPr lang="en-US" sz="2000" b="0" i="0"/>
                      <m:t> </m:t>
                    </m:r>
                  </m:oMath>
                </a14:m>
                <a:r>
                  <a:rPr lang="en-US" sz="2000" dirty="0">
                    <a:latin typeface="Times New Roman" panose="02020603050405020304" pitchFamily="18" charset="0"/>
                    <a:cs typeface="Times New Roman" panose="02020603050405020304" pitchFamily="18" charset="0"/>
                  </a:rPr>
                  <a:t>is approximated by the average of the n elements of row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the normalized matrix N. Letting </a:t>
                </a:r>
                <a14:m>
                  <m:oMath xmlns:m="http://schemas.openxmlformats.org/officeDocument/2006/math">
                    <m:acc>
                      <m:accPr>
                        <m:chr m:val="⃐"/>
                        <m:ctrlPr>
                          <a:rPr lang="ru-RU" sz="2000"/>
                        </m:ctrlPr>
                      </m:accPr>
                      <m:e>
                        <m:r>
                          <m:rPr>
                            <m:sty m:val="p"/>
                          </m:rPr>
                          <a:rPr lang="en-US" sz="2000" b="0" i="0"/>
                          <m:t>w</m:t>
                        </m:r>
                      </m:e>
                    </m:acc>
                    <m:r>
                      <a:rPr lang="en-US" sz="2000" b="0" i="0"/>
                      <m:t> </m:t>
                    </m:r>
                  </m:oMath>
                </a14:m>
                <a:r>
                  <a:rPr lang="en-US" sz="2000" dirty="0">
                    <a:latin typeface="Times New Roman" panose="02020603050405020304" pitchFamily="18" charset="0"/>
                    <a:cs typeface="Times New Roman" panose="02020603050405020304" pitchFamily="18" charset="0"/>
                  </a:rPr>
                  <a:t>be the computed average vector, it can be shown that</a:t>
                </a:r>
                <a:endParaRPr lang="ru-RU" sz="2000" dirty="0">
                  <a:latin typeface="Times New Roman" panose="02020603050405020304" pitchFamily="18" charset="0"/>
                  <a:cs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838200" y="1606971"/>
                <a:ext cx="10323444" cy="1015663"/>
              </a:xfrm>
              <a:prstGeom prst="rect">
                <a:avLst/>
              </a:prstGeom>
              <a:blipFill>
                <a:blip r:embed="rId2"/>
                <a:stretch>
                  <a:fillRect l="-650" t="-3614" r="-768" b="-10241"/>
                </a:stretch>
              </a:blipFill>
            </p:spPr>
            <p:txBody>
              <a:bodyPr/>
              <a:lstStyle/>
              <a:p>
                <a:r>
                  <a:rPr lang="ru-RU">
                    <a:noFill/>
                  </a:rPr>
                  <a:t> </a:t>
                </a:r>
              </a:p>
            </p:txBody>
          </p:sp>
        </mc:Fallback>
      </mc:AlternateContent>
      <p:pic>
        <p:nvPicPr>
          <p:cNvPr id="3" name="Рисунок 2"/>
          <p:cNvPicPr>
            <a:picLocks noChangeAspect="1"/>
          </p:cNvPicPr>
          <p:nvPr/>
        </p:nvPicPr>
        <p:blipFill>
          <a:blip r:embed="rId3"/>
          <a:stretch>
            <a:fillRect/>
          </a:stretch>
        </p:blipFill>
        <p:spPr>
          <a:xfrm>
            <a:off x="3578121" y="2478861"/>
            <a:ext cx="4055131" cy="730654"/>
          </a:xfrm>
          <a:prstGeom prst="rect">
            <a:avLst/>
          </a:prstGeom>
        </p:spPr>
      </p:pic>
      <p:sp>
        <p:nvSpPr>
          <p:cNvPr id="6" name="Прямоугольник 5"/>
          <p:cNvSpPr/>
          <p:nvPr/>
        </p:nvSpPr>
        <p:spPr>
          <a:xfrm>
            <a:off x="838200" y="3289802"/>
            <a:ext cx="10243930" cy="707886"/>
          </a:xfrm>
          <a:prstGeom prst="rect">
            <a:avLst/>
          </a:prstGeom>
        </p:spPr>
        <p:txBody>
          <a:bodyPr wrap="square">
            <a:spAutoFit/>
          </a:bodyPr>
          <a:lstStyle/>
          <a:p>
            <a:pPr algn="just">
              <a:spcAft>
                <a:spcPts val="0"/>
              </a:spcAft>
            </a:pPr>
            <a:r>
              <a:rPr lang="en-US" sz="2000" dirty="0">
                <a:latin typeface="Times New Roman" panose="02020603050405020304" pitchFamily="18" charset="0"/>
                <a:ea typeface="Times New Roman" panose="02020603050405020304" pitchFamily="18" charset="0"/>
              </a:rPr>
              <a:t>In this case, the closer </a:t>
            </a:r>
            <a:r>
              <a:rPr lang="en-US" sz="2000" b="1" i="1" dirty="0" err="1">
                <a:latin typeface="Times New Roman" panose="02020603050405020304" pitchFamily="18" charset="0"/>
                <a:ea typeface="Times New Roman" panose="02020603050405020304" pitchFamily="18" charset="0"/>
              </a:rPr>
              <a:t>n</a:t>
            </a:r>
            <a:r>
              <a:rPr lang="en-US" sz="2000" b="1" i="1" baseline="-25000" dirty="0" err="1">
                <a:solidFill>
                  <a:srgbClr val="000000"/>
                </a:solidFill>
                <a:latin typeface="Times New Roman" panose="02020603050405020304" pitchFamily="18" charset="0"/>
                <a:ea typeface="Times New Roman" panose="02020603050405020304" pitchFamily="18" charset="0"/>
              </a:rPr>
              <a:t>max</a:t>
            </a:r>
            <a:r>
              <a:rPr lang="en-US" sz="2000" dirty="0">
                <a:solidFill>
                  <a:srgbClr val="000000"/>
                </a:solidFill>
                <a:latin typeface="Times New Roman" panose="02020603050405020304" pitchFamily="18" charset="0"/>
                <a:ea typeface="Times New Roman" panose="02020603050405020304" pitchFamily="18" charset="0"/>
              </a:rPr>
              <a:t> is to </a:t>
            </a:r>
            <a:r>
              <a:rPr lang="en-US" sz="2000" b="1"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n</a:t>
            </a:r>
            <a:r>
              <a:rPr lang="en-US" sz="2000"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a:t>
            </a:r>
            <a:r>
              <a:rPr lang="en-US" sz="2000" dirty="0">
                <a:solidFill>
                  <a:srgbClr val="000000"/>
                </a:solidFill>
                <a:latin typeface="Times New Roman" panose="02020603050405020304" pitchFamily="18" charset="0"/>
                <a:ea typeface="Times New Roman" panose="02020603050405020304" pitchFamily="18" charset="0"/>
              </a:rPr>
              <a:t> the more consistent is the comparison matrix </a:t>
            </a:r>
            <a:r>
              <a:rPr lang="en-US" sz="2000" b="1" dirty="0">
                <a:solidFill>
                  <a:srgbClr val="000000"/>
                </a:solidFill>
                <a:latin typeface="Constantia" panose="02030602050306030303" pitchFamily="18" charset="0"/>
                <a:ea typeface="Constantia" panose="02030602050306030303" pitchFamily="18" charset="0"/>
                <a:cs typeface="Constantia" panose="02030602050306030303" pitchFamily="18" charset="0"/>
              </a:rPr>
              <a:t>A. </a:t>
            </a:r>
            <a:r>
              <a:rPr lang="en-US" sz="2000" dirty="0">
                <a:latin typeface="Times New Roman" panose="02020603050405020304" pitchFamily="18" charset="0"/>
                <a:ea typeface="Times New Roman" panose="02020603050405020304" pitchFamily="18" charset="0"/>
              </a:rPr>
              <a:t>Based on this observation, </a:t>
            </a:r>
            <a:r>
              <a:rPr lang="en-US" sz="2000" b="1" dirty="0">
                <a:latin typeface="Times New Roman" panose="02020603050405020304" pitchFamily="18" charset="0"/>
                <a:ea typeface="Times New Roman" panose="02020603050405020304" pitchFamily="18" charset="0"/>
              </a:rPr>
              <a:t>A</a:t>
            </a:r>
            <a:r>
              <a:rPr lang="en-US" sz="2000" b="1" dirty="0">
                <a:solidFill>
                  <a:srgbClr val="000000"/>
                </a:solidFill>
                <a:latin typeface="Constantia" panose="02030602050306030303" pitchFamily="18" charset="0"/>
                <a:ea typeface="Constantia" panose="02030602050306030303" pitchFamily="18" charset="0"/>
                <a:cs typeface="Constantia" panose="02030602050306030303" pitchFamily="18" charset="0"/>
              </a:rPr>
              <a:t>HP </a:t>
            </a:r>
            <a:r>
              <a:rPr lang="en-US" sz="2000" dirty="0">
                <a:solidFill>
                  <a:srgbClr val="000000"/>
                </a:solidFill>
                <a:latin typeface="Times New Roman" panose="02020603050405020304" pitchFamily="18" charset="0"/>
                <a:ea typeface="Times New Roman" panose="02020603050405020304" pitchFamily="18" charset="0"/>
              </a:rPr>
              <a:t>computes the </a:t>
            </a:r>
            <a:r>
              <a:rPr lang="en-US" sz="2000" b="1" dirty="0">
                <a:solidFill>
                  <a:srgbClr val="000000"/>
                </a:solidFill>
                <a:latin typeface="Constantia" panose="02030602050306030303" pitchFamily="18" charset="0"/>
                <a:ea typeface="Constantia" panose="02030602050306030303" pitchFamily="18" charset="0"/>
                <a:cs typeface="Constantia" panose="02030602050306030303" pitchFamily="18" charset="0"/>
              </a:rPr>
              <a:t>consistency ratio </a:t>
            </a:r>
            <a:r>
              <a:rPr lang="en-US" sz="2000" dirty="0">
                <a:solidFill>
                  <a:srgbClr val="000000"/>
                </a:solidFill>
                <a:latin typeface="Times New Roman" panose="02020603050405020304" pitchFamily="18" charset="0"/>
                <a:ea typeface="Times New Roman" panose="02020603050405020304" pitchFamily="18" charset="0"/>
              </a:rPr>
              <a:t>as</a:t>
            </a:r>
            <a:endParaRPr lang="ru-RU" sz="2000" dirty="0">
              <a:latin typeface="Times New Roman" panose="02020603050405020304" pitchFamily="18" charset="0"/>
              <a:ea typeface="Times New Roman" panose="02020603050405020304" pitchFamily="18" charset="0"/>
            </a:endParaRPr>
          </a:p>
        </p:txBody>
      </p:sp>
      <p:pic>
        <p:nvPicPr>
          <p:cNvPr id="7" name="Рисунок 6"/>
          <p:cNvPicPr>
            <a:picLocks noChangeAspect="1"/>
          </p:cNvPicPr>
          <p:nvPr/>
        </p:nvPicPr>
        <p:blipFill>
          <a:blip r:embed="rId4"/>
          <a:stretch>
            <a:fillRect/>
          </a:stretch>
        </p:blipFill>
        <p:spPr>
          <a:xfrm>
            <a:off x="728870" y="4179030"/>
            <a:ext cx="1673071" cy="808652"/>
          </a:xfrm>
          <a:prstGeom prst="rect">
            <a:avLst/>
          </a:prstGeom>
        </p:spPr>
      </p:pic>
      <p:sp>
        <p:nvSpPr>
          <p:cNvPr id="12" name="TextBox 11"/>
          <p:cNvSpPr txBox="1"/>
          <p:nvPr/>
        </p:nvSpPr>
        <p:spPr>
          <a:xfrm>
            <a:off x="2401941" y="4264746"/>
            <a:ext cx="844911" cy="400110"/>
          </a:xfrm>
          <a:prstGeom prst="rect">
            <a:avLst/>
          </a:prstGeom>
          <a:noFill/>
        </p:spPr>
        <p:txBody>
          <a:bodyPr wrap="none" rtlCol="0">
            <a:spAutoFit/>
          </a:bodyPr>
          <a:lstStyle/>
          <a:p>
            <a:r>
              <a:rPr lang="en-US" sz="2000" dirty="0"/>
              <a:t>where</a:t>
            </a:r>
            <a:endParaRPr lang="ru-RU" sz="2000" dirty="0"/>
          </a:p>
        </p:txBody>
      </p:sp>
      <p:pic>
        <p:nvPicPr>
          <p:cNvPr id="13" name="Рисунок 12"/>
          <p:cNvPicPr>
            <a:picLocks noChangeAspect="1"/>
          </p:cNvPicPr>
          <p:nvPr/>
        </p:nvPicPr>
        <p:blipFill>
          <a:blip r:embed="rId5"/>
          <a:stretch>
            <a:fillRect/>
          </a:stretch>
        </p:blipFill>
        <p:spPr>
          <a:xfrm>
            <a:off x="3557847" y="4077975"/>
            <a:ext cx="3866683" cy="1122149"/>
          </a:xfrm>
          <a:prstGeom prst="rect">
            <a:avLst/>
          </a:prstGeom>
        </p:spPr>
      </p:pic>
      <p:pic>
        <p:nvPicPr>
          <p:cNvPr id="14" name="Рисунок 13"/>
          <p:cNvPicPr>
            <a:picLocks noChangeAspect="1"/>
          </p:cNvPicPr>
          <p:nvPr/>
        </p:nvPicPr>
        <p:blipFill>
          <a:blip r:embed="rId6"/>
          <a:stretch>
            <a:fillRect/>
          </a:stretch>
        </p:blipFill>
        <p:spPr>
          <a:xfrm>
            <a:off x="7424530" y="3997688"/>
            <a:ext cx="4201771" cy="1202436"/>
          </a:xfrm>
          <a:prstGeom prst="rect">
            <a:avLst/>
          </a:prstGeom>
        </p:spPr>
      </p:pic>
      <p:sp>
        <p:nvSpPr>
          <p:cNvPr id="15" name="Прямоугольник 14"/>
          <p:cNvSpPr/>
          <p:nvPr/>
        </p:nvSpPr>
        <p:spPr>
          <a:xfrm>
            <a:off x="838199" y="5457733"/>
            <a:ext cx="11009243" cy="1200329"/>
          </a:xfrm>
          <a:prstGeom prst="rect">
            <a:avLst/>
          </a:prstGeom>
        </p:spPr>
        <p:txBody>
          <a:bodyPr wrap="square">
            <a:spAutoFit/>
          </a:bodyPr>
          <a:lstStyle/>
          <a:p>
            <a:pPr algn="just">
              <a:spcAft>
                <a:spcPts val="0"/>
              </a:spcAft>
            </a:pPr>
            <a:r>
              <a:rPr lang="en-US" dirty="0">
                <a:solidFill>
                  <a:srgbClr val="000000"/>
                </a:solidFill>
                <a:latin typeface="Times New Roman" panose="02020603050405020304" pitchFamily="18" charset="0"/>
                <a:ea typeface="Times New Roman" panose="02020603050405020304" pitchFamily="18" charset="0"/>
              </a:rPr>
              <a:t>The random consistency index, </a:t>
            </a:r>
            <a:r>
              <a:rPr lang="en-US"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RI,</a:t>
            </a:r>
            <a:r>
              <a:rPr lang="en-US" dirty="0">
                <a:solidFill>
                  <a:srgbClr val="000000"/>
                </a:solidFill>
                <a:latin typeface="Times New Roman" panose="02020603050405020304" pitchFamily="18" charset="0"/>
                <a:ea typeface="Times New Roman" panose="02020603050405020304" pitchFamily="18" charset="0"/>
              </a:rPr>
              <a:t> was determined empirically as the average </a:t>
            </a:r>
            <a:r>
              <a:rPr lang="en-US"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CI</a:t>
            </a:r>
            <a:r>
              <a:rPr lang="en-US" dirty="0">
                <a:solidFill>
                  <a:srgbClr val="000000"/>
                </a:solidFill>
                <a:latin typeface="Times New Roman" panose="02020603050405020304" pitchFamily="18" charset="0"/>
                <a:ea typeface="Times New Roman" panose="02020603050405020304" pitchFamily="18" charset="0"/>
              </a:rPr>
              <a:t> of a large sample of randomly generated comparison matrices, A.</a:t>
            </a:r>
            <a:endParaRPr lang="ru-RU" dirty="0">
              <a:latin typeface="Times New Roman" panose="02020603050405020304" pitchFamily="18" charset="0"/>
              <a:ea typeface="Times New Roman" panose="02020603050405020304" pitchFamily="18" charset="0"/>
            </a:endParaRPr>
          </a:p>
          <a:p>
            <a:pPr indent="292100" algn="just">
              <a:spcAft>
                <a:spcPts val="0"/>
              </a:spcAft>
            </a:pPr>
            <a:r>
              <a:rPr lang="en-US" dirty="0">
                <a:solidFill>
                  <a:srgbClr val="000000"/>
                </a:solidFill>
                <a:latin typeface="Times New Roman" panose="02020603050405020304" pitchFamily="18" charset="0"/>
                <a:ea typeface="Times New Roman" panose="02020603050405020304" pitchFamily="18" charset="0"/>
              </a:rPr>
              <a:t>If </a:t>
            </a:r>
            <a:r>
              <a:rPr lang="en-US"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CR</a:t>
            </a:r>
            <a:r>
              <a:rPr lang="en-US" dirty="0">
                <a:solidFill>
                  <a:srgbClr val="000000"/>
                </a:solidFill>
                <a:latin typeface="Times New Roman" panose="02020603050405020304" pitchFamily="18" charset="0"/>
                <a:ea typeface="Times New Roman" panose="02020603050405020304" pitchFamily="18" charset="0"/>
              </a:rPr>
              <a:t> &lt;= 0.1, the level of inconsistency is acceptable. Otherwise, the inconsistency is high and the decision maker may need to </a:t>
            </a:r>
            <a:r>
              <a:rPr lang="en-US" dirty="0" err="1">
                <a:solidFill>
                  <a:srgbClr val="000000"/>
                </a:solidFill>
                <a:latin typeface="Times New Roman" panose="02020603050405020304" pitchFamily="18" charset="0"/>
                <a:ea typeface="Times New Roman" panose="02020603050405020304" pitchFamily="18" charset="0"/>
              </a:rPr>
              <a:t>reestimate</a:t>
            </a:r>
            <a:r>
              <a:rPr lang="en-US" dirty="0">
                <a:solidFill>
                  <a:srgbClr val="000000"/>
                </a:solidFill>
                <a:latin typeface="Times New Roman" panose="02020603050405020304" pitchFamily="18" charset="0"/>
                <a:ea typeface="Times New Roman" panose="02020603050405020304" pitchFamily="18" charset="0"/>
              </a:rPr>
              <a:t> the elements of </a:t>
            </a:r>
            <a:r>
              <a:rPr lang="en-US" b="1" dirty="0">
                <a:solidFill>
                  <a:srgbClr val="000000"/>
                </a:solidFill>
                <a:latin typeface="Constantia" panose="02030602050306030303" pitchFamily="18" charset="0"/>
                <a:ea typeface="Constantia" panose="02030602050306030303" pitchFamily="18" charset="0"/>
                <a:cs typeface="Constantia" panose="02030602050306030303" pitchFamily="18" charset="0"/>
              </a:rPr>
              <a:t>A </a:t>
            </a:r>
            <a:r>
              <a:rPr lang="en-US" dirty="0">
                <a:solidFill>
                  <a:srgbClr val="000000"/>
                </a:solidFill>
                <a:latin typeface="Times New Roman" panose="02020603050405020304" pitchFamily="18" charset="0"/>
                <a:ea typeface="Times New Roman" panose="02020603050405020304" pitchFamily="18" charset="0"/>
              </a:rPr>
              <a:t>to realize better consistency.</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487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Example</a:t>
            </a:r>
            <a:endParaRPr lang="ru-RU" dirty="0"/>
          </a:p>
        </p:txBody>
      </p:sp>
      <p:sp>
        <p:nvSpPr>
          <p:cNvPr id="4" name="TextBox 3"/>
          <p:cNvSpPr txBox="1"/>
          <p:nvPr/>
        </p:nvSpPr>
        <p:spPr>
          <a:xfrm>
            <a:off x="964096" y="1506022"/>
            <a:ext cx="2401619" cy="369332"/>
          </a:xfrm>
          <a:prstGeom prst="rect">
            <a:avLst/>
          </a:prstGeom>
          <a:noFill/>
        </p:spPr>
        <p:txBody>
          <a:bodyPr wrap="none" rtlCol="0">
            <a:spAutoFit/>
          </a:bodyPr>
          <a:lstStyle/>
          <a:p>
            <a:r>
              <a:rPr lang="en-US" dirty="0"/>
              <a:t>From Example we have </a:t>
            </a:r>
            <a:endParaRPr lang="ru-RU" dirty="0"/>
          </a:p>
        </p:txBody>
      </p:sp>
      <p:pic>
        <p:nvPicPr>
          <p:cNvPr id="5" name="Рисунок 4"/>
          <p:cNvPicPr>
            <a:picLocks noChangeAspect="1"/>
          </p:cNvPicPr>
          <p:nvPr/>
        </p:nvPicPr>
        <p:blipFill>
          <a:blip r:embed="rId2"/>
          <a:stretch>
            <a:fillRect/>
          </a:stretch>
        </p:blipFill>
        <p:spPr>
          <a:xfrm>
            <a:off x="3365715" y="1434878"/>
            <a:ext cx="3574867" cy="440475"/>
          </a:xfrm>
          <a:prstGeom prst="rect">
            <a:avLst/>
          </a:prstGeom>
        </p:spPr>
      </p:pic>
      <p:sp>
        <p:nvSpPr>
          <p:cNvPr id="6" name="TextBox 5"/>
          <p:cNvSpPr txBox="1"/>
          <p:nvPr/>
        </p:nvSpPr>
        <p:spPr>
          <a:xfrm>
            <a:off x="922665" y="2396780"/>
            <a:ext cx="688009" cy="369332"/>
          </a:xfrm>
          <a:prstGeom prst="rect">
            <a:avLst/>
          </a:prstGeom>
          <a:noFill/>
        </p:spPr>
        <p:txBody>
          <a:bodyPr wrap="none" rtlCol="0">
            <a:spAutoFit/>
          </a:bodyPr>
          <a:lstStyle/>
          <a:p>
            <a:r>
              <a:rPr lang="en-US" dirty="0"/>
              <a:t>Thus,</a:t>
            </a:r>
            <a:endParaRPr lang="ru-RU" dirty="0"/>
          </a:p>
        </p:txBody>
      </p:sp>
      <p:pic>
        <p:nvPicPr>
          <p:cNvPr id="7" name="Рисунок 6"/>
          <p:cNvPicPr>
            <a:picLocks noChangeAspect="1"/>
          </p:cNvPicPr>
          <p:nvPr/>
        </p:nvPicPr>
        <p:blipFill>
          <a:blip r:embed="rId3"/>
          <a:stretch>
            <a:fillRect/>
          </a:stretch>
        </p:blipFill>
        <p:spPr>
          <a:xfrm>
            <a:off x="3365715" y="1954125"/>
            <a:ext cx="4046304" cy="1248049"/>
          </a:xfrm>
          <a:prstGeom prst="rect">
            <a:avLst/>
          </a:prstGeom>
        </p:spPr>
      </p:pic>
      <p:sp>
        <p:nvSpPr>
          <p:cNvPr id="8" name="TextBox 7"/>
          <p:cNvSpPr txBox="1"/>
          <p:nvPr/>
        </p:nvSpPr>
        <p:spPr>
          <a:xfrm>
            <a:off x="970164" y="3450355"/>
            <a:ext cx="1151277" cy="369332"/>
          </a:xfrm>
          <a:prstGeom prst="rect">
            <a:avLst/>
          </a:prstGeom>
          <a:noFill/>
        </p:spPr>
        <p:txBody>
          <a:bodyPr wrap="none" rtlCol="0">
            <a:spAutoFit/>
          </a:bodyPr>
          <a:lstStyle/>
          <a:p>
            <a:r>
              <a:rPr lang="en-US" dirty="0"/>
              <a:t>This yields</a:t>
            </a:r>
            <a:endParaRPr lang="ru-RU" dirty="0"/>
          </a:p>
        </p:txBody>
      </p:sp>
      <p:pic>
        <p:nvPicPr>
          <p:cNvPr id="9" name="Рисунок 8"/>
          <p:cNvPicPr>
            <a:picLocks noChangeAspect="1"/>
          </p:cNvPicPr>
          <p:nvPr/>
        </p:nvPicPr>
        <p:blipFill>
          <a:blip r:embed="rId4"/>
          <a:stretch>
            <a:fillRect/>
          </a:stretch>
        </p:blipFill>
        <p:spPr>
          <a:xfrm>
            <a:off x="3365715" y="3481298"/>
            <a:ext cx="4889701" cy="359978"/>
          </a:xfrm>
          <a:prstGeom prst="rect">
            <a:avLst/>
          </a:prstGeom>
        </p:spPr>
      </p:pic>
      <p:sp>
        <p:nvSpPr>
          <p:cNvPr id="10" name="TextBox 9"/>
          <p:cNvSpPr txBox="1"/>
          <p:nvPr/>
        </p:nvSpPr>
        <p:spPr>
          <a:xfrm>
            <a:off x="964096" y="4331759"/>
            <a:ext cx="1622495" cy="369332"/>
          </a:xfrm>
          <a:prstGeom prst="rect">
            <a:avLst/>
          </a:prstGeom>
          <a:noFill/>
        </p:spPr>
        <p:txBody>
          <a:bodyPr wrap="none" rtlCol="0">
            <a:spAutoFit/>
          </a:bodyPr>
          <a:lstStyle/>
          <a:p>
            <a:r>
              <a:rPr lang="en-US" dirty="0"/>
              <a:t>Hence, for n=3,</a:t>
            </a:r>
            <a:endParaRPr lang="ru-RU" dirty="0"/>
          </a:p>
        </p:txBody>
      </p:sp>
      <p:pic>
        <p:nvPicPr>
          <p:cNvPr id="11" name="Рисунок 10"/>
          <p:cNvPicPr>
            <a:picLocks noChangeAspect="1"/>
          </p:cNvPicPr>
          <p:nvPr/>
        </p:nvPicPr>
        <p:blipFill>
          <a:blip r:embed="rId5"/>
          <a:stretch>
            <a:fillRect/>
          </a:stretch>
        </p:blipFill>
        <p:spPr>
          <a:xfrm>
            <a:off x="2464707" y="4372367"/>
            <a:ext cx="3886397" cy="1731109"/>
          </a:xfrm>
          <a:prstGeom prst="rect">
            <a:avLst/>
          </a:prstGeom>
        </p:spPr>
      </p:pic>
      <p:sp>
        <p:nvSpPr>
          <p:cNvPr id="13" name="Стрелка: вправо 12"/>
          <p:cNvSpPr/>
          <p:nvPr/>
        </p:nvSpPr>
        <p:spPr>
          <a:xfrm>
            <a:off x="6351104" y="4840357"/>
            <a:ext cx="934279" cy="39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mc:Choice xmlns:a14="http://schemas.microsoft.com/office/drawing/2010/main" Requires="a14">
          <p:sp>
            <p:nvSpPr>
              <p:cNvPr id="14" name="TextBox 13"/>
              <p:cNvSpPr txBox="1"/>
              <p:nvPr/>
            </p:nvSpPr>
            <p:spPr>
              <a:xfrm>
                <a:off x="7444409" y="4730791"/>
                <a:ext cx="4667368" cy="646331"/>
              </a:xfrm>
              <a:prstGeom prst="rect">
                <a:avLst/>
              </a:prstGeom>
              <a:noFill/>
            </p:spPr>
            <p:txBody>
              <a:bodyPr wrap="none" rtlCol="0">
                <a:spAutoFit/>
              </a:bodyPr>
              <a:lstStyle/>
              <a:p>
                <a:r>
                  <a:rPr lang="en-US" dirty="0"/>
                  <a:t>Because CR&lt;0.1, the level of inconsistency in </a:t>
                </a:r>
                <a14:m>
                  <m:oMath xmlns:m="http://schemas.openxmlformats.org/officeDocument/2006/math">
                    <m:sSub>
                      <m:sSubPr>
                        <m:ctrlPr>
                          <a:rPr lang="ru-RU" i="1"/>
                        </m:ctrlPr>
                      </m:sSubPr>
                      <m:e>
                        <m:r>
                          <a:rPr lang="en-US" i="1"/>
                          <m:t>𝐴</m:t>
                        </m:r>
                      </m:e>
                      <m:sub>
                        <m:r>
                          <a:rPr lang="en-US" i="1"/>
                          <m:t>𝐿</m:t>
                        </m:r>
                      </m:sub>
                    </m:sSub>
                  </m:oMath>
                </a14:m>
                <a:endParaRPr lang="ru-RU" dirty="0"/>
              </a:p>
              <a:p>
                <a:r>
                  <a:rPr lang="en-US" dirty="0"/>
                  <a:t>is acceptable.</a:t>
                </a:r>
                <a:endParaRPr lang="ru-RU" dirty="0"/>
              </a:p>
            </p:txBody>
          </p:sp>
        </mc:Choice>
        <mc:Fallback>
          <p:sp>
            <p:nvSpPr>
              <p:cNvPr id="14" name="TextBox 13"/>
              <p:cNvSpPr txBox="1">
                <a:spLocks noRot="1" noChangeAspect="1" noMove="1" noResize="1" noEditPoints="1" noAdjustHandles="1" noChangeArrowheads="1" noChangeShapeType="1" noTextEdit="1"/>
              </p:cNvSpPr>
              <p:nvPr/>
            </p:nvSpPr>
            <p:spPr>
              <a:xfrm>
                <a:off x="7444409" y="4730791"/>
                <a:ext cx="4667368" cy="646331"/>
              </a:xfrm>
              <a:prstGeom prst="rect">
                <a:avLst/>
              </a:prstGeom>
              <a:blipFill>
                <a:blip r:embed="rId6"/>
                <a:stretch>
                  <a:fillRect l="-1044" t="-4717" b="-14151"/>
                </a:stretch>
              </a:blipFill>
            </p:spPr>
            <p:txBody>
              <a:bodyPr/>
              <a:lstStyle/>
              <a:p>
                <a:r>
                  <a:rPr lang="ru-RU">
                    <a:noFill/>
                  </a:rPr>
                  <a:t> </a:t>
                </a:r>
              </a:p>
            </p:txBody>
          </p:sp>
        </mc:Fallback>
      </mc:AlternateContent>
    </p:spTree>
    <p:extLst>
      <p:ext uri="{BB962C8B-B14F-4D97-AF65-F5344CB8AC3E}">
        <p14:creationId xmlns:p14="http://schemas.microsoft.com/office/powerpoint/2010/main" val="4333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0660" y="243993"/>
            <a:ext cx="10515600" cy="1325563"/>
          </a:xfrm>
        </p:spPr>
        <p:txBody>
          <a:bodyPr/>
          <a:lstStyle/>
          <a:p>
            <a:r>
              <a:rPr lang="en-US" dirty="0"/>
              <a:t>Weights of alternative (</a:t>
            </a:r>
            <a:r>
              <a:rPr lang="ru-RU" dirty="0"/>
              <a:t>2</a:t>
            </a:r>
            <a:r>
              <a:rPr lang="en-US" dirty="0"/>
              <a:t>/</a:t>
            </a:r>
            <a:r>
              <a:rPr lang="ru-RU" dirty="0"/>
              <a:t>2</a:t>
            </a:r>
            <a:r>
              <a:rPr lang="en-US" dirty="0"/>
              <a:t>)</a:t>
            </a:r>
            <a:endParaRPr lang="ru-RU" dirty="0"/>
          </a:p>
        </p:txBody>
      </p:sp>
      <p:sp>
        <p:nvSpPr>
          <p:cNvPr id="3" name="Прямоугольник 2"/>
          <p:cNvSpPr/>
          <p:nvPr/>
        </p:nvSpPr>
        <p:spPr>
          <a:xfrm>
            <a:off x="980660" y="1529403"/>
            <a:ext cx="10373139" cy="1015663"/>
          </a:xfrm>
          <a:prstGeom prst="rect">
            <a:avLst/>
          </a:prstGeom>
        </p:spPr>
        <p:txBody>
          <a:bodyPr wrap="square">
            <a:spAutoFit/>
          </a:bodyPr>
          <a:lstStyle/>
          <a:p>
            <a:r>
              <a:rPr lang="en-US" sz="2000" dirty="0"/>
              <a:t>The relative weights of the alternatives U of A, U of B, and U of C are determined within each of the </a:t>
            </a:r>
            <a:r>
              <a:rPr lang="en-US" sz="2000" i="1" dirty="0"/>
              <a:t>L</a:t>
            </a:r>
            <a:r>
              <a:rPr lang="en-US" sz="2000" dirty="0"/>
              <a:t> and </a:t>
            </a:r>
            <a:r>
              <a:rPr lang="en-US" sz="2000" i="1" dirty="0"/>
              <a:t>R</a:t>
            </a:r>
            <a:r>
              <a:rPr lang="en-US" sz="2000" dirty="0"/>
              <a:t> criteria using the following two comparison matrices, whose elements are based on Martin's judgment regarding the relative importance of the three universities</a:t>
            </a:r>
            <a:endParaRPr lang="ru-RU" sz="2000" dirty="0"/>
          </a:p>
        </p:txBody>
      </p:sp>
      <p:pic>
        <p:nvPicPr>
          <p:cNvPr id="5" name="Рисунок 4"/>
          <p:cNvPicPr>
            <a:picLocks noChangeAspect="1"/>
          </p:cNvPicPr>
          <p:nvPr/>
        </p:nvPicPr>
        <p:blipFill>
          <a:blip r:embed="rId2"/>
          <a:stretch>
            <a:fillRect/>
          </a:stretch>
        </p:blipFill>
        <p:spPr>
          <a:xfrm>
            <a:off x="2415414" y="2854966"/>
            <a:ext cx="7324725" cy="2428875"/>
          </a:xfrm>
          <a:prstGeom prst="rect">
            <a:avLst/>
          </a:prstGeom>
        </p:spPr>
      </p:pic>
    </p:spTree>
    <p:extLst>
      <p:ext uri="{BB962C8B-B14F-4D97-AF65-F5344CB8AC3E}">
        <p14:creationId xmlns:p14="http://schemas.microsoft.com/office/powerpoint/2010/main" val="216756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28700" y="284163"/>
            <a:ext cx="9144000" cy="928411"/>
          </a:xfrm>
        </p:spPr>
        <p:txBody>
          <a:bodyPr>
            <a:normAutofit/>
          </a:bodyPr>
          <a:lstStyle/>
          <a:p>
            <a:r>
              <a:rPr lang="en-US" dirty="0"/>
              <a:t>Intro</a:t>
            </a:r>
            <a:endParaRPr lang="ru-RU" dirty="0"/>
          </a:p>
        </p:txBody>
      </p:sp>
      <p:sp>
        <p:nvSpPr>
          <p:cNvPr id="3" name="TextBox 2"/>
          <p:cNvSpPr txBox="1"/>
          <p:nvPr/>
        </p:nvSpPr>
        <p:spPr>
          <a:xfrm>
            <a:off x="1663700" y="3187700"/>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ru-RU" dirty="0"/>
          </a:p>
        </p:txBody>
      </p:sp>
      <p:sp>
        <p:nvSpPr>
          <p:cNvPr id="4" name="TextBox 3"/>
          <p:cNvSpPr txBox="1"/>
          <p:nvPr/>
        </p:nvSpPr>
        <p:spPr>
          <a:xfrm>
            <a:off x="521803" y="1285807"/>
            <a:ext cx="11266005" cy="5262979"/>
          </a:xfrm>
          <a:prstGeom prst="rect">
            <a:avLst/>
          </a:prstGeom>
          <a:noFill/>
        </p:spPr>
        <p:txBody>
          <a:bodyPr wrap="square" rtlCol="0">
            <a:spAutoFit/>
          </a:bodyPr>
          <a:lstStyle/>
          <a:p>
            <a:pPr algn="just"/>
            <a:r>
              <a:rPr lang="en-US" sz="2800" dirty="0"/>
              <a:t>Decision problems involving a finite number of alternatives arise frequently in practice. The tools used to solve these problems depend largely on the type of data available (</a:t>
            </a:r>
            <a:r>
              <a:rPr lang="en-US" sz="2800" i="1" dirty="0"/>
              <a:t>deterministic</a:t>
            </a:r>
            <a:r>
              <a:rPr lang="en-US" sz="2800" dirty="0"/>
              <a:t>, </a:t>
            </a:r>
            <a:r>
              <a:rPr lang="en-US" sz="2800" i="1" dirty="0"/>
              <a:t>probabilistic</a:t>
            </a:r>
            <a:r>
              <a:rPr lang="en-US" sz="2800" dirty="0"/>
              <a:t>, or </a:t>
            </a:r>
            <a:r>
              <a:rPr lang="en-US" sz="2800" i="1" dirty="0"/>
              <a:t>uncertain</a:t>
            </a:r>
            <a:r>
              <a:rPr lang="en-US" sz="2800" dirty="0"/>
              <a:t>). The </a:t>
            </a:r>
            <a:r>
              <a:rPr lang="en-US" sz="2800" b="1" dirty="0"/>
              <a:t>analytic hierarchy process </a:t>
            </a:r>
            <a:r>
              <a:rPr lang="en-US" sz="2800" dirty="0"/>
              <a:t>(AHP) is a prominent tool for dealing with decisions </a:t>
            </a:r>
            <a:r>
              <a:rPr lang="en-US" sz="2800" u="sng" dirty="0">
                <a:effectLst>
                  <a:outerShdw blurRad="38100" dist="38100" dir="2700000" algn="tl">
                    <a:srgbClr val="000000">
                      <a:alpha val="43137"/>
                    </a:srgbClr>
                  </a:outerShdw>
                </a:effectLst>
              </a:rPr>
              <a:t>under certainty</a:t>
            </a:r>
            <a:r>
              <a:rPr lang="en-US" sz="2800" dirty="0"/>
              <a:t>, where subjective judgment is quantified in a logical manner and then used as a basis for reaching a decision. For </a:t>
            </a:r>
            <a:r>
              <a:rPr lang="en-US" sz="2800" i="1" dirty="0"/>
              <a:t>probabilistic</a:t>
            </a:r>
            <a:r>
              <a:rPr lang="en-US" sz="2800" dirty="0"/>
              <a:t> data, decision trees comparing the expected cost (or profit) for the different alternatives are the basis for reaching a decision. Decisions </a:t>
            </a:r>
            <a:r>
              <a:rPr lang="en-US" sz="2800" i="1" dirty="0"/>
              <a:t>under uncertainty </a:t>
            </a:r>
            <a:r>
              <a:rPr lang="en-US" sz="2800" dirty="0"/>
              <a:t>use criteria reflecting the decision maker’s attitude toward </a:t>
            </a:r>
            <a:r>
              <a:rPr lang="en-US" sz="2800" i="1" dirty="0"/>
              <a:t>risk</a:t>
            </a:r>
            <a:r>
              <a:rPr lang="en-US" sz="2800" dirty="0"/>
              <a:t>, ranging from optimism to pessimism. Another tool of decision under uncertainty is game theory, where two opponents with conflicting goals aim to achieve the best out of the worst conditions available to each.</a:t>
            </a:r>
            <a:endParaRPr lang="ru-RU" sz="2800" dirty="0"/>
          </a:p>
        </p:txBody>
      </p:sp>
    </p:spTree>
    <p:extLst>
      <p:ext uri="{BB962C8B-B14F-4D97-AF65-F5344CB8AC3E}">
        <p14:creationId xmlns:p14="http://schemas.microsoft.com/office/powerpoint/2010/main" val="398813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94183" y="148329"/>
            <a:ext cx="9144000" cy="1064246"/>
          </a:xfrm>
        </p:spPr>
        <p:txBody>
          <a:bodyPr>
            <a:normAutofit/>
          </a:bodyPr>
          <a:lstStyle/>
          <a:p>
            <a:pPr algn="l"/>
            <a:r>
              <a:rPr lang="en-US" dirty="0"/>
              <a:t>Overall Idea of AHP: Example</a:t>
            </a:r>
            <a:endParaRPr lang="ru-RU" dirty="0"/>
          </a:p>
        </p:txBody>
      </p:sp>
      <p:sp>
        <p:nvSpPr>
          <p:cNvPr id="6" name="Прямоугольник 5"/>
          <p:cNvSpPr/>
          <p:nvPr/>
        </p:nvSpPr>
        <p:spPr>
          <a:xfrm>
            <a:off x="364434" y="1212575"/>
            <a:ext cx="11522766" cy="2677656"/>
          </a:xfrm>
          <a:prstGeom prst="rect">
            <a:avLst/>
          </a:prstGeom>
        </p:spPr>
        <p:txBody>
          <a:bodyPr wrap="square">
            <a:spAutoFit/>
          </a:bodyPr>
          <a:lstStyle/>
          <a:p>
            <a:pPr algn="just">
              <a:spcBef>
                <a:spcPts val="900"/>
              </a:spcBef>
              <a:spcAft>
                <a:spcPts val="0"/>
              </a:spcAft>
            </a:pPr>
            <a:r>
              <a:rPr lang="en-US" sz="2400" dirty="0">
                <a:solidFill>
                  <a:srgbClr val="000000"/>
                </a:solidFill>
                <a:latin typeface="Times New Roman" panose="02020603050405020304" pitchFamily="18" charset="0"/>
                <a:ea typeface="Times New Roman" panose="02020603050405020304" pitchFamily="18" charset="0"/>
              </a:rPr>
              <a:t>Martin Hans, a bright high school senior, has received </a:t>
            </a:r>
            <a:r>
              <a:rPr lang="en-US" sz="2400" spc="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full</a:t>
            </a:r>
            <a:r>
              <a:rPr lang="en-US" sz="2400" dirty="0">
                <a:solidFill>
                  <a:srgbClr val="000000"/>
                </a:solidFill>
                <a:latin typeface="Times New Roman" panose="02020603050405020304" pitchFamily="18" charset="0"/>
                <a:ea typeface="Times New Roman" panose="02020603050405020304" pitchFamily="18" charset="0"/>
              </a:rPr>
              <a:t> academic scholarships from three institutions: U of A, U of B, and U of C</a:t>
            </a:r>
            <a:r>
              <a:rPr lang="en-US" sz="2400" dirty="0">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To select a university, Martin specifies two main criteria: </a:t>
            </a:r>
            <a:r>
              <a:rPr lang="en-US" sz="2400" b="1" dirty="0">
                <a:solidFill>
                  <a:srgbClr val="000000"/>
                </a:solidFill>
                <a:latin typeface="Times New Roman" panose="02020603050405020304" pitchFamily="18" charset="0"/>
                <a:ea typeface="Times New Roman" panose="02020603050405020304" pitchFamily="18" charset="0"/>
              </a:rPr>
              <a:t>location</a:t>
            </a:r>
            <a:r>
              <a:rPr lang="en-US" sz="2400" dirty="0">
                <a:solidFill>
                  <a:srgbClr val="000000"/>
                </a:solidFill>
                <a:latin typeface="Times New Roman" panose="02020603050405020304" pitchFamily="18" charset="0"/>
                <a:ea typeface="Times New Roman" panose="02020603050405020304" pitchFamily="18" charset="0"/>
              </a:rPr>
              <a:t> and </a:t>
            </a:r>
            <a:r>
              <a:rPr lang="en-US" sz="2400" b="1" dirty="0">
                <a:solidFill>
                  <a:srgbClr val="000000"/>
                </a:solidFill>
                <a:latin typeface="Times New Roman" panose="02020603050405020304" pitchFamily="18" charset="0"/>
                <a:ea typeface="Times New Roman" panose="02020603050405020304" pitchFamily="18" charset="0"/>
              </a:rPr>
              <a:t>academic reputation</a:t>
            </a:r>
            <a:r>
              <a:rPr lang="en-US" sz="2400" dirty="0">
                <a:solidFill>
                  <a:srgbClr val="000000"/>
                </a:solidFill>
                <a:latin typeface="Times New Roman" panose="02020603050405020304" pitchFamily="18" charset="0"/>
                <a:ea typeface="Times New Roman" panose="02020603050405020304" pitchFamily="18" charset="0"/>
              </a:rPr>
              <a:t>. Being the excellent student he is, he judges academic reputation to be five times as important as location, giving a weight of approximately 17% to location and 83% to reputation. He then uses a systematic analysis to rank the three universities front the standpoint of location and reputation. The following table ranks the two criteria for the three universities:</a:t>
            </a:r>
            <a:endParaRPr lang="ru-RU" sz="2400" dirty="0">
              <a:latin typeface="Times New Roman" panose="02020603050405020304" pitchFamily="18" charset="0"/>
              <a:ea typeface="Times New Roman" panose="02020603050405020304" pitchFamily="18"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1841535729"/>
              </p:ext>
            </p:extLst>
          </p:nvPr>
        </p:nvGraphicFramePr>
        <p:xfrm>
          <a:off x="2097157" y="4088546"/>
          <a:ext cx="8150086" cy="2295939"/>
        </p:xfrm>
        <a:graphic>
          <a:graphicData uri="http://schemas.openxmlformats.org/drawingml/2006/table">
            <a:tbl>
              <a:tblPr firstRow="1" firstCol="1" bandRow="1">
                <a:tableStyleId>{5C22544A-7EE6-4342-B048-85BDC9FD1C3A}</a:tableStyleId>
              </a:tblPr>
              <a:tblGrid>
                <a:gridCol w="2494926">
                  <a:extLst>
                    <a:ext uri="{9D8B030D-6E8A-4147-A177-3AD203B41FA5}">
                      <a16:colId xmlns:a16="http://schemas.microsoft.com/office/drawing/2014/main" val="1564381765"/>
                    </a:ext>
                  </a:extLst>
                </a:gridCol>
                <a:gridCol w="1970349">
                  <a:extLst>
                    <a:ext uri="{9D8B030D-6E8A-4147-A177-3AD203B41FA5}">
                      <a16:colId xmlns:a16="http://schemas.microsoft.com/office/drawing/2014/main" val="3952051427"/>
                    </a:ext>
                  </a:extLst>
                </a:gridCol>
                <a:gridCol w="2008734">
                  <a:extLst>
                    <a:ext uri="{9D8B030D-6E8A-4147-A177-3AD203B41FA5}">
                      <a16:colId xmlns:a16="http://schemas.microsoft.com/office/drawing/2014/main" val="871403737"/>
                    </a:ext>
                  </a:extLst>
                </a:gridCol>
                <a:gridCol w="1676077">
                  <a:extLst>
                    <a:ext uri="{9D8B030D-6E8A-4147-A177-3AD203B41FA5}">
                      <a16:colId xmlns:a16="http://schemas.microsoft.com/office/drawing/2014/main" val="228909632"/>
                    </a:ext>
                  </a:extLst>
                </a:gridCol>
              </a:tblGrid>
              <a:tr h="698682">
                <a:tc>
                  <a:txBody>
                    <a:bodyPr/>
                    <a:lstStyle/>
                    <a:p>
                      <a:pPr>
                        <a:lnSpc>
                          <a:spcPct val="100000"/>
                        </a:lnSpc>
                        <a:spcBef>
                          <a:spcPts val="0"/>
                        </a:spcBef>
                        <a:spcAft>
                          <a:spcPts val="0"/>
                        </a:spcAft>
                      </a:pPr>
                      <a:r>
                        <a:rPr lang="en-US" sz="2400">
                          <a:effectLst/>
                        </a:rPr>
                        <a:t> </a:t>
                      </a:r>
                      <a:endParaRPr lang="ru-RU" sz="2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tc>
                <a:tc gridSpan="3">
                  <a:txBody>
                    <a:bodyPr/>
                    <a:lstStyle/>
                    <a:p>
                      <a:pPr marL="139700" algn="l">
                        <a:lnSpc>
                          <a:spcPct val="100000"/>
                        </a:lnSpc>
                        <a:spcBef>
                          <a:spcPts val="0"/>
                        </a:spcBef>
                        <a:spcAft>
                          <a:spcPts val="0"/>
                        </a:spcAft>
                      </a:pPr>
                      <a:r>
                        <a:rPr lang="en-US" sz="2400" spc="0" dirty="0">
                          <a:effectLst/>
                        </a:rPr>
                        <a:t>Percent weight estimates for universities</a:t>
                      </a:r>
                      <a:endParaRPr lang="ru-RU" sz="2400" dirty="0">
                        <a:effectLst/>
                        <a:latin typeface="Times New Roman" panose="02020603050405020304" pitchFamily="18" charset="0"/>
                        <a:ea typeface="Times New Roman" panose="02020603050405020304" pitchFamily="18" charset="0"/>
                      </a:endParaRPr>
                    </a:p>
                  </a:txBody>
                  <a:tcPr marL="6350" marR="6350" marT="0" marB="0" anchor="b"/>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134915512"/>
                  </a:ext>
                </a:extLst>
              </a:tr>
              <a:tr h="621635">
                <a:tc>
                  <a:txBody>
                    <a:bodyPr/>
                    <a:lstStyle/>
                    <a:p>
                      <a:pPr algn="l">
                        <a:lnSpc>
                          <a:spcPct val="100000"/>
                        </a:lnSpc>
                        <a:spcBef>
                          <a:spcPts val="0"/>
                        </a:spcBef>
                        <a:spcAft>
                          <a:spcPts val="0"/>
                        </a:spcAft>
                      </a:pPr>
                      <a:r>
                        <a:rPr lang="en-US" sz="2400" spc="0">
                          <a:effectLst/>
                        </a:rPr>
                        <a:t>Criterion</a:t>
                      </a:r>
                      <a:endParaRPr lang="ru-RU" sz="240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marL="114300" algn="l">
                        <a:lnSpc>
                          <a:spcPct val="100000"/>
                        </a:lnSpc>
                        <a:spcBef>
                          <a:spcPts val="0"/>
                        </a:spcBef>
                        <a:spcAft>
                          <a:spcPts val="0"/>
                        </a:spcAft>
                      </a:pPr>
                      <a:r>
                        <a:rPr lang="en-US" sz="2400" spc="50">
                          <a:effectLst/>
                        </a:rPr>
                        <a:t>U of A</a:t>
                      </a:r>
                      <a:endParaRPr lang="ru-RU" sz="240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marL="114300" algn="l">
                        <a:lnSpc>
                          <a:spcPct val="100000"/>
                        </a:lnSpc>
                        <a:spcBef>
                          <a:spcPts val="0"/>
                        </a:spcBef>
                        <a:spcAft>
                          <a:spcPts val="0"/>
                        </a:spcAft>
                      </a:pPr>
                      <a:r>
                        <a:rPr lang="en-US" sz="2400" spc="50">
                          <a:effectLst/>
                        </a:rPr>
                        <a:t>U of B</a:t>
                      </a:r>
                      <a:endParaRPr lang="ru-RU" sz="240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algn="l">
                        <a:lnSpc>
                          <a:spcPct val="100000"/>
                        </a:lnSpc>
                        <a:spcBef>
                          <a:spcPts val="0"/>
                        </a:spcBef>
                        <a:spcAft>
                          <a:spcPts val="0"/>
                        </a:spcAft>
                      </a:pPr>
                      <a:r>
                        <a:rPr lang="en-US" sz="2400" spc="150">
                          <a:effectLst/>
                        </a:rPr>
                        <a:t>U</a:t>
                      </a:r>
                      <a:r>
                        <a:rPr lang="en-US" sz="2400" spc="0">
                          <a:effectLst/>
                        </a:rPr>
                        <a:t>of</a:t>
                      </a:r>
                      <a:r>
                        <a:rPr lang="en-US" sz="2400" spc="150">
                          <a:effectLst/>
                        </a:rPr>
                        <a:t> C</a:t>
                      </a:r>
                      <a:endParaRPr lang="ru-RU" sz="240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1410722368"/>
                  </a:ext>
                </a:extLst>
              </a:tr>
              <a:tr h="466226">
                <a:tc>
                  <a:txBody>
                    <a:bodyPr/>
                    <a:lstStyle/>
                    <a:p>
                      <a:pPr algn="l">
                        <a:lnSpc>
                          <a:spcPct val="100000"/>
                        </a:lnSpc>
                        <a:spcBef>
                          <a:spcPts val="0"/>
                        </a:spcBef>
                        <a:spcAft>
                          <a:spcPts val="0"/>
                        </a:spcAft>
                      </a:pPr>
                      <a:r>
                        <a:rPr lang="en-US" sz="2400" spc="0">
                          <a:effectLst/>
                        </a:rPr>
                        <a:t>Location</a:t>
                      </a:r>
                      <a:endParaRPr lang="ru-RU" sz="24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algn="ctr">
                        <a:lnSpc>
                          <a:spcPct val="100000"/>
                        </a:lnSpc>
                        <a:spcBef>
                          <a:spcPts val="0"/>
                        </a:spcBef>
                        <a:spcAft>
                          <a:spcPts val="0"/>
                        </a:spcAft>
                      </a:pPr>
                      <a:r>
                        <a:rPr lang="en-US" sz="2400" spc="0">
                          <a:effectLst/>
                        </a:rPr>
                        <a:t>12.9</a:t>
                      </a:r>
                      <a:endParaRPr lang="ru-RU" sz="24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algn="ctr">
                        <a:lnSpc>
                          <a:spcPct val="100000"/>
                        </a:lnSpc>
                        <a:spcBef>
                          <a:spcPts val="0"/>
                        </a:spcBef>
                        <a:spcAft>
                          <a:spcPts val="0"/>
                        </a:spcAft>
                      </a:pPr>
                      <a:r>
                        <a:rPr lang="en-US" sz="2400" spc="0">
                          <a:effectLst/>
                        </a:rPr>
                        <a:t>27.7</a:t>
                      </a:r>
                      <a:endParaRPr lang="ru-RU" sz="24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algn="r">
                        <a:lnSpc>
                          <a:spcPct val="100000"/>
                        </a:lnSpc>
                        <a:spcBef>
                          <a:spcPts val="0"/>
                        </a:spcBef>
                        <a:spcAft>
                          <a:spcPts val="0"/>
                        </a:spcAft>
                      </a:pPr>
                      <a:r>
                        <a:rPr lang="en-US" sz="2400" spc="0">
                          <a:effectLst/>
                        </a:rPr>
                        <a:t>59.4</a:t>
                      </a:r>
                      <a:endParaRPr lang="ru-RU" sz="24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1982925776"/>
                  </a:ext>
                </a:extLst>
              </a:tr>
              <a:tr h="509396">
                <a:tc>
                  <a:txBody>
                    <a:bodyPr/>
                    <a:lstStyle/>
                    <a:p>
                      <a:pPr algn="l">
                        <a:lnSpc>
                          <a:spcPct val="100000"/>
                        </a:lnSpc>
                        <a:spcBef>
                          <a:spcPts val="0"/>
                        </a:spcBef>
                        <a:spcAft>
                          <a:spcPts val="0"/>
                        </a:spcAft>
                      </a:pPr>
                      <a:r>
                        <a:rPr lang="en-US" sz="2400" spc="0">
                          <a:effectLst/>
                        </a:rPr>
                        <a:t>Reputation</a:t>
                      </a:r>
                      <a:endParaRPr lang="ru-RU" sz="240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lnSpc>
                          <a:spcPct val="100000"/>
                        </a:lnSpc>
                        <a:spcBef>
                          <a:spcPts val="0"/>
                        </a:spcBef>
                        <a:spcAft>
                          <a:spcPts val="0"/>
                        </a:spcAft>
                      </a:pPr>
                      <a:r>
                        <a:rPr lang="en-US" sz="2400" spc="0">
                          <a:effectLst/>
                        </a:rPr>
                        <a:t>54.5</a:t>
                      </a:r>
                      <a:endParaRPr lang="ru-RU" sz="240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lnSpc>
                          <a:spcPct val="100000"/>
                        </a:lnSpc>
                        <a:spcBef>
                          <a:spcPts val="0"/>
                        </a:spcBef>
                        <a:spcAft>
                          <a:spcPts val="0"/>
                        </a:spcAft>
                      </a:pPr>
                      <a:r>
                        <a:rPr lang="en-US" sz="2400" spc="0">
                          <a:effectLst/>
                        </a:rPr>
                        <a:t>27.3</a:t>
                      </a:r>
                      <a:endParaRPr lang="ru-RU" sz="2400">
                        <a:effectLst/>
                        <a:latin typeface="Times New Roman" panose="02020603050405020304" pitchFamily="18" charset="0"/>
                        <a:ea typeface="Times New Roman" panose="02020603050405020304" pitchFamily="18" charset="0"/>
                      </a:endParaRPr>
                    </a:p>
                  </a:txBody>
                  <a:tcPr marL="6350" marR="6350" marT="0" marB="0"/>
                </a:tc>
                <a:tc>
                  <a:txBody>
                    <a:bodyPr/>
                    <a:lstStyle/>
                    <a:p>
                      <a:pPr algn="r">
                        <a:lnSpc>
                          <a:spcPct val="100000"/>
                        </a:lnSpc>
                        <a:spcBef>
                          <a:spcPts val="0"/>
                        </a:spcBef>
                        <a:spcAft>
                          <a:spcPts val="0"/>
                        </a:spcAft>
                      </a:pPr>
                      <a:r>
                        <a:rPr lang="en-US" sz="2400" spc="0" dirty="0">
                          <a:effectLst/>
                        </a:rPr>
                        <a:t>18.2</a:t>
                      </a:r>
                      <a:endParaRPr lang="ru-RU" sz="2400" dirty="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818762063"/>
                  </a:ext>
                </a:extLst>
              </a:tr>
            </a:tbl>
          </a:graphicData>
        </a:graphic>
      </p:graphicFrame>
      <p:graphicFrame>
        <p:nvGraphicFramePr>
          <p:cNvPr id="8" name="Таблица 7"/>
          <p:cNvGraphicFramePr>
            <a:graphicFrameLocks noGrp="1"/>
          </p:cNvGraphicFramePr>
          <p:nvPr/>
        </p:nvGraphicFramePr>
        <p:xfrm>
          <a:off x="5086350" y="3988594"/>
          <a:ext cx="2019300" cy="25400"/>
        </p:xfrm>
        <a:graphic>
          <a:graphicData uri="http://schemas.openxmlformats.org/drawingml/2006/table">
            <a:tbl>
              <a:tblPr>
                <a:tableStyleId>{5C22544A-7EE6-4342-B048-85BDC9FD1C3A}</a:tableStyleId>
              </a:tblPr>
              <a:tblGrid>
                <a:gridCol w="2019300">
                  <a:extLst>
                    <a:ext uri="{9D8B030D-6E8A-4147-A177-3AD203B41FA5}">
                      <a16:colId xmlns:a16="http://schemas.microsoft.com/office/drawing/2014/main" val="1793190596"/>
                    </a:ext>
                  </a:extLst>
                </a:gridCol>
              </a:tblGrid>
              <a:tr h="0">
                <a:tc>
                  <a:txBody>
                    <a:bodyPr/>
                    <a:lstStyle/>
                    <a:p>
                      <a:pPr algn="l">
                        <a:spcAft>
                          <a:spcPts val="0"/>
                        </a:spcAft>
                      </a:pPr>
                      <a:r>
                        <a:rPr lang="en-US" sz="100" dirty="0">
                          <a:effectLst/>
                        </a:rPr>
                        <a:t> </a:t>
                      </a:r>
                      <a:endParaRPr lang="ru-RU" sz="1200" dirty="0">
                        <a:solidFill>
                          <a:srgbClr val="000000"/>
                        </a:solidFill>
                        <a:effectLst/>
                        <a:latin typeface="Arial Unicode MS" panose="020B0604020202020204" pitchFamily="34" charset="-128"/>
                        <a:ea typeface="Arial Unicode MS" panose="020B0604020202020204" pitchFamily="34" charset="-128"/>
                      </a:endParaRPr>
                    </a:p>
                  </a:txBody>
                  <a:tcPr marL="0" marR="0" marT="0" marB="0"/>
                </a:tc>
                <a:extLst>
                  <a:ext uri="{0D108BD9-81ED-4DB2-BD59-A6C34878D82A}">
                    <a16:rowId xmlns:a16="http://schemas.microsoft.com/office/drawing/2014/main" val="3486813741"/>
                  </a:ext>
                </a:extLst>
              </a:tr>
            </a:tbl>
          </a:graphicData>
        </a:graphic>
      </p:graphicFrame>
      <p:sp>
        <p:nvSpPr>
          <p:cNvPr id="9" name="Rectangle 2"/>
          <p:cNvSpPr>
            <a:spLocks noChangeArrowheads="1"/>
          </p:cNvSpPr>
          <p:nvPr/>
        </p:nvSpPr>
        <p:spPr bwMode="auto">
          <a:xfrm>
            <a:off x="5086350" y="3989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95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61931" y="108286"/>
            <a:ext cx="9144000" cy="1064246"/>
          </a:xfrm>
        </p:spPr>
        <p:txBody>
          <a:bodyPr>
            <a:normAutofit/>
          </a:bodyPr>
          <a:lstStyle/>
          <a:p>
            <a:r>
              <a:rPr lang="en-US" dirty="0"/>
              <a:t>Graphical interpretation</a:t>
            </a:r>
            <a:endParaRPr lang="ru-RU" dirty="0"/>
          </a:p>
        </p:txBody>
      </p:sp>
      <p:graphicFrame>
        <p:nvGraphicFramePr>
          <p:cNvPr id="8" name="Таблица 7"/>
          <p:cNvGraphicFramePr>
            <a:graphicFrameLocks noGrp="1"/>
          </p:cNvGraphicFramePr>
          <p:nvPr/>
        </p:nvGraphicFramePr>
        <p:xfrm>
          <a:off x="5086350" y="3988594"/>
          <a:ext cx="2019300" cy="25400"/>
        </p:xfrm>
        <a:graphic>
          <a:graphicData uri="http://schemas.openxmlformats.org/drawingml/2006/table">
            <a:tbl>
              <a:tblPr>
                <a:tableStyleId>{5C22544A-7EE6-4342-B048-85BDC9FD1C3A}</a:tableStyleId>
              </a:tblPr>
              <a:tblGrid>
                <a:gridCol w="2019300">
                  <a:extLst>
                    <a:ext uri="{9D8B030D-6E8A-4147-A177-3AD203B41FA5}">
                      <a16:colId xmlns:a16="http://schemas.microsoft.com/office/drawing/2014/main" val="1793190596"/>
                    </a:ext>
                  </a:extLst>
                </a:gridCol>
              </a:tblGrid>
              <a:tr h="0">
                <a:tc>
                  <a:txBody>
                    <a:bodyPr/>
                    <a:lstStyle/>
                    <a:p>
                      <a:pPr algn="l">
                        <a:spcAft>
                          <a:spcPts val="0"/>
                        </a:spcAft>
                      </a:pPr>
                      <a:r>
                        <a:rPr lang="en-US" sz="100" dirty="0">
                          <a:effectLst/>
                        </a:rPr>
                        <a:t> </a:t>
                      </a:r>
                      <a:endParaRPr lang="ru-RU" sz="1200" dirty="0">
                        <a:solidFill>
                          <a:srgbClr val="000000"/>
                        </a:solidFill>
                        <a:effectLst/>
                        <a:latin typeface="Arial Unicode MS" panose="020B0604020202020204" pitchFamily="34" charset="-128"/>
                        <a:ea typeface="Arial Unicode MS" panose="020B0604020202020204" pitchFamily="34" charset="-128"/>
                      </a:endParaRPr>
                    </a:p>
                  </a:txBody>
                  <a:tcPr marL="0" marR="0" marT="0" marB="0"/>
                </a:tc>
                <a:extLst>
                  <a:ext uri="{0D108BD9-81ED-4DB2-BD59-A6C34878D82A}">
                    <a16:rowId xmlns:a16="http://schemas.microsoft.com/office/drawing/2014/main" val="3486813741"/>
                  </a:ext>
                </a:extLst>
              </a:tr>
            </a:tbl>
          </a:graphicData>
        </a:graphic>
      </p:graphicFrame>
      <p:sp>
        <p:nvSpPr>
          <p:cNvPr id="9" name="Rectangle 2"/>
          <p:cNvSpPr>
            <a:spLocks noChangeArrowheads="1"/>
          </p:cNvSpPr>
          <p:nvPr/>
        </p:nvSpPr>
        <p:spPr bwMode="auto">
          <a:xfrm>
            <a:off x="5086350" y="3989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3" name="Рисунок 2"/>
          <p:cNvPicPr>
            <a:picLocks noChangeAspect="1"/>
          </p:cNvPicPr>
          <p:nvPr/>
        </p:nvPicPr>
        <p:blipFill>
          <a:blip r:embed="rId2"/>
          <a:stretch>
            <a:fillRect/>
          </a:stretch>
        </p:blipFill>
        <p:spPr>
          <a:xfrm>
            <a:off x="0" y="1332838"/>
            <a:ext cx="6280212" cy="3221293"/>
          </a:xfrm>
          <a:prstGeom prst="rect">
            <a:avLst/>
          </a:prstGeom>
        </p:spPr>
      </p:pic>
      <p:sp>
        <p:nvSpPr>
          <p:cNvPr id="4" name="Прямоугольник 3"/>
          <p:cNvSpPr/>
          <p:nvPr/>
        </p:nvSpPr>
        <p:spPr>
          <a:xfrm>
            <a:off x="6221896" y="1585604"/>
            <a:ext cx="5774634" cy="2308324"/>
          </a:xfrm>
          <a:prstGeom prst="rect">
            <a:avLst/>
          </a:prstGeom>
        </p:spPr>
        <p:txBody>
          <a:bodyPr wrap="square">
            <a:spAutoFit/>
          </a:bodyPr>
          <a:lstStyle/>
          <a:p>
            <a:pPr indent="241300"/>
            <a:r>
              <a:rPr lang="en-US" sz="2400" dirty="0">
                <a:solidFill>
                  <a:srgbClr val="000000"/>
                </a:solidFill>
                <a:latin typeface="Times New Roman" panose="02020603050405020304" pitchFamily="18" charset="0"/>
                <a:ea typeface="Times New Roman" panose="02020603050405020304" pitchFamily="18" charset="0"/>
              </a:rPr>
              <a:t>The problem involves a single hierarchy (level) with two criteria (location and reputation) and three decision alternatives (U of A, U of B, and U of C).</a:t>
            </a:r>
            <a:endParaRPr lang="ru-RU" sz="2400" dirty="0">
              <a:latin typeface="Times New Roman" panose="02020603050405020304" pitchFamily="18" charset="0"/>
              <a:ea typeface="Times New Roman" panose="02020603050405020304" pitchFamily="18" charset="0"/>
            </a:endParaRPr>
          </a:p>
          <a:p>
            <a:pPr indent="241300"/>
            <a:r>
              <a:rPr lang="en-US" sz="2400" dirty="0">
                <a:solidFill>
                  <a:srgbClr val="000000"/>
                </a:solidFill>
                <a:latin typeface="Times New Roman" panose="02020603050405020304" pitchFamily="18" charset="0"/>
                <a:ea typeface="Times New Roman" panose="02020603050405020304" pitchFamily="18" charset="0"/>
              </a:rPr>
              <a:t>The ranking of each university is based on computing the following </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composite</a:t>
            </a:r>
            <a:r>
              <a:rPr lang="en-US" sz="2400" dirty="0">
                <a:solidFill>
                  <a:srgbClr val="000000"/>
                </a:solidFill>
                <a:latin typeface="Times New Roman" panose="02020603050405020304" pitchFamily="18" charset="0"/>
                <a:ea typeface="Times New Roman" panose="02020603050405020304" pitchFamily="18" charset="0"/>
              </a:rPr>
              <a:t> weights:</a:t>
            </a:r>
            <a:endParaRPr lang="ru-RU" sz="2400" dirty="0">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4880112" y="4706423"/>
            <a:ext cx="7593495" cy="977191"/>
          </a:xfrm>
          <a:prstGeom prst="rect">
            <a:avLst/>
          </a:prstGeom>
        </p:spPr>
        <p:txBody>
          <a:bodyPr wrap="square">
            <a:spAutoFit/>
          </a:bodyPr>
          <a:lstStyle/>
          <a:p>
            <a:pPr marL="1295400" algn="just">
              <a:lnSpc>
                <a:spcPts val="1675"/>
              </a:lnSpc>
              <a:spcBef>
                <a:spcPts val="900"/>
              </a:spcBef>
              <a:tabLst>
                <a:tab pos="2022475" algn="l"/>
                <a:tab pos="2314575" algn="r"/>
                <a:tab pos="2419350" algn="l"/>
                <a:tab pos="2511425" algn="ctr"/>
                <a:tab pos="2679700" algn="l"/>
                <a:tab pos="2809875" algn="l"/>
                <a:tab pos="3048000" algn="l"/>
                <a:tab pos="3362325" algn="r"/>
              </a:tabLst>
            </a:pPr>
            <a:r>
              <a:rPr lang="en-US" dirty="0">
                <a:solidFill>
                  <a:srgbClr val="000000"/>
                </a:solidFill>
                <a:latin typeface="Times New Roman" panose="02020603050405020304" pitchFamily="18" charset="0"/>
                <a:ea typeface="Times New Roman" panose="02020603050405020304" pitchFamily="18" charset="0"/>
              </a:rPr>
              <a:t>U of A = .17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.129	+	.83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latin typeface="Times New Roman" panose="02020603050405020304" pitchFamily="18" charset="0"/>
                <a:ea typeface="Times New Roman" panose="02020603050405020304" pitchFamily="18" charset="0"/>
              </a:rPr>
              <a:t>.545	=</a:t>
            </a:r>
            <a:r>
              <a:rPr lang="en-US" b="1" dirty="0">
                <a:solidFill>
                  <a:srgbClr val="000000"/>
                </a:solidFill>
                <a:latin typeface="Times New Roman" panose="02020603050405020304" pitchFamily="18" charset="0"/>
                <a:ea typeface="Times New Roman" panose="02020603050405020304" pitchFamily="18" charset="0"/>
              </a:rPr>
              <a:t>.4743</a:t>
            </a:r>
            <a:endParaRPr lang="ru-RU" dirty="0">
              <a:latin typeface="Times New Roman" panose="02020603050405020304" pitchFamily="18" charset="0"/>
              <a:ea typeface="Times New Roman" panose="02020603050405020304" pitchFamily="18" charset="0"/>
            </a:endParaRPr>
          </a:p>
          <a:p>
            <a:pPr marL="1295400" algn="just">
              <a:lnSpc>
                <a:spcPts val="1675"/>
              </a:lnSpc>
              <a:spcBef>
                <a:spcPts val="900"/>
              </a:spcBef>
              <a:tabLst>
                <a:tab pos="2003425" algn="l"/>
                <a:tab pos="2314575" algn="r"/>
                <a:tab pos="2400300" algn="l"/>
                <a:tab pos="2511425" algn="ctr"/>
                <a:tab pos="2660650" algn="l"/>
                <a:tab pos="2790825" algn="l"/>
                <a:tab pos="3028950" algn="l"/>
                <a:tab pos="3362325" algn="r"/>
              </a:tabLst>
            </a:pPr>
            <a:r>
              <a:rPr lang="en-US" dirty="0">
                <a:solidFill>
                  <a:srgbClr val="000000"/>
                </a:solidFill>
                <a:latin typeface="Times New Roman" panose="02020603050405020304" pitchFamily="18" charset="0"/>
                <a:ea typeface="Times New Roman" panose="02020603050405020304" pitchFamily="18" charset="0"/>
              </a:rPr>
              <a:t>U of B = .17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.277	+	.83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.273	=.2737</a:t>
            </a:r>
            <a:endParaRPr lang="ru-RU" dirty="0">
              <a:latin typeface="Times New Roman" panose="02020603050405020304" pitchFamily="18" charset="0"/>
              <a:ea typeface="Times New Roman" panose="02020603050405020304" pitchFamily="18" charset="0"/>
            </a:endParaRPr>
          </a:p>
          <a:p>
            <a:pPr marL="1295400" algn="just">
              <a:lnSpc>
                <a:spcPts val="1675"/>
              </a:lnSpc>
              <a:spcBef>
                <a:spcPts val="900"/>
              </a:spcBef>
              <a:tabLst>
                <a:tab pos="2003425" algn="l"/>
                <a:tab pos="2314575" algn="r"/>
                <a:tab pos="2400300" algn="l"/>
                <a:tab pos="2511425" algn="ctr"/>
                <a:tab pos="2660650" algn="l"/>
                <a:tab pos="2790825" algn="l"/>
                <a:tab pos="3028950" algn="l"/>
                <a:tab pos="3362325" algn="r"/>
              </a:tabLst>
            </a:pPr>
            <a:r>
              <a:rPr lang="en-US" dirty="0">
                <a:solidFill>
                  <a:srgbClr val="000000"/>
                </a:solidFill>
                <a:latin typeface="Times New Roman" panose="02020603050405020304" pitchFamily="18" charset="0"/>
                <a:ea typeface="Times New Roman" panose="02020603050405020304" pitchFamily="18" charset="0"/>
              </a:rPr>
              <a:t>U of C = .17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.594	+	.83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.182	=.2520</a:t>
            </a:r>
            <a:endParaRPr lang="ru-RU" dirty="0">
              <a:latin typeface="Times New Roman" panose="02020603050405020304" pitchFamily="18" charset="0"/>
              <a:ea typeface="Times New Roman" panose="02020603050405020304" pitchFamily="18" charset="0"/>
            </a:endParaRPr>
          </a:p>
        </p:txBody>
      </p:sp>
      <p:sp>
        <p:nvSpPr>
          <p:cNvPr id="10" name="Прямоугольник 9"/>
          <p:cNvSpPr/>
          <p:nvPr/>
        </p:nvSpPr>
        <p:spPr>
          <a:xfrm>
            <a:off x="245165" y="5835906"/>
            <a:ext cx="11642036" cy="954107"/>
          </a:xfrm>
          <a:prstGeom prst="rect">
            <a:avLst/>
          </a:prstGeom>
        </p:spPr>
        <p:txBody>
          <a:bodyPr wrap="square">
            <a:spAutoFit/>
          </a:bodyPr>
          <a:lstStyle/>
          <a:p>
            <a:pPr indent="241300" algn="ctr">
              <a:spcAft>
                <a:spcPts val="0"/>
              </a:spcAft>
              <a:tabLst>
                <a:tab pos="2012950" algn="l"/>
                <a:tab pos="2384425" algn="l"/>
              </a:tabLst>
            </a:pPr>
            <a:r>
              <a:rPr lang="en-US" sz="2800" dirty="0">
                <a:solidFill>
                  <a:srgbClr val="000000"/>
                </a:solidFill>
                <a:latin typeface="Times New Roman" panose="02020603050405020304" pitchFamily="18" charset="0"/>
                <a:ea typeface="Times New Roman" panose="02020603050405020304" pitchFamily="18" charset="0"/>
              </a:rPr>
              <a:t>Based on these </a:t>
            </a:r>
            <a:r>
              <a:rPr lang="en-US" sz="2800" dirty="0">
                <a:latin typeface="Times New Roman" panose="02020603050405020304" pitchFamily="18" charset="0"/>
                <a:ea typeface="Times New Roman" panose="02020603050405020304" pitchFamily="18" charset="0"/>
              </a:rPr>
              <a:t>calculations, </a:t>
            </a:r>
            <a:r>
              <a:rPr lang="en-US" sz="2800" b="1" dirty="0">
                <a:latin typeface="Times New Roman" panose="02020603050405020304" pitchFamily="18" charset="0"/>
                <a:ea typeface="Times New Roman" panose="02020603050405020304" pitchFamily="18" charset="0"/>
              </a:rPr>
              <a:t>U of A </a:t>
            </a:r>
            <a:r>
              <a:rPr lang="en-US" sz="2800" dirty="0">
                <a:latin typeface="Times New Roman" panose="02020603050405020304" pitchFamily="18" charset="0"/>
                <a:ea typeface="Times New Roman" panose="02020603050405020304" pitchFamily="18" charset="0"/>
              </a:rPr>
              <a:t>has the </a:t>
            </a:r>
            <a:r>
              <a:rPr lang="en-US" sz="2800" dirty="0">
                <a:solidFill>
                  <a:srgbClr val="000000"/>
                </a:solidFill>
                <a:latin typeface="Times New Roman" panose="02020603050405020304" pitchFamily="18" charset="0"/>
                <a:ea typeface="Times New Roman" panose="02020603050405020304" pitchFamily="18" charset="0"/>
              </a:rPr>
              <a:t>highest composite weight, and hence represents</a:t>
            </a:r>
            <a:r>
              <a:rPr lang="en-US" sz="2800" dirty="0">
                <a:latin typeface="Times New Roman" panose="02020603050405020304" pitchFamily="18" charset="0"/>
                <a:ea typeface="Times New Roman" panose="02020603050405020304" pitchFamily="18" charset="0"/>
              </a:rPr>
              <a:t> </a:t>
            </a:r>
            <a:r>
              <a:rPr lang="en-US" sz="2800" dirty="0">
                <a:solidFill>
                  <a:srgbClr val="000000"/>
                </a:solidFill>
                <a:latin typeface="Times New Roman" panose="02020603050405020304" pitchFamily="18" charset="0"/>
                <a:ea typeface="Times New Roman" panose="02020603050405020304" pitchFamily="18" charset="0"/>
              </a:rPr>
              <a:t>the best choice for Martin.</a:t>
            </a:r>
            <a:endParaRPr lang="ru-RU"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910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61931" y="108286"/>
            <a:ext cx="9144000" cy="1064246"/>
          </a:xfrm>
        </p:spPr>
        <p:txBody>
          <a:bodyPr>
            <a:normAutofit/>
          </a:bodyPr>
          <a:lstStyle/>
          <a:p>
            <a:r>
              <a:rPr lang="en-US" dirty="0"/>
              <a:t>Two levels of hierarchy</a:t>
            </a:r>
            <a:endParaRPr lang="ru-RU" dirty="0"/>
          </a:p>
        </p:txBody>
      </p:sp>
      <p:graphicFrame>
        <p:nvGraphicFramePr>
          <p:cNvPr id="8" name="Таблица 7"/>
          <p:cNvGraphicFramePr>
            <a:graphicFrameLocks noGrp="1"/>
          </p:cNvGraphicFramePr>
          <p:nvPr/>
        </p:nvGraphicFramePr>
        <p:xfrm>
          <a:off x="5086350" y="3988594"/>
          <a:ext cx="2019300" cy="25400"/>
        </p:xfrm>
        <a:graphic>
          <a:graphicData uri="http://schemas.openxmlformats.org/drawingml/2006/table">
            <a:tbl>
              <a:tblPr>
                <a:tableStyleId>{5C22544A-7EE6-4342-B048-85BDC9FD1C3A}</a:tableStyleId>
              </a:tblPr>
              <a:tblGrid>
                <a:gridCol w="2019300">
                  <a:extLst>
                    <a:ext uri="{9D8B030D-6E8A-4147-A177-3AD203B41FA5}">
                      <a16:colId xmlns:a16="http://schemas.microsoft.com/office/drawing/2014/main" val="1793190596"/>
                    </a:ext>
                  </a:extLst>
                </a:gridCol>
              </a:tblGrid>
              <a:tr h="0">
                <a:tc>
                  <a:txBody>
                    <a:bodyPr/>
                    <a:lstStyle/>
                    <a:p>
                      <a:pPr algn="l">
                        <a:spcAft>
                          <a:spcPts val="0"/>
                        </a:spcAft>
                      </a:pPr>
                      <a:r>
                        <a:rPr lang="en-US" sz="100" dirty="0">
                          <a:effectLst/>
                        </a:rPr>
                        <a:t> </a:t>
                      </a:r>
                      <a:endParaRPr lang="ru-RU" sz="1200" dirty="0">
                        <a:solidFill>
                          <a:srgbClr val="000000"/>
                        </a:solidFill>
                        <a:effectLst/>
                        <a:latin typeface="Arial Unicode MS" panose="020B0604020202020204" pitchFamily="34" charset="-128"/>
                        <a:ea typeface="Arial Unicode MS" panose="020B0604020202020204" pitchFamily="34" charset="-128"/>
                      </a:endParaRPr>
                    </a:p>
                  </a:txBody>
                  <a:tcPr marL="0" marR="0" marT="0" marB="0"/>
                </a:tc>
                <a:extLst>
                  <a:ext uri="{0D108BD9-81ED-4DB2-BD59-A6C34878D82A}">
                    <a16:rowId xmlns:a16="http://schemas.microsoft.com/office/drawing/2014/main" val="3486813741"/>
                  </a:ext>
                </a:extLst>
              </a:tr>
            </a:tbl>
          </a:graphicData>
        </a:graphic>
      </p:graphicFrame>
      <p:sp>
        <p:nvSpPr>
          <p:cNvPr id="9" name="Rectangle 2"/>
          <p:cNvSpPr>
            <a:spLocks noChangeArrowheads="1"/>
          </p:cNvSpPr>
          <p:nvPr/>
        </p:nvSpPr>
        <p:spPr bwMode="auto">
          <a:xfrm>
            <a:off x="5086350" y="3989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Прямоугольник 3"/>
          <p:cNvSpPr/>
          <p:nvPr/>
        </p:nvSpPr>
        <p:spPr>
          <a:xfrm>
            <a:off x="6096000" y="1172532"/>
            <a:ext cx="5754756" cy="5940088"/>
          </a:xfrm>
          <a:prstGeom prst="rect">
            <a:avLst/>
          </a:prstGeom>
        </p:spPr>
        <p:txBody>
          <a:bodyPr wrap="square">
            <a:spAutoFit/>
          </a:bodyPr>
          <a:lstStyle/>
          <a:p>
            <a:pPr indent="241300" algn="just"/>
            <a:r>
              <a:rPr lang="en-US" sz="2000" dirty="0"/>
              <a:t>Suppose in Example  that Martin’s twin sister, Jane, was also accepted with full scholarship to the three universities. Their parents stipulate that they both must attend the same university so they can share one car. Figure summarizes the decision problem, which now involves two hierarchies. The values p and q (presumably equal) at the first hierarchy represent the relative weights given to Martin’s and Jane's opinions about the selection process. The second hierarchy uses the weights (p1,p2) and (q1,q2) to reflect Martin’s and Jane’s preferences regarding location and reputation of university. The remainder of the decision-making chart can be interpreted similarly. Note that p + q = 1, p1+p2=1, p11+p12+p13=1, p21+p22+p23=1 etc. The determination of the U of A composite weight, shown in figure, demonstrates the manner in which the computations are carried out.</a:t>
            </a:r>
            <a:endParaRPr lang="ru-RU" sz="2000" dirty="0"/>
          </a:p>
          <a:p>
            <a:pPr indent="241300"/>
            <a:endParaRPr lang="ru-RU" sz="2000" dirty="0"/>
          </a:p>
        </p:txBody>
      </p:sp>
      <p:pic>
        <p:nvPicPr>
          <p:cNvPr id="11" name="Рисунок 10"/>
          <p:cNvPicPr>
            <a:picLocks noChangeAspect="1"/>
          </p:cNvPicPr>
          <p:nvPr/>
        </p:nvPicPr>
        <p:blipFill>
          <a:blip r:embed="rId2"/>
          <a:stretch>
            <a:fillRect/>
          </a:stretch>
        </p:blipFill>
        <p:spPr>
          <a:xfrm>
            <a:off x="113993" y="1617023"/>
            <a:ext cx="5982007" cy="4381725"/>
          </a:xfrm>
          <a:prstGeom prst="rect">
            <a:avLst/>
          </a:prstGeom>
        </p:spPr>
      </p:pic>
    </p:spTree>
    <p:extLst>
      <p:ext uri="{BB962C8B-B14F-4D97-AF65-F5344CB8AC3E}">
        <p14:creationId xmlns:p14="http://schemas.microsoft.com/office/powerpoint/2010/main" val="82654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61931" y="108286"/>
            <a:ext cx="9144000" cy="1064246"/>
          </a:xfrm>
        </p:spPr>
        <p:txBody>
          <a:bodyPr>
            <a:normAutofit/>
          </a:bodyPr>
          <a:lstStyle/>
          <a:p>
            <a:r>
              <a:rPr lang="en-US" dirty="0"/>
              <a:t>Example</a:t>
            </a:r>
            <a:endParaRPr lang="ru-RU" dirty="0"/>
          </a:p>
        </p:txBody>
      </p:sp>
      <p:sp>
        <p:nvSpPr>
          <p:cNvPr id="9" name="Rectangle 2"/>
          <p:cNvSpPr>
            <a:spLocks noChangeArrowheads="1"/>
          </p:cNvSpPr>
          <p:nvPr/>
        </p:nvSpPr>
        <p:spPr bwMode="auto">
          <a:xfrm>
            <a:off x="5086350" y="3989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11"/>
          <p:cNvSpPr/>
          <p:nvPr/>
        </p:nvSpPr>
        <p:spPr>
          <a:xfrm>
            <a:off x="124332" y="1376864"/>
            <a:ext cx="11846952" cy="954107"/>
          </a:xfrm>
          <a:prstGeom prst="rect">
            <a:avLst/>
          </a:prstGeom>
        </p:spPr>
        <p:txBody>
          <a:bodyPr wrap="square">
            <a:spAutoFit/>
          </a:bodyPr>
          <a:lstStyle/>
          <a:p>
            <a:r>
              <a:rPr lang="en-US" sz="28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Suppose that the following weights are specified for the situation of Martin and Jane:</a:t>
            </a:r>
            <a:endParaRPr lang="ru-RU" sz="2800" dirty="0"/>
          </a:p>
        </p:txBody>
      </p:sp>
      <p:sp>
        <p:nvSpPr>
          <p:cNvPr id="13" name="Прямоугольник 12"/>
          <p:cNvSpPr/>
          <p:nvPr/>
        </p:nvSpPr>
        <p:spPr>
          <a:xfrm>
            <a:off x="2999808" y="2330971"/>
            <a:ext cx="6096000" cy="4375621"/>
          </a:xfrm>
          <a:prstGeom prst="rect">
            <a:avLst/>
          </a:prstGeom>
        </p:spPr>
        <p:txBody>
          <a:bodyPr>
            <a:spAutoFit/>
          </a:bodyPr>
          <a:lstStyle/>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p = 0,5, q = 0,5, </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p1 = 0,17, p2 = 0,83, </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p11 = 0,129, p12 = 0,277, p13 = 0,594,</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p21 = 0,545, p22 = 0,273, p23 = 0,182, </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q1 = 0,3, q2 = 0,7,</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q11 = 0,2, q12 = 0,3, q13 = 0,5, q21 = 0,5,</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 q22 = 0,2, q23 = 0,3</a:t>
            </a:r>
            <a:endParaRPr lang="ru-RU"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374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Determination of the Weights</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199" y="1825625"/>
                <a:ext cx="10780643" cy="4565236"/>
              </a:xfrm>
            </p:spPr>
            <p:txBody>
              <a:bodyPr>
                <a:normAutofit fontScale="92500" lnSpcReduction="20000"/>
              </a:bodyPr>
              <a:lstStyle/>
              <a:p>
                <a:pPr marL="0" indent="0" algn="just">
                  <a:lnSpc>
                    <a:spcPct val="120000"/>
                  </a:lnSpc>
                  <a:spcBef>
                    <a:spcPts val="0"/>
                  </a:spcBef>
                  <a:buNone/>
                </a:pPr>
                <a:r>
                  <a:rPr lang="en-US" sz="2400" dirty="0"/>
                  <a:t>The difficulty, of AHP is the determination of the relative weights (such as those used in examples) to rank the decision alternatives. Assuming that we are dealing with </a:t>
                </a:r>
                <a:r>
                  <a:rPr lang="en-US" sz="2400" i="1" dirty="0"/>
                  <a:t>n</a:t>
                </a:r>
                <a:r>
                  <a:rPr lang="en-US" sz="2400" dirty="0"/>
                  <a:t> criteria at a given hierarchy, the procedure establishes an </a:t>
                </a:r>
                <a:r>
                  <a:rPr lang="en-US" sz="2400" b="1" i="1" dirty="0"/>
                  <a:t>n x n</a:t>
                </a:r>
                <a:r>
                  <a:rPr lang="en-US" sz="2400" dirty="0"/>
                  <a:t> </a:t>
                </a:r>
                <a:r>
                  <a:rPr lang="en-US" sz="2400" i="1" dirty="0"/>
                  <a:t>pairwise</a:t>
                </a:r>
                <a:r>
                  <a:rPr lang="en-US" sz="2400" dirty="0"/>
                  <a:t> </a:t>
                </a:r>
                <a:r>
                  <a:rPr lang="en-US" sz="2400" b="1" dirty="0"/>
                  <a:t>comparison matrix, A</a:t>
                </a:r>
                <a:r>
                  <a:rPr lang="en-US" sz="2400" dirty="0"/>
                  <a:t>, that quantifies the decision maker's judgment regarding the relative importance of the different criteria. The pairwise comparison is made such that the criterion in row </a:t>
                </a:r>
                <a:r>
                  <a:rPr lang="en-US" sz="2400" i="1" dirty="0" err="1"/>
                  <a:t>i</a:t>
                </a:r>
                <a:r>
                  <a:rPr lang="en-US" sz="2400" i="1" dirty="0"/>
                  <a:t> (</a:t>
                </a:r>
                <a:r>
                  <a:rPr lang="en-US" sz="2400" i="1" dirty="0" err="1"/>
                  <a:t>i</a:t>
                </a:r>
                <a:r>
                  <a:rPr lang="en-US" sz="2400" i="1" dirty="0"/>
                  <a:t> =1,2,..., n)</a:t>
                </a:r>
                <a:r>
                  <a:rPr lang="en-US" sz="2400" dirty="0"/>
                  <a:t> is ranked relative to every other criterion. Letting </a:t>
                </a:r>
                <a14:m>
                  <m:oMath xmlns:m="http://schemas.openxmlformats.org/officeDocument/2006/math">
                    <m:sSub>
                      <m:sSubPr>
                        <m:ctrlPr>
                          <a:rPr lang="ru-RU" sz="2400" i="1"/>
                        </m:ctrlPr>
                      </m:sSubPr>
                      <m:e>
                        <m:r>
                          <m:rPr>
                            <m:sty m:val="p"/>
                          </m:rPr>
                          <a:rPr lang="en-US" sz="2400"/>
                          <m:t>a</m:t>
                        </m:r>
                      </m:e>
                      <m:sub>
                        <m:r>
                          <a:rPr lang="en-US" sz="2400" i="1"/>
                          <m:t>𝑖𝑗</m:t>
                        </m:r>
                      </m:sub>
                    </m:sSub>
                  </m:oMath>
                </a14:m>
                <a:r>
                  <a:rPr lang="en-US" sz="2400" dirty="0"/>
                  <a:t> define the element</a:t>
                </a:r>
                <a:r>
                  <a:rPr lang="en-US" sz="2400" i="1" dirty="0"/>
                  <a:t> (</a:t>
                </a:r>
                <a:r>
                  <a:rPr lang="en-US" sz="2400" i="1" dirty="0" err="1"/>
                  <a:t>i,j</a:t>
                </a:r>
                <a:r>
                  <a:rPr lang="en-US" sz="2400" i="1" dirty="0"/>
                  <a:t>)</a:t>
                </a:r>
                <a:r>
                  <a:rPr lang="en-US" sz="2400" dirty="0"/>
                  <a:t>  of </a:t>
                </a:r>
                <a:r>
                  <a:rPr lang="en-US" sz="2400" b="1" dirty="0"/>
                  <a:t>A, </a:t>
                </a:r>
                <a:r>
                  <a:rPr lang="en-US" sz="2400" dirty="0"/>
                  <a:t>AHP uses a discrete scale from 1 to 9 in which </a:t>
                </a:r>
                <a14:m>
                  <m:oMath xmlns:m="http://schemas.openxmlformats.org/officeDocument/2006/math">
                    <m:sSub>
                      <m:sSubPr>
                        <m:ctrlPr>
                          <a:rPr lang="ru-RU" sz="2400" i="1"/>
                        </m:ctrlPr>
                      </m:sSubPr>
                      <m:e>
                        <m:r>
                          <m:rPr>
                            <m:sty m:val="p"/>
                          </m:rPr>
                          <a:rPr lang="en-US" sz="2400"/>
                          <m:t>a</m:t>
                        </m:r>
                      </m:e>
                      <m:sub>
                        <m:r>
                          <a:rPr lang="en-US" sz="2400" i="1"/>
                          <m:t>𝑖𝑗</m:t>
                        </m:r>
                      </m:sub>
                    </m:sSub>
                    <m:r>
                      <a:rPr lang="en-US" sz="2400" i="1"/>
                      <m:t>=1</m:t>
                    </m:r>
                  </m:oMath>
                </a14:m>
                <a:r>
                  <a:rPr lang="en-US" sz="2400" dirty="0"/>
                  <a:t> signifies that </a:t>
                </a:r>
                <a:r>
                  <a:rPr lang="en-US" sz="2400" i="1" dirty="0" err="1"/>
                  <a:t>i</a:t>
                </a:r>
                <a:r>
                  <a:rPr lang="en-US" sz="2400" dirty="0"/>
                  <a:t> and </a:t>
                </a:r>
                <a:r>
                  <a:rPr lang="en-US" sz="2400" i="1" dirty="0"/>
                  <a:t>j </a:t>
                </a:r>
                <a:r>
                  <a:rPr lang="en-US" sz="2400" dirty="0"/>
                  <a:t>are of equal importance, </a:t>
                </a:r>
                <a14:m>
                  <m:oMath xmlns:m="http://schemas.openxmlformats.org/officeDocument/2006/math">
                    <m:sSub>
                      <m:sSubPr>
                        <m:ctrlPr>
                          <a:rPr lang="ru-RU" sz="2400" i="1"/>
                        </m:ctrlPr>
                      </m:sSubPr>
                      <m:e>
                        <m:r>
                          <m:rPr>
                            <m:sty m:val="p"/>
                          </m:rPr>
                          <a:rPr lang="en-US" sz="2400"/>
                          <m:t>a</m:t>
                        </m:r>
                      </m:e>
                      <m:sub>
                        <m:r>
                          <a:rPr lang="en-US" sz="2400" i="1"/>
                          <m:t>𝑖𝑗</m:t>
                        </m:r>
                      </m:sub>
                    </m:sSub>
                    <m:r>
                      <a:rPr lang="en-US" sz="2400" i="1"/>
                      <m:t>=5</m:t>
                    </m:r>
                  </m:oMath>
                </a14:m>
                <a:r>
                  <a:rPr lang="en-US" sz="2400" dirty="0"/>
                  <a:t>  indicates that t is strongly more important than j, and </a:t>
                </a:r>
                <a14:m>
                  <m:oMath xmlns:m="http://schemas.openxmlformats.org/officeDocument/2006/math">
                    <m:sSub>
                      <m:sSubPr>
                        <m:ctrlPr>
                          <a:rPr lang="ru-RU" sz="2400" i="1"/>
                        </m:ctrlPr>
                      </m:sSubPr>
                      <m:e>
                        <m:r>
                          <m:rPr>
                            <m:sty m:val="p"/>
                          </m:rPr>
                          <a:rPr lang="en-US" sz="2400"/>
                          <m:t>a</m:t>
                        </m:r>
                      </m:e>
                      <m:sub>
                        <m:r>
                          <a:rPr lang="en-US" sz="2400" i="1"/>
                          <m:t>𝑖𝑗</m:t>
                        </m:r>
                      </m:sub>
                    </m:sSub>
                    <m:r>
                      <a:rPr lang="en-US" sz="2400" i="1"/>
                      <m:t>=9</m:t>
                    </m:r>
                  </m:oMath>
                </a14:m>
                <a:r>
                  <a:rPr lang="en-US" sz="2400" dirty="0"/>
                  <a:t> indicates (that </a:t>
                </a:r>
                <a:r>
                  <a:rPr lang="en-US" sz="2400" i="1" dirty="0" err="1"/>
                  <a:t>i</a:t>
                </a:r>
                <a:r>
                  <a:rPr lang="en-US" sz="2400" dirty="0"/>
                  <a:t> is extremely more important than </a:t>
                </a:r>
                <a:r>
                  <a:rPr lang="en-US" sz="2400" i="1" dirty="0"/>
                  <a:t>j</a:t>
                </a:r>
                <a:r>
                  <a:rPr lang="en-US" sz="2400" dirty="0"/>
                  <a:t>. Other intermediate values between 1 and 9 are interpreted correspondingly. Consistency in judgement requires that </a:t>
                </a:r>
                <a14:m>
                  <m:oMath xmlns:m="http://schemas.openxmlformats.org/officeDocument/2006/math">
                    <m:sSub>
                      <m:sSubPr>
                        <m:ctrlPr>
                          <a:rPr lang="ru-RU" sz="2400" i="1"/>
                        </m:ctrlPr>
                      </m:sSubPr>
                      <m:e>
                        <m:r>
                          <m:rPr>
                            <m:sty m:val="p"/>
                          </m:rPr>
                          <a:rPr lang="en-US" sz="2400"/>
                          <m:t>a</m:t>
                        </m:r>
                      </m:e>
                      <m:sub>
                        <m:r>
                          <a:rPr lang="en-US" sz="2400" i="1"/>
                          <m:t>𝑖𝑗</m:t>
                        </m:r>
                      </m:sub>
                    </m:sSub>
                    <m:r>
                      <a:rPr lang="en-US" sz="2400" i="1"/>
                      <m:t>=</m:t>
                    </m:r>
                    <m:r>
                      <a:rPr lang="en-US" sz="2400" i="1"/>
                      <m:t>𝑘</m:t>
                    </m:r>
                  </m:oMath>
                </a14:m>
                <a:r>
                  <a:rPr lang="en-US" sz="2400" dirty="0"/>
                  <a:t>   automatically implies that </a:t>
                </a:r>
                <a14:m>
                  <m:oMath xmlns:m="http://schemas.openxmlformats.org/officeDocument/2006/math">
                    <m:sSub>
                      <m:sSubPr>
                        <m:ctrlPr>
                          <a:rPr lang="ru-RU" sz="2400" i="1"/>
                        </m:ctrlPr>
                      </m:sSubPr>
                      <m:e>
                        <m:r>
                          <m:rPr>
                            <m:sty m:val="p"/>
                          </m:rPr>
                          <a:rPr lang="en-US" sz="2400"/>
                          <m:t>a</m:t>
                        </m:r>
                      </m:e>
                      <m:sub>
                        <m:r>
                          <a:rPr lang="en-US" sz="2400" i="1"/>
                          <m:t>𝑖𝑗</m:t>
                        </m:r>
                      </m:sub>
                    </m:sSub>
                    <m:r>
                      <a:rPr lang="en-US" sz="2400" i="1"/>
                      <m:t>=1/</m:t>
                    </m:r>
                    <m:r>
                      <a:rPr lang="en-US" sz="2400" i="1"/>
                      <m:t>𝑘</m:t>
                    </m:r>
                  </m:oMath>
                </a14:m>
                <a:r>
                  <a:rPr lang="en-US" sz="2400" dirty="0"/>
                  <a:t>   , all the diagonal elements </a:t>
                </a:r>
                <a14:m>
                  <m:oMath xmlns:m="http://schemas.openxmlformats.org/officeDocument/2006/math">
                    <m:sSub>
                      <m:sSubPr>
                        <m:ctrlPr>
                          <a:rPr lang="ru-RU" sz="2400" i="1"/>
                        </m:ctrlPr>
                      </m:sSubPr>
                      <m:e>
                        <m:r>
                          <m:rPr>
                            <m:sty m:val="p"/>
                          </m:rPr>
                          <a:rPr lang="en-US" sz="2400"/>
                          <m:t>a</m:t>
                        </m:r>
                      </m:e>
                      <m:sub>
                        <m:r>
                          <a:rPr lang="en-US" sz="2400" i="1"/>
                          <m:t>𝑖𝑗</m:t>
                        </m:r>
                      </m:sub>
                    </m:sSub>
                  </m:oMath>
                </a14:m>
                <a:r>
                  <a:rPr lang="en-US" sz="2400" dirty="0"/>
                  <a:t> of A must equal 1, because they rank a criterion against itself.</a:t>
                </a:r>
                <a:endParaRPr lang="ru-RU" sz="2400" dirty="0"/>
              </a:p>
              <a:p>
                <a:pPr marL="0" indent="0">
                  <a:buNone/>
                </a:pP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199" y="1825625"/>
                <a:ext cx="10780643" cy="4565236"/>
              </a:xfrm>
              <a:blipFill>
                <a:blip r:embed="rId2"/>
                <a:stretch>
                  <a:fillRect l="-678" t="-801" r="-678"/>
                </a:stretch>
              </a:blipFill>
            </p:spPr>
            <p:txBody>
              <a:bodyPr/>
              <a:lstStyle/>
              <a:p>
                <a:r>
                  <a:rPr lang="ru-RU">
                    <a:noFill/>
                  </a:rPr>
                  <a:t> </a:t>
                </a:r>
              </a:p>
            </p:txBody>
          </p:sp>
        </mc:Fallback>
      </mc:AlternateContent>
    </p:spTree>
    <p:extLst>
      <p:ext uri="{BB962C8B-B14F-4D97-AF65-F5344CB8AC3E}">
        <p14:creationId xmlns:p14="http://schemas.microsoft.com/office/powerpoint/2010/main" val="373667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Determination of the Weights: Example (1/2)</a:t>
            </a:r>
            <a:endParaRPr lang="ru-RU" dirty="0"/>
          </a:p>
        </p:txBody>
      </p:sp>
      <mc:AlternateContent xmlns:mc="http://schemas.openxmlformats.org/markup-compatibility/2006">
        <mc:Choice xmlns:a14="http://schemas.microsoft.com/office/drawing/2010/main" Requires="a14">
          <p:sp>
            <p:nvSpPr>
              <p:cNvPr id="6" name="Прямоугольник 5"/>
              <p:cNvSpPr/>
              <p:nvPr/>
            </p:nvSpPr>
            <p:spPr>
              <a:xfrm>
                <a:off x="838200" y="1452149"/>
                <a:ext cx="10515600" cy="2677656"/>
              </a:xfrm>
              <a:prstGeom prst="rect">
                <a:avLst/>
              </a:prstGeom>
            </p:spPr>
            <p:txBody>
              <a:bodyPr wrap="square">
                <a:spAutoFit/>
              </a:bodyPr>
              <a:lstStyle/>
              <a:p>
                <a:pPr algn="just"/>
                <a:r>
                  <a:rPr lang="en-US" sz="2400" dirty="0">
                    <a:solidFill>
                      <a:srgbClr val="000000"/>
                    </a:solidFill>
                    <a:latin typeface="Times New Roman" panose="02020603050405020304" pitchFamily="18" charset="0"/>
                    <a:ea typeface="Times New Roman" panose="02020603050405020304" pitchFamily="18" charset="0"/>
                  </a:rPr>
                  <a:t>To show how the comparison matrix </a:t>
                </a:r>
                <a:r>
                  <a:rPr lang="en-US" sz="2400" b="1" dirty="0">
                    <a:solidFill>
                      <a:srgbClr val="000000"/>
                    </a:solidFill>
                    <a:latin typeface="Trebuchet MS" panose="020B0603020202020204" pitchFamily="34" charset="0"/>
                    <a:ea typeface="Trebuchet MS" panose="020B0603020202020204" pitchFamily="34" charset="0"/>
                    <a:cs typeface="Trebuchet MS" panose="020B0603020202020204" pitchFamily="34" charset="0"/>
                  </a:rPr>
                  <a:t>A </a:t>
                </a:r>
                <a:r>
                  <a:rPr lang="en-US" sz="2400" dirty="0">
                    <a:solidFill>
                      <a:srgbClr val="000000"/>
                    </a:solidFill>
                    <a:latin typeface="Times New Roman" panose="02020603050405020304" pitchFamily="18" charset="0"/>
                    <a:ea typeface="Times New Roman" panose="02020603050405020304" pitchFamily="18" charset="0"/>
                  </a:rPr>
                  <a:t>is determined for Martin's decision problem of Example, we start with the main hierarchy dealing with the criteria of reputation and location of a university. In Martin's judgment, the reputation is strongly more important than the location, and hence </a:t>
                </a:r>
                <a14:m>
                  <m:oMath xmlns:m="http://schemas.openxmlformats.org/officeDocument/2006/math">
                    <m:sSub>
                      <m:sSubPr>
                        <m:ctrlPr>
                          <a:rPr lang="ru-RU" sz="2400">
                            <a:solidFill>
                              <a:srgbClr val="000000"/>
                            </a:solidFill>
                            <a:latin typeface="Times New Roman" panose="02020603050405020304" pitchFamily="18" charset="0"/>
                            <a:ea typeface="Times New Roman" panose="02020603050405020304" pitchFamily="18" charset="0"/>
                          </a:rPr>
                        </m:ctrlPr>
                      </m:sSubPr>
                      <m:e>
                        <m:r>
                          <m:rPr>
                            <m:sty m:val="p"/>
                          </m:rPr>
                          <a:rPr lang="en-US" sz="2400">
                            <a:solidFill>
                              <a:srgbClr val="000000"/>
                            </a:solidFill>
                            <a:latin typeface="Times New Roman" panose="02020603050405020304" pitchFamily="18" charset="0"/>
                            <a:ea typeface="Times New Roman" panose="02020603050405020304" pitchFamily="18" charset="0"/>
                          </a:rPr>
                          <m:t>a</m:t>
                        </m:r>
                      </m:e>
                      <m:sub>
                        <m:r>
                          <a:rPr lang="en-US" sz="2400">
                            <a:solidFill>
                              <a:srgbClr val="000000"/>
                            </a:solidFill>
                            <a:latin typeface="Times New Roman" panose="02020603050405020304" pitchFamily="18" charset="0"/>
                            <a:ea typeface="Times New Roman" panose="02020603050405020304" pitchFamily="18" charset="0"/>
                          </a:rPr>
                          <m:t>12</m:t>
                        </m:r>
                      </m:sub>
                    </m:sSub>
                    <m:r>
                      <a:rPr lang="en-US" sz="2400">
                        <a:solidFill>
                          <a:srgbClr val="000000"/>
                        </a:solidFill>
                        <a:latin typeface="Times New Roman" panose="02020603050405020304" pitchFamily="18" charset="0"/>
                        <a:ea typeface="Times New Roman" panose="02020603050405020304" pitchFamily="18" charset="0"/>
                      </a:rPr>
                      <m:t>=5</m:t>
                    </m:r>
                  </m:oMath>
                </a14:m>
                <a:r>
                  <a:rPr lang="en-US" sz="2400" dirty="0">
                    <a:solidFill>
                      <a:srgbClr val="000000"/>
                    </a:solidFill>
                    <a:latin typeface="Times New Roman" panose="02020603050405020304" pitchFamily="18" charset="0"/>
                    <a:ea typeface="Times New Roman" panose="02020603050405020304" pitchFamily="18" charset="0"/>
                  </a:rPr>
                  <a:t>. This assignment automatically implies that </a:t>
                </a:r>
                <a14:m>
                  <m:oMath xmlns:m="http://schemas.openxmlformats.org/officeDocument/2006/math">
                    <m:sSub>
                      <m:sSubPr>
                        <m:ctrlPr>
                          <a:rPr lang="ru-RU" sz="2400">
                            <a:solidFill>
                              <a:srgbClr val="000000"/>
                            </a:solidFill>
                            <a:latin typeface="Times New Roman" panose="02020603050405020304" pitchFamily="18" charset="0"/>
                            <a:ea typeface="Times New Roman" panose="02020603050405020304" pitchFamily="18" charset="0"/>
                          </a:rPr>
                        </m:ctrlPr>
                      </m:sSubPr>
                      <m:e>
                        <m:r>
                          <m:rPr>
                            <m:sty m:val="p"/>
                          </m:rPr>
                          <a:rPr lang="en-US" sz="2400">
                            <a:solidFill>
                              <a:srgbClr val="000000"/>
                            </a:solidFill>
                            <a:latin typeface="Times New Roman" panose="02020603050405020304" pitchFamily="18" charset="0"/>
                            <a:ea typeface="Times New Roman" panose="02020603050405020304" pitchFamily="18" charset="0"/>
                          </a:rPr>
                          <m:t>a</m:t>
                        </m:r>
                      </m:e>
                      <m:sub>
                        <m:r>
                          <a:rPr lang="en-US" sz="2400">
                            <a:solidFill>
                              <a:srgbClr val="000000"/>
                            </a:solidFill>
                            <a:latin typeface="Times New Roman" panose="02020603050405020304" pitchFamily="18" charset="0"/>
                            <a:ea typeface="Times New Roman" panose="02020603050405020304" pitchFamily="18" charset="0"/>
                          </a:rPr>
                          <m:t>21</m:t>
                        </m:r>
                      </m:sub>
                    </m:sSub>
                    <m:r>
                      <a:rPr lang="en-US" sz="2400">
                        <a:solidFill>
                          <a:srgbClr val="000000"/>
                        </a:solidFill>
                        <a:latin typeface="Times New Roman" panose="02020603050405020304" pitchFamily="18" charset="0"/>
                        <a:ea typeface="Times New Roman" panose="02020603050405020304" pitchFamily="18" charset="0"/>
                      </a:rPr>
                      <m:t>=1/5</m:t>
                    </m:r>
                  </m:oMath>
                </a14:m>
                <a:r>
                  <a:rPr lang="en-US" sz="2400" dirty="0">
                    <a:solidFill>
                      <a:srgbClr val="000000"/>
                    </a:solidFill>
                    <a:latin typeface="Times New Roman" panose="02020603050405020304" pitchFamily="18" charset="0"/>
                    <a:ea typeface="Times New Roman" panose="02020603050405020304" pitchFamily="18" charset="0"/>
                  </a:rPr>
                  <a:t> . Using the symbols R and L to represent reputation and location, the associated comparison matrix is given as</a:t>
                </a:r>
                <a:endParaRPr lang="ru-RU" sz="2400" dirty="0">
                  <a:solidFill>
                    <a:srgbClr val="000000"/>
                  </a:solidFill>
                  <a:latin typeface="Times New Roman" panose="02020603050405020304" pitchFamily="18" charset="0"/>
                  <a:ea typeface="Times New Roman" panose="02020603050405020304" pitchFamily="18" charset="0"/>
                </a:endParaRPr>
              </a:p>
              <a:p>
                <a:pPr algn="just">
                  <a:spcAft>
                    <a:spcPts val="0"/>
                  </a:spcAft>
                </a:pPr>
                <a:endParaRPr lang="ru-RU" sz="2400" dirty="0">
                  <a:effectLst/>
                  <a:latin typeface="Times New Roman" panose="02020603050405020304" pitchFamily="18" charset="0"/>
                  <a:ea typeface="Times New Roman" panose="02020603050405020304" pitchFamily="18" charset="0"/>
                </a:endParaRPr>
              </a:p>
            </p:txBody>
          </p:sp>
        </mc:Choice>
        <mc:Fallback>
          <p:sp>
            <p:nvSpPr>
              <p:cNvPr id="6" name="Прямоугольник 5"/>
              <p:cNvSpPr>
                <a:spLocks noRot="1" noChangeAspect="1" noMove="1" noResize="1" noEditPoints="1" noAdjustHandles="1" noChangeArrowheads="1" noChangeShapeType="1" noTextEdit="1"/>
              </p:cNvSpPr>
              <p:nvPr/>
            </p:nvSpPr>
            <p:spPr>
              <a:xfrm>
                <a:off x="838200" y="1452149"/>
                <a:ext cx="10515600" cy="2677656"/>
              </a:xfrm>
              <a:prstGeom prst="rect">
                <a:avLst/>
              </a:prstGeom>
              <a:blipFill>
                <a:blip r:embed="rId2"/>
                <a:stretch>
                  <a:fillRect l="-928" t="-2050" r="-870"/>
                </a:stretch>
              </a:blipFill>
            </p:spPr>
            <p:txBody>
              <a:bodyPr/>
              <a:lstStyle/>
              <a:p>
                <a:r>
                  <a:rPr lang="ru-RU">
                    <a:noFill/>
                  </a:rPr>
                  <a:t> </a:t>
                </a:r>
              </a:p>
            </p:txBody>
          </p:sp>
        </mc:Fallback>
      </mc:AlternateContent>
      <p:pic>
        <p:nvPicPr>
          <p:cNvPr id="7" name="Рисунок 6"/>
          <p:cNvPicPr/>
          <p:nvPr/>
        </p:nvPicPr>
        <p:blipFill>
          <a:blip r:embed="rId3">
            <a:extLst>
              <a:ext uri="{28A0092B-C50C-407E-A947-70E740481C1C}">
                <a14:useLocalDpi xmlns:a14="http://schemas.microsoft.com/office/drawing/2010/main" val="0"/>
              </a:ext>
            </a:extLst>
          </a:blip>
          <a:srcRect/>
          <a:stretch>
            <a:fillRect/>
          </a:stretch>
        </p:blipFill>
        <p:spPr bwMode="auto">
          <a:xfrm>
            <a:off x="4244009" y="3964443"/>
            <a:ext cx="3975652" cy="2267392"/>
          </a:xfrm>
          <a:prstGeom prst="rect">
            <a:avLst/>
          </a:prstGeom>
          <a:noFill/>
          <a:ln>
            <a:noFill/>
          </a:ln>
        </p:spPr>
      </p:pic>
    </p:spTree>
    <p:extLst>
      <p:ext uri="{BB962C8B-B14F-4D97-AF65-F5344CB8AC3E}">
        <p14:creationId xmlns:p14="http://schemas.microsoft.com/office/powerpoint/2010/main" val="428787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Determination of the Weights: Example (2/2)</a:t>
            </a:r>
            <a:endParaRPr lang="ru-RU" dirty="0"/>
          </a:p>
        </p:txBody>
      </p:sp>
      <mc:AlternateContent xmlns:mc="http://schemas.openxmlformats.org/markup-compatibility/2006">
        <mc:Choice xmlns:a14="http://schemas.microsoft.com/office/drawing/2010/main" Requires="a14">
          <p:sp>
            <p:nvSpPr>
              <p:cNvPr id="3" name="Прямоугольник 2"/>
              <p:cNvSpPr/>
              <p:nvPr/>
            </p:nvSpPr>
            <p:spPr>
              <a:xfrm>
                <a:off x="980660" y="1529403"/>
                <a:ext cx="10373139" cy="1631216"/>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The relative weights of R and L can be determined from A by normalizing it into a new matrix N. The process requires dividing the elements of each column by the sum of the elements of the same column. Thus, to compute N, we divide the elements of columns 1 by (5 + 1 = 6) and those of column 2 by (l + 1/5 = 1.2). The desired relative weights, </a:t>
                </a:r>
                <a14:m>
                  <m:oMath xmlns:m="http://schemas.openxmlformats.org/officeDocument/2006/math">
                    <m:sSub>
                      <m:sSubPr>
                        <m:ctrlPr>
                          <a:rPr lang="ru-RU" sz="2000">
                            <a:effectLst/>
                            <a:latin typeface="Cambria Math" panose="02040503050406030204" pitchFamily="18" charset="0"/>
                          </a:rPr>
                        </m:ctrlPr>
                      </m:sSubPr>
                      <m:e>
                        <m:r>
                          <m:rPr>
                            <m:sty m:val="p"/>
                          </m:rPr>
                          <a:rPr lang="en-US" sz="2000" b="0" i="0">
                            <a:solidFill>
                              <a:srgbClr val="000000"/>
                            </a:solidFill>
                            <a:latin typeface="Cambria Math" panose="02040503050406030204" pitchFamily="18" charset="0"/>
                            <a:ea typeface="Arial Unicode MS" panose="020B0604020202020204" pitchFamily="34" charset="-128"/>
                            <a:cs typeface="Arial Unicode MS" panose="020B0604020202020204" pitchFamily="34" charset="-128"/>
                          </a:rPr>
                          <m:t>w</m:t>
                        </m:r>
                      </m:e>
                      <m:sub>
                        <m:r>
                          <m:rPr>
                            <m:sty m:val="p"/>
                          </m:rPr>
                          <a:rPr lang="en-US" sz="2000" b="0" i="0">
                            <a:solidFill>
                              <a:srgbClr val="000000"/>
                            </a:solidFill>
                            <a:latin typeface="Cambria Math" panose="02040503050406030204" pitchFamily="18" charset="0"/>
                            <a:ea typeface="Arial Unicode MS" panose="020B0604020202020204" pitchFamily="34" charset="-128"/>
                            <a:cs typeface="Arial Unicode MS" panose="020B0604020202020204" pitchFamily="34" charset="-128"/>
                          </a:rPr>
                          <m:t>R</m:t>
                        </m:r>
                      </m:sub>
                    </m:sSub>
                  </m:oMath>
                </a14:m>
                <a:r>
                  <a:rPr lang="en-US" sz="200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ru-RU" sz="2000">
                            <a:effectLst/>
                            <a:latin typeface="Cambria Math" panose="02040503050406030204" pitchFamily="18" charset="0"/>
                          </a:rPr>
                        </m:ctrlPr>
                      </m:sSubPr>
                      <m:e>
                        <m:r>
                          <m:rPr>
                            <m:sty m:val="p"/>
                          </m:rPr>
                          <a:rPr lang="en-US" sz="2000" b="0" i="0">
                            <a:solidFill>
                              <a:srgbClr val="000000"/>
                            </a:solidFill>
                            <a:latin typeface="Cambria Math" panose="02040503050406030204" pitchFamily="18" charset="0"/>
                            <a:ea typeface="Arial Unicode MS" panose="020B0604020202020204" pitchFamily="34" charset="-128"/>
                            <a:cs typeface="Arial Unicode MS" panose="020B0604020202020204" pitchFamily="34" charset="-128"/>
                          </a:rPr>
                          <m:t>w</m:t>
                        </m:r>
                      </m:e>
                      <m:sub>
                        <m:r>
                          <m:rPr>
                            <m:sty m:val="p"/>
                          </m:rPr>
                          <a:rPr lang="en-US" sz="2000" b="0" i="0">
                            <a:solidFill>
                              <a:srgbClr val="000000"/>
                            </a:solidFill>
                            <a:latin typeface="Cambria Math" panose="02040503050406030204" pitchFamily="18" charset="0"/>
                            <a:ea typeface="Arial Unicode MS" panose="020B0604020202020204" pitchFamily="34" charset="-128"/>
                            <a:cs typeface="Arial Unicode MS" panose="020B0604020202020204" pitchFamily="34" charset="-128"/>
                          </a:rPr>
                          <m:t>L</m:t>
                        </m:r>
                      </m:sub>
                    </m:sSub>
                  </m:oMath>
                </a14:m>
                <a:r>
                  <a:rPr lang="en-US" sz="2000" dirty="0">
                    <a:solidFill>
                      <a:srgbClr val="000000"/>
                    </a:solidFill>
                    <a:latin typeface="Times New Roman" panose="02020603050405020304" pitchFamily="18" charset="0"/>
                    <a:cs typeface="Times New Roman" panose="02020603050405020304" pitchFamily="18" charset="0"/>
                  </a:rPr>
                  <a:t>, are then computed as the row average:</a:t>
                </a:r>
                <a:endParaRPr lang="ru-RU" sz="2000" dirty="0">
                  <a:latin typeface="Times New Roman" panose="02020603050405020304" pitchFamily="18"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980660" y="1529403"/>
                <a:ext cx="10373139" cy="1631216"/>
              </a:xfrm>
              <a:prstGeom prst="rect">
                <a:avLst/>
              </a:prstGeom>
              <a:blipFill>
                <a:blip r:embed="rId2"/>
                <a:stretch>
                  <a:fillRect l="-647" t="-2247" r="-1176" b="-5993"/>
                </a:stretch>
              </a:blipFill>
            </p:spPr>
            <p:txBody>
              <a:bodyPr/>
              <a:lstStyle/>
              <a:p>
                <a:r>
                  <a:rPr lang="ru-RU">
                    <a:noFill/>
                  </a:rPr>
                  <a:t> </a:t>
                </a:r>
              </a:p>
            </p:txBody>
          </p:sp>
        </mc:Fallback>
      </mc:AlternateContent>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2242931" y="2891581"/>
            <a:ext cx="7706138" cy="2091994"/>
          </a:xfrm>
          <a:prstGeom prst="rect">
            <a:avLst/>
          </a:prstGeom>
          <a:noFill/>
          <a:ln>
            <a:noFill/>
          </a:ln>
        </p:spPr>
      </p:pic>
      <mc:AlternateContent xmlns:mc="http://schemas.openxmlformats.org/markup-compatibility/2006">
        <mc:Choice xmlns:a14="http://schemas.microsoft.com/office/drawing/2010/main" Requires="a14">
          <p:sp>
            <p:nvSpPr>
              <p:cNvPr id="4" name="Прямоугольник 3"/>
              <p:cNvSpPr/>
              <p:nvPr/>
            </p:nvSpPr>
            <p:spPr>
              <a:xfrm>
                <a:off x="980660" y="5145425"/>
                <a:ext cx="10293626" cy="1015663"/>
              </a:xfrm>
              <a:prstGeom prst="rect">
                <a:avLst/>
              </a:prstGeom>
            </p:spPr>
            <p:txBody>
              <a:bodyPr wrap="square">
                <a:spAutoFit/>
              </a:bodyPr>
              <a:lstStyle/>
              <a:p>
                <a:pPr indent="177800" algn="just">
                  <a:spcAft>
                    <a:spcPts val="0"/>
                  </a:spcAft>
                </a:pPr>
                <a:r>
                  <a:rPr lang="en-US" sz="2000" dirty="0">
                    <a:latin typeface="Times New Roman" panose="02020603050405020304" pitchFamily="18" charset="0"/>
                    <a:ea typeface="Times New Roman" panose="02020603050405020304" pitchFamily="18" charset="0"/>
                  </a:rPr>
                  <a:t>The computations yield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rPr>
                          <m:t>w</m:t>
                        </m:r>
                      </m:e>
                      <m:sub>
                        <m:r>
                          <a:rPr lang="en-US" sz="2000" i="1">
                            <a:effectLst/>
                            <a:latin typeface="Cambria Math" panose="02040503050406030204" pitchFamily="18" charset="0"/>
                            <a:ea typeface="Times New Roman" panose="02020603050405020304" pitchFamily="18" charset="0"/>
                          </a:rPr>
                          <m:t>𝐿</m:t>
                        </m:r>
                      </m:sub>
                    </m:sSub>
                    <m:r>
                      <a:rPr lang="en-US" sz="2000" i="1">
                        <a:effectLst/>
                        <a:latin typeface="Cambria Math" panose="02040503050406030204" pitchFamily="18" charset="0"/>
                        <a:ea typeface="Times New Roman" panose="02020603050405020304" pitchFamily="18" charset="0"/>
                      </a:rPr>
                      <m:t>=0.17</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rPr>
                          <m:t>w</m:t>
                        </m:r>
                      </m:e>
                      <m:sub>
                        <m:r>
                          <a:rPr lang="en-US" sz="2000" i="1">
                            <a:effectLst/>
                            <a:latin typeface="Cambria Math" panose="02040503050406030204" pitchFamily="18" charset="0"/>
                            <a:ea typeface="Times New Roman" panose="02020603050405020304" pitchFamily="18" charset="0"/>
                          </a:rPr>
                          <m:t>𝑅</m:t>
                        </m:r>
                      </m:sub>
                    </m:sSub>
                    <m:r>
                      <a:rPr lang="en-US" sz="2000" i="1">
                        <a:effectLst/>
                        <a:latin typeface="Cambria Math" panose="02040503050406030204" pitchFamily="18" charset="0"/>
                        <a:ea typeface="Times New Roman" panose="02020603050405020304" pitchFamily="18" charset="0"/>
                      </a:rPr>
                      <m:t>=0.83</m:t>
                    </m:r>
                  </m:oMath>
                </a14:m>
                <a:r>
                  <a:rPr lang="en-US" sz="2000" dirty="0">
                    <a:effectLst/>
                    <a:latin typeface="Times New Roman" panose="02020603050405020304" pitchFamily="18" charset="0"/>
                    <a:ea typeface="Times New Roman" panose="02020603050405020304" pitchFamily="18" charset="0"/>
                  </a:rPr>
                  <a:t>. The columns of N are identical, a characteristic that occurs only when the decision maker exhibits perfect </a:t>
                </a:r>
                <a:r>
                  <a:rPr lang="en-US" sz="2000" b="1" i="1" dirty="0">
                    <a:effectLst/>
                    <a:latin typeface="Times New Roman" panose="02020603050405020304" pitchFamily="18" charset="0"/>
                    <a:ea typeface="Times New Roman" panose="02020603050405020304" pitchFamily="18" charset="0"/>
                  </a:rPr>
                  <a:t>consistency</a:t>
                </a:r>
                <a:r>
                  <a:rPr lang="en-US" sz="2000" dirty="0">
                    <a:effectLst/>
                    <a:latin typeface="Times New Roman" panose="02020603050405020304" pitchFamily="18" charset="0"/>
                    <a:ea typeface="Times New Roman" panose="02020603050405020304" pitchFamily="18" charset="0"/>
                  </a:rPr>
                  <a:t> in specifying the entries of the comparison matrix A. </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980660" y="5145425"/>
                <a:ext cx="10293626" cy="1015663"/>
              </a:xfrm>
              <a:prstGeom prst="rect">
                <a:avLst/>
              </a:prstGeom>
              <a:blipFill>
                <a:blip r:embed="rId4"/>
                <a:stretch>
                  <a:fillRect l="-652" t="-2994" r="-592" b="-9581"/>
                </a:stretch>
              </a:blipFill>
            </p:spPr>
            <p:txBody>
              <a:bodyPr/>
              <a:lstStyle/>
              <a:p>
                <a:r>
                  <a:rPr lang="ru-RU">
                    <a:noFill/>
                  </a:rPr>
                  <a:t> </a:t>
                </a:r>
              </a:p>
            </p:txBody>
          </p:sp>
        </mc:Fallback>
      </mc:AlternateContent>
    </p:spTree>
    <p:extLst>
      <p:ext uri="{BB962C8B-B14F-4D97-AF65-F5344CB8AC3E}">
        <p14:creationId xmlns:p14="http://schemas.microsoft.com/office/powerpoint/2010/main" val="33305325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TotalTime>
  <Words>1809</Words>
  <Application>Microsoft Office PowerPoint</Application>
  <PresentationFormat>Широкоэкранный</PresentationFormat>
  <Paragraphs>81</Paragraphs>
  <Slides>16</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16</vt:i4>
      </vt:variant>
    </vt:vector>
  </HeadingPairs>
  <TitlesOfParts>
    <vt:vector size="27" baseType="lpstr">
      <vt:lpstr>Arial Unicode MS</vt:lpstr>
      <vt:lpstr>AngsanaUPC</vt:lpstr>
      <vt:lpstr>Arial</vt:lpstr>
      <vt:lpstr>Calibri</vt:lpstr>
      <vt:lpstr>Calibri Light</vt:lpstr>
      <vt:lpstr>Cambria Math</vt:lpstr>
      <vt:lpstr>Consolas</vt:lpstr>
      <vt:lpstr>Constantia</vt:lpstr>
      <vt:lpstr>Times New Roman</vt:lpstr>
      <vt:lpstr>Trebuchet MS</vt:lpstr>
      <vt:lpstr>Тема Office</vt:lpstr>
      <vt:lpstr>Discrete decision making</vt:lpstr>
      <vt:lpstr>Intro</vt:lpstr>
      <vt:lpstr>Overall Idea of AHP: Example</vt:lpstr>
      <vt:lpstr>Graphical interpretation</vt:lpstr>
      <vt:lpstr>Two levels of hierarchy</vt:lpstr>
      <vt:lpstr>Example</vt:lpstr>
      <vt:lpstr>Determination of the Weights</vt:lpstr>
      <vt:lpstr>Determination of the Weights: Example (1/2)</vt:lpstr>
      <vt:lpstr>Determination of the Weights: Example (2/2)</vt:lpstr>
      <vt:lpstr>Weights of alternative (1/2)</vt:lpstr>
      <vt:lpstr>Weights of alternative (1/2)</vt:lpstr>
      <vt:lpstr>Consistency of the Comparison Matrix</vt:lpstr>
      <vt:lpstr>Consistency of the Comparison Matrix</vt:lpstr>
      <vt:lpstr>Consistency of the Comparison Matrix</vt:lpstr>
      <vt:lpstr>Example</vt:lpstr>
      <vt:lpstr>Weights of alternative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decision making (Bounded Rationality)</dc:title>
  <dc:creator>Sergei Ivanov</dc:creator>
  <cp:lastModifiedBy>Sergei Ivanov</cp:lastModifiedBy>
  <cp:revision>36</cp:revision>
  <dcterms:created xsi:type="dcterms:W3CDTF">2017-01-22T20:37:54Z</dcterms:created>
  <dcterms:modified xsi:type="dcterms:W3CDTF">2017-04-06T14:03:41Z</dcterms:modified>
</cp:coreProperties>
</file>