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9BC40-A13B-4025-B6B8-BC100E48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0E588-B608-4910-AC16-701C429B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5C07B-0A25-4485-BC71-2322F55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75A-87B5-41AB-84F9-CF967F2D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F5B1F-EF8A-4C82-AF8C-39BD128B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2E88-8537-4955-B704-062C6C5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A9412-8F04-4EEC-92B4-DDF1DED7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43B63-FE0E-498C-AD46-225C17A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889BB-E871-48AB-973E-423FE3A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AE56C-B831-4C25-9E1C-59ED7D6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D43436-CB12-42E5-98AB-048188C9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84B08B-CB9C-4DB2-8E4F-5F6605DC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E3DF1-9D27-4149-B1A5-B250E92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078-0232-4215-9C76-5756750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E73A6-8D31-4DD6-8F6C-4D408B01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59D86-85C5-4445-B2F8-FC23BE9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5B6FC-36C9-4327-8C87-F0447C1E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5032C-A25D-48E9-9265-F1ED61D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E69B8-86F8-46B2-96C7-EBBB7F6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8B062-A0C9-42D5-81B3-EC3B8EF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4218-0700-4A04-A84F-FB67C05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0ADCF-6F13-408E-9F6A-6FF983FA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2B1FE-A3B8-4FDE-9078-7D321B6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D047A-0DB3-42B3-8AE8-280A0B5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61A84-C0EE-4021-BBF4-C646CDE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1B9D-277D-48B2-AAB3-6E7F600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99ED-5B4F-4C67-973A-9E248546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85230-4820-4406-A3A2-0EE02E1D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4E2A-6503-4546-B679-31A2A77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BD34E9-E408-4EC3-B518-61C612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23008-38BB-4969-97D3-2832363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F68BE-2EA3-456D-A5AB-150CB52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62AB-D0B0-4EB6-8FF2-2B3C8B11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BC543C-F4BD-4475-B900-54662ECC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173B17-EA18-40C5-9737-60EF2087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D2675-0DFA-4632-BB13-5A19FA86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64D37B-AA5D-4431-B8C7-E61DDDC5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B0FA66-9255-4EAE-AEE5-83E6BAC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40F1C-07B0-4DD0-958C-9F27B24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06B7-C8AC-4A40-9E69-A7255A5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71635F-7800-4A53-85F7-E3BFDC7B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22322D-498A-46E4-9010-3CBFFEB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8D523B-EDA8-4ED5-AE1B-AE9F021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34DC8C-EB75-42B7-BC25-91CCFE4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F962E-575B-4720-8E29-3879F684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3497F-9529-4982-AE31-EE2FEB9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74A2-0A2E-47B8-9293-E0733F46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13889-31E1-4DF1-BC84-F64AE4F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338CE-971B-4221-AD56-BDEDB23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96DC-884D-4BB0-9E4C-97C1FCE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4902C-C1F6-4A7E-9491-6AE9315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BED0-01CD-4004-8EE9-8B28912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6DCC-0A44-4B27-8E54-84175C6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170275-2DC8-4544-8B3D-D70D9B12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2A50D-263B-4BBE-84AD-11B32C37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095F7-0551-4962-B1A0-98EE712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B92C8-29FE-492F-BBBC-6534A96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2046C-1041-4818-BD79-9B5BB96E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0EB07-7471-4328-B0F0-55F713F8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4EDB4-4FA0-4546-8C8E-48C50434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63551-A40A-4B72-B5BF-996553DBE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B59E-16F7-4066-9D73-A7CFD443C6D2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EFB57-67F9-4697-ADB0-D3E1187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86BCF-1A8C-4DF7-A2C6-BFCBF2F87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BDE59-1358-482D-A11E-F5F945B23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Лабораторная </a:t>
            </a:r>
            <a:r>
              <a:rPr lang="en-US" dirty="0"/>
              <a:t>3</a:t>
            </a:r>
            <a:r>
              <a:rPr lang="ru-RU" dirty="0"/>
              <a:t>. Анализ неопределенности и чувствительности моделей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45D9-434F-4BEE-845F-479E01C9D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</a:t>
            </a:r>
            <a:r>
              <a:rPr lang="en-US" dirty="0"/>
              <a:t>: </a:t>
            </a:r>
            <a:r>
              <a:rPr lang="ru-RU" dirty="0"/>
              <a:t>Дискретные математические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22956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C8386F3-2B1F-44B5-A54E-B11F4F5AED19}"/>
              </a:ext>
            </a:extLst>
          </p:cNvPr>
          <p:cNvSpPr/>
          <p:nvPr/>
        </p:nvSpPr>
        <p:spPr>
          <a:xfrm>
            <a:off x="297951" y="6148814"/>
            <a:ext cx="5568593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ошибок в моделях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5B6B7-164A-4BDD-B1DC-3D2AEE8546C5}"/>
              </a:ext>
            </a:extLst>
          </p:cNvPr>
          <p:cNvSpPr txBox="1"/>
          <p:nvPr/>
        </p:nvSpPr>
        <p:spPr>
          <a:xfrm>
            <a:off x="7152640" y="2092960"/>
            <a:ext cx="47962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200" dirty="0"/>
              <a:t>Ошибки в исходных данных (ошибки измерений)</a:t>
            </a:r>
          </a:p>
          <a:p>
            <a:pPr marL="342900" indent="-342900">
              <a:buAutoNum type="arabicPeriod"/>
            </a:pPr>
            <a:r>
              <a:rPr lang="ru-RU" sz="2200" dirty="0"/>
              <a:t>Ошибки процедуры оценки параметров</a:t>
            </a:r>
          </a:p>
          <a:p>
            <a:pPr marL="342900" indent="-342900">
              <a:buAutoNum type="arabicPeriod"/>
            </a:pPr>
            <a:r>
              <a:rPr lang="ru-RU" sz="2200" dirty="0"/>
              <a:t>Ошибки в структуре модели</a:t>
            </a:r>
            <a:endParaRPr lang="en-US" sz="2200" dirty="0"/>
          </a:p>
          <a:p>
            <a:pPr marL="342900" indent="-342900">
              <a:buAutoNum type="arabicPeriod"/>
            </a:pPr>
            <a:r>
              <a:rPr lang="ru-RU" sz="2200" dirty="0"/>
              <a:t>Ошибки огрубления (разрешающая способность)</a:t>
            </a:r>
          </a:p>
          <a:p>
            <a:pPr marL="342900" indent="-342900">
              <a:buAutoNum type="arabicPeriod"/>
            </a:pPr>
            <a:endParaRPr lang="ru-RU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C90104-A516-44C7-95AA-DAA592D4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" y="1772881"/>
            <a:ext cx="6785385" cy="3783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0CF0B-E01A-4BE8-9FAB-50E3D35C1764}"/>
              </a:ext>
            </a:extLst>
          </p:cNvPr>
          <p:cNvSpPr txBox="1"/>
          <p:nvPr/>
        </p:nvSpPr>
        <p:spPr>
          <a:xfrm>
            <a:off x="421240" y="6226139"/>
            <a:ext cx="551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Для динамических моделей ошибка прогрессирует!!</a:t>
            </a:r>
          </a:p>
        </p:txBody>
      </p:sp>
    </p:spTree>
    <p:extLst>
      <p:ext uri="{BB962C8B-B14F-4D97-AF65-F5344CB8AC3E}">
        <p14:creationId xmlns:p14="http://schemas.microsoft.com/office/powerpoint/2010/main" val="9987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85735-9719-4BC3-B261-F57C89C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0035" cy="1325563"/>
          </a:xfrm>
        </p:spPr>
        <p:txBody>
          <a:bodyPr/>
          <a:lstStyle/>
          <a:p>
            <a:r>
              <a:rPr lang="ru-RU" dirty="0"/>
              <a:t>Анализ чувствительности (</a:t>
            </a:r>
            <a:r>
              <a:rPr lang="en-US" dirty="0"/>
              <a:t>Sensitivity analysis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CBB338-AF61-4A31-8976-66491CD9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i="1" dirty="0"/>
              <a:t>Анализ чувствительности</a:t>
            </a:r>
            <a:r>
              <a:rPr lang="ru-RU" dirty="0"/>
              <a:t> - это исследование того, как неопределенность в выходе математической модели или системы может быть соотнесена с различными источникам неопределенности ее входа и</a:t>
            </a:r>
            <a:r>
              <a:rPr lang="en-US" dirty="0"/>
              <a:t>/</a:t>
            </a:r>
            <a:r>
              <a:rPr lang="ru-RU" dirty="0"/>
              <a:t>или параметров.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Техника проведения анализа чувствительности состоит в изменении выбранных параметров в определенных пределах, при условии, что остальные параметры остаются неизменными.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B63B2AD-6D4A-46DF-BEF8-F325EC7DC1C4}"/>
              </a:ext>
            </a:extLst>
          </p:cNvPr>
          <p:cNvCxnSpPr/>
          <p:nvPr/>
        </p:nvCxnSpPr>
        <p:spPr>
          <a:xfrm>
            <a:off x="1658679" y="3806456"/>
            <a:ext cx="81551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2AF12-A47D-40C6-A7D4-759AC87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алгоритм оценки чувствительности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1428F-D46C-41F6-AEE3-6346410B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/>
              <a:t>Оцените неопределенность каждого входного параметра (например, диапазоны, распределения вероятности). Обратите внимание, что это может быть сложно, и существует множество методов для выявления распределений неопределенностей.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Определите модель и ее выход (результат), который должен быть проанализирован (цель, представляющая интерес, в идеале должна иметь прямое отношение к проблеме, рассматриваемой моделью).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Запустите модель несколько раз, используя некоторый план экспериментов, продиктованный методом выбора и неопределенностью входа.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Используя полученные результаты модели, вычислите интересующие </a:t>
            </a:r>
            <a:r>
              <a:rPr lang="ru-RU" i="1" dirty="0"/>
              <a:t>показатели чувствительности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69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161BF-32EE-4099-A767-1E27BA0F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320" cy="1325563"/>
          </a:xfrm>
        </p:spPr>
        <p:txBody>
          <a:bodyPr/>
          <a:lstStyle/>
          <a:p>
            <a:r>
              <a:rPr lang="ru-RU" dirty="0"/>
              <a:t>Индексы Соболя</a:t>
            </a:r>
            <a:r>
              <a:rPr lang="en-US" dirty="0"/>
              <a:t> (Total-effect index)</a:t>
            </a:r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C401B9E-07D9-408A-A445-BD42FE82C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2" y="1427643"/>
            <a:ext cx="10618111" cy="50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5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679D9-DD08-4B7A-B579-66E1CCDF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расчета (библиотека </a:t>
            </a:r>
            <a:r>
              <a:rPr lang="en-US" dirty="0"/>
              <a:t>SALib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32AD42-0631-4179-9701-AB88CFE7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1460358"/>
            <a:ext cx="5179528" cy="4959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0CC25-B10D-489B-908E-100FCA67A3DE}"/>
              </a:ext>
            </a:extLst>
          </p:cNvPr>
          <p:cNvSpPr txBox="1"/>
          <p:nvPr/>
        </p:nvSpPr>
        <p:spPr>
          <a:xfrm>
            <a:off x="6609522" y="1550504"/>
            <a:ext cx="536713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/>
              <a:t>Основные шаги</a:t>
            </a:r>
            <a:r>
              <a:rPr lang="en-US" sz="2300" dirty="0"/>
              <a:t>:</a:t>
            </a:r>
          </a:p>
          <a:p>
            <a:pPr marL="342900" indent="-342900">
              <a:buAutoNum type="arabicParenR"/>
            </a:pPr>
            <a:r>
              <a:rPr lang="ru-RU" sz="2300" dirty="0"/>
              <a:t>Задать модель</a:t>
            </a:r>
          </a:p>
          <a:p>
            <a:pPr marL="342900" indent="-342900">
              <a:buAutoNum type="arabicParenR"/>
            </a:pPr>
            <a:r>
              <a:rPr lang="ru-RU" sz="2300" dirty="0"/>
              <a:t>Описать функцию генерации выходных данных по набору параметров</a:t>
            </a:r>
          </a:p>
          <a:p>
            <a:pPr marL="342900" indent="-342900">
              <a:buAutoNum type="arabicParenR"/>
            </a:pPr>
            <a:r>
              <a:rPr lang="ru-RU" sz="2300" dirty="0"/>
              <a:t>Задать параметры модели</a:t>
            </a:r>
          </a:p>
          <a:p>
            <a:pPr marL="342900" indent="-342900">
              <a:buAutoNum type="arabicParenR"/>
            </a:pPr>
            <a:r>
              <a:rPr lang="ru-RU" sz="2300" dirty="0"/>
              <a:t>Сгенерировать выборку случайных параметров</a:t>
            </a:r>
          </a:p>
          <a:p>
            <a:pPr marL="342900" indent="-342900">
              <a:buAutoNum type="arabicParenR"/>
            </a:pPr>
            <a:r>
              <a:rPr lang="ru-RU" sz="2300" dirty="0"/>
              <a:t>Рассчитать индексы чувствительности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402173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29E9F-C9AA-4274-AAC9-6F81DEBE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неопределенности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2D28D-765A-43EF-A43F-031ABAD9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9966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/>
              <a:t>Анализ неопределенности</a:t>
            </a:r>
            <a:r>
              <a:rPr lang="ru-RU" dirty="0"/>
              <a:t> – область науки, которая занимается количественной оценкой и уменьшением неопределенностей как в вычислительных, так и в реальных приложениях. Данный вида анализа пытается определить, насколько вероятны определенные результаты, если некоторые аспекты системы не точно известны</a:t>
            </a:r>
          </a:p>
        </p:txBody>
      </p:sp>
      <p:pic>
        <p:nvPicPr>
          <p:cNvPr id="3074" name="Picture 2" descr="https://upload.wikimedia.org/wikipedia/commons/f/f2/Bias_Correction.png">
            <a:extLst>
              <a:ext uri="{FF2B5EF4-FFF2-40B4-BE49-F238E27FC236}">
                <a16:creationId xmlns:a16="http://schemas.microsoft.com/office/drawing/2014/main" id="{95FFFF57-9F9D-49B7-A549-747EC17E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29" y="3877228"/>
            <a:ext cx="3237449" cy="279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1035-760B-4961-A986-80857BCF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5BF9D-E1F1-4478-BB62-BA422787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9548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Выполнить </a:t>
            </a:r>
            <a:r>
              <a:rPr lang="ru-RU" b="1" i="1" dirty="0"/>
              <a:t>анализ чувствительности </a:t>
            </a:r>
            <a:r>
              <a:rPr lang="ru-RU" dirty="0"/>
              <a:t>для демографической модели относительно набора параметров</a:t>
            </a:r>
            <a:r>
              <a:rPr lang="en-US" dirty="0"/>
              <a:t>: </a:t>
            </a:r>
            <a:r>
              <a:rPr lang="ru-RU" dirty="0"/>
              <a:t>коэффициент фертильности, соотношение мальчиков</a:t>
            </a:r>
            <a:r>
              <a:rPr lang="en-US" dirty="0"/>
              <a:t>/</a:t>
            </a:r>
            <a:r>
              <a:rPr lang="ru-RU" dirty="0"/>
              <a:t>девочек, коэффициент </a:t>
            </a:r>
            <a:r>
              <a:rPr lang="en-US" dirty="0"/>
              <a:t>“</a:t>
            </a:r>
            <a:r>
              <a:rPr lang="ru-RU" dirty="0"/>
              <a:t>выживаемости</a:t>
            </a:r>
            <a:r>
              <a:rPr lang="en-US" dirty="0"/>
              <a:t>”</a:t>
            </a:r>
            <a:r>
              <a:rPr lang="ru-RU" dirty="0"/>
              <a:t> для различных возрастных групп (можно взять не все). Выход модели</a:t>
            </a:r>
            <a:r>
              <a:rPr lang="en-US" dirty="0"/>
              <a:t>: </a:t>
            </a:r>
            <a:r>
              <a:rPr lang="ru-RU" dirty="0"/>
              <a:t>число жителей на заданный год. Протестировать на итоговых значениях прогноза на 10, 20, 50, 100 лет.</a:t>
            </a:r>
          </a:p>
          <a:p>
            <a:r>
              <a:rPr lang="ru-RU" dirty="0"/>
              <a:t>Определить диапазоны значений параметров модели из данных за предыдущие периоды (1950-2000)</a:t>
            </a:r>
          </a:p>
          <a:p>
            <a:r>
              <a:rPr lang="ru-RU" dirty="0"/>
              <a:t>На основе всех диапазонов значений параметров выполнить </a:t>
            </a:r>
            <a:r>
              <a:rPr lang="ru-RU" b="1" i="1" dirty="0"/>
              <a:t>анализ неопределенности </a:t>
            </a:r>
            <a:r>
              <a:rPr lang="ru-RU" dirty="0"/>
              <a:t>в форме графика с доверительными интервалами результатов. Значения между границами можно считать распределенными равномерно.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182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367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Equation.DSMT4</vt:lpstr>
      <vt:lpstr>Лабораторная 3. Анализ неопределенности и чувствительности моделей</vt:lpstr>
      <vt:lpstr>Источники ошибок в моделях</vt:lpstr>
      <vt:lpstr>Анализ чувствительности (Sensitivity analysis)</vt:lpstr>
      <vt:lpstr>Общий алгоритм оценки чувствительности</vt:lpstr>
      <vt:lpstr>Индексы Соболя (Total-effect index)</vt:lpstr>
      <vt:lpstr>Пример расчета (библиотека SALib)</vt:lpstr>
      <vt:lpstr>Анализ неопределенности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1. Моделирование демографических процессов</dc:title>
  <dc:creator>Иванов Сергей Владимирович</dc:creator>
  <cp:lastModifiedBy>Иванов Сергей Владимирович</cp:lastModifiedBy>
  <cp:revision>20</cp:revision>
  <dcterms:created xsi:type="dcterms:W3CDTF">2018-02-21T06:21:55Z</dcterms:created>
  <dcterms:modified xsi:type="dcterms:W3CDTF">2018-03-21T06:51:06Z</dcterms:modified>
</cp:coreProperties>
</file>