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3"/>
  </p:notesMasterIdLst>
  <p:sldIdLst>
    <p:sldId id="256" r:id="rId2"/>
    <p:sldId id="261" r:id="rId3"/>
    <p:sldId id="262" r:id="rId4"/>
    <p:sldId id="272" r:id="rId5"/>
    <p:sldId id="273" r:id="rId6"/>
    <p:sldId id="290" r:id="rId7"/>
    <p:sldId id="274" r:id="rId8"/>
    <p:sldId id="289" r:id="rId9"/>
    <p:sldId id="286" r:id="rId10"/>
    <p:sldId id="275" r:id="rId11"/>
    <p:sldId id="27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4" d="100"/>
          <a:sy n="64" d="100"/>
        </p:scale>
        <p:origin x="134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6E788-BBF0-4BF8-8BF6-9DD2EAA644C2}" type="datetimeFigureOut">
              <a:rPr lang="ru-RU" smtClean="0"/>
              <a:pPr/>
              <a:t>07.03.2018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88D60-B188-404A-B830-1D23FA9C428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82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88D60-B188-404A-B830-1D23FA9C428E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571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CF9E58E-C22E-42F2-A7FB-82818BFD35C7}" type="datetime1">
              <a:rPr lang="ru-RU" smtClean="0"/>
              <a:pPr/>
              <a:t>07.03.2018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FF5C-B619-4A95-A0D9-31F491F56B4E}" type="datetime1">
              <a:rPr lang="ru-RU" smtClean="0"/>
              <a:pPr/>
              <a:t>07.03.2018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F11A-3D3C-4887-94A2-F0B341B1DB00}" type="datetime1">
              <a:rPr lang="ru-RU" smtClean="0"/>
              <a:pPr/>
              <a:t>07.03.2018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59DD-B775-4388-81FC-0C44F9BE842E}" type="datetime1">
              <a:rPr lang="ru-RU" smtClean="0"/>
              <a:pPr/>
              <a:t>07.03.2018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73C0D48-A8A6-48EC-BB73-0FD989BE22D6}" type="datetime1">
              <a:rPr lang="ru-RU" smtClean="0"/>
              <a:pPr/>
              <a:t>07.03.2018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FBF8-A2A7-4CB8-B6D6-AFB8107A1EE5}" type="datetime1">
              <a:rPr lang="ru-RU" smtClean="0"/>
              <a:pPr/>
              <a:t>07.03.2018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A80F-7663-48B8-95AF-54BC9D29293D}" type="datetime1">
              <a:rPr lang="ru-RU" smtClean="0"/>
              <a:pPr/>
              <a:t>07.03.2018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5E7B-3ABF-49C3-B6E3-56341AB18C02}" type="datetime1">
              <a:rPr lang="ru-RU" smtClean="0"/>
              <a:pPr/>
              <a:t>07.03.2018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EDBA-5E20-47D1-8D67-8386E1F22AB6}" type="datetime1">
              <a:rPr lang="ru-RU" smtClean="0"/>
              <a:pPr/>
              <a:t>07.03.2018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B109-3AA5-4957-A8D4-7A74F0446E5F}" type="datetime1">
              <a:rPr lang="ru-RU" smtClean="0"/>
              <a:pPr/>
              <a:t>07.03.2018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E52A-C5D8-41C7-8158-8080F407FE7D}" type="datetime1">
              <a:rPr lang="ru-RU" smtClean="0"/>
              <a:pPr/>
              <a:t>07.03.2018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B343B7A-477A-4FBC-8058-36BCE8A7A95B}" type="datetime1">
              <a:rPr lang="ru-RU" smtClean="0"/>
              <a:pPr/>
              <a:t>07.03.2018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pmav.eu/stuff/javascript-game-of-life-v3.1.1/" TargetMode="External"/><Relationship Id="rId4" Type="http://schemas.openxmlformats.org/officeDocument/2006/relationships/hyperlink" Target="http://life.written.ru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Дискретные математические модели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467544" y="1484784"/>
            <a:ext cx="8229600" cy="1656184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Практика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lang="ru-RU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Клеточные автоматы,</a:t>
            </a:r>
            <a:r>
              <a:rPr kumimoji="0" lang="ru-RU" sz="32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игра </a:t>
            </a:r>
            <a:r>
              <a:rPr lang="en-US" sz="320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</a:t>
            </a:r>
            <a:r>
              <a:rPr lang="ru-RU" sz="320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Жизнь</a:t>
            </a:r>
            <a:r>
              <a:rPr lang="en-US" sz="320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”</a:t>
            </a:r>
            <a:r>
              <a:rPr lang="ru-RU" sz="320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модель сегрегации Шеллинга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67544" y="1391865"/>
            <a:ext cx="79208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Смоделировать поведение ячеек в игре Жизнь </a:t>
            </a:r>
            <a:r>
              <a:rPr lang="en-US" sz="2000" dirty="0"/>
              <a:t>c </a:t>
            </a:r>
            <a:r>
              <a:rPr lang="ru-RU" sz="2000" dirty="0"/>
              <a:t>применением разных подходов</a:t>
            </a:r>
            <a:r>
              <a:rPr lang="en-US" sz="2000" dirty="0"/>
              <a:t>:</a:t>
            </a:r>
          </a:p>
          <a:p>
            <a:r>
              <a:rPr lang="en-US" sz="2000" dirty="0"/>
              <a:t>1) </a:t>
            </a:r>
            <a:r>
              <a:rPr lang="ru-RU" sz="2000" dirty="0"/>
              <a:t>С константным временем (усовершенствованная)</a:t>
            </a:r>
          </a:p>
          <a:p>
            <a:r>
              <a:rPr lang="en-US" sz="2000" dirty="0"/>
              <a:t>2) </a:t>
            </a:r>
            <a:r>
              <a:rPr lang="ru-RU" sz="2000" dirty="0"/>
              <a:t>На основе дискретных событий.</a:t>
            </a:r>
          </a:p>
          <a:p>
            <a:pPr indent="-342900"/>
            <a:endParaRPr lang="ru-RU" sz="2000" dirty="0"/>
          </a:p>
          <a:p>
            <a:pPr indent="-342900"/>
            <a:r>
              <a:rPr lang="ru-RU" sz="2000" b="1" dirty="0"/>
              <a:t>Дополнительные требования</a:t>
            </a:r>
            <a:r>
              <a:rPr lang="en-US" sz="2000" b="1" dirty="0"/>
              <a:t>:</a:t>
            </a:r>
          </a:p>
          <a:p>
            <a:pPr indent="-342900">
              <a:buFontTx/>
              <a:buAutoNum type="arabicParenR"/>
            </a:pPr>
            <a:r>
              <a:rPr lang="ru-RU" sz="2000" dirty="0"/>
              <a:t>Определить момент зацикливания (для дискретного времени)</a:t>
            </a:r>
          </a:p>
          <a:p>
            <a:pPr indent="-342900">
              <a:buAutoNum type="arabicParenR"/>
            </a:pPr>
            <a:r>
              <a:rPr lang="ru-RU" sz="2000" dirty="0"/>
              <a:t>При визуализации делать промежуточные шаги с пометкой серым тех ячеек, которые просматриваются на очередном шаге</a:t>
            </a:r>
            <a:r>
              <a:rPr lang="en-US" sz="2000" dirty="0"/>
              <a:t> (</a:t>
            </a:r>
            <a:r>
              <a:rPr lang="ru-RU" sz="2000" dirty="0"/>
              <a:t>для дискретных событий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  <a:p>
            <a:pPr indent="-342900">
              <a:buAutoNum type="arabicParenR"/>
            </a:pPr>
            <a:r>
              <a:rPr lang="ru-RU" sz="2000" dirty="0"/>
              <a:t>Для </a:t>
            </a:r>
            <a:r>
              <a:rPr lang="en-US" sz="2000" dirty="0"/>
              <a:t>“</a:t>
            </a:r>
            <a:r>
              <a:rPr lang="ru-RU" sz="2000" dirty="0"/>
              <a:t>планеров</a:t>
            </a:r>
            <a:r>
              <a:rPr lang="en-US" sz="2000" dirty="0"/>
              <a:t>” (glider) </a:t>
            </a:r>
            <a:r>
              <a:rPr lang="ru-RU" sz="2000" dirty="0"/>
              <a:t>сделать </a:t>
            </a:r>
            <a:r>
              <a:rPr lang="en-US" sz="2000" dirty="0"/>
              <a:t>“</a:t>
            </a:r>
            <a:r>
              <a:rPr lang="ru-RU" sz="2000" dirty="0"/>
              <a:t>прозрачные</a:t>
            </a:r>
            <a:r>
              <a:rPr lang="en-US" sz="2000" dirty="0"/>
              <a:t>”</a:t>
            </a:r>
            <a:r>
              <a:rPr lang="ru-RU" sz="2000" dirty="0"/>
              <a:t> края, т.е. если фигура уходит, например, за правую границу, то она должна появляться из-за левой границы - тороидальная сетка (зацикливание).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Проверяемые фигуры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103822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4185493" y="1079203"/>
            <a:ext cx="9715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1976958"/>
            <a:ext cx="12192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39552" y="125946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Статичные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35896" y="126642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Осциллирующие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88224" y="12571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Подвижные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1880" y="393305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Фигура Билла </a:t>
            </a:r>
            <a:r>
              <a:rPr lang="ru-RU" dirty="0" err="1"/>
              <a:t>Госпера</a:t>
            </a:r>
            <a:endParaRPr lang="ru-RU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4437112"/>
            <a:ext cx="58388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Клеточные автоматы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67543" y="2204864"/>
            <a:ext cx="8136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Клеточный автомат</a:t>
            </a:r>
            <a:r>
              <a:rPr lang="ru-RU" dirty="0"/>
              <a:t> – идеализация физических явлений в которой время и пространство </a:t>
            </a:r>
            <a:r>
              <a:rPr lang="ru-RU" dirty="0" err="1"/>
              <a:t>дискретизированы</a:t>
            </a:r>
            <a:r>
              <a:rPr lang="ru-RU" dirty="0"/>
              <a:t>, а количество состояний также </a:t>
            </a:r>
            <a:r>
              <a:rPr lang="ru-RU" dirty="0" err="1"/>
              <a:t>дискретизировано</a:t>
            </a:r>
            <a:r>
              <a:rPr lang="ru-RU" dirty="0"/>
              <a:t> и конечно. Клеточные автоматы включают компоненты, называемые ячейками, которые идентичны по структуре и по вычислительному аппарату. Геометрически они расположены на одно, двух и более мерной сетке и соединены друг с другом одинаковыми способами. 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Данный формализм изначально предложен фон Нейманом и </a:t>
            </a:r>
            <a:r>
              <a:rPr lang="ru-RU" dirty="0" err="1"/>
              <a:t>Уламом</a:t>
            </a:r>
            <a:r>
              <a:rPr lang="ru-RU" dirty="0"/>
              <a:t>.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797128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539552" y="5085184"/>
          <a:ext cx="8064893" cy="1097280"/>
        </p:xfrm>
        <a:graphic>
          <a:graphicData uri="http://schemas.openxmlformats.org/drawingml/2006/table">
            <a:tbl>
              <a:tblPr/>
              <a:tblGrid>
                <a:gridCol w="1944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2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2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/>
                          <a:ea typeface="Calibri"/>
                          <a:cs typeface="Arial Unicode MS"/>
                        </a:rPr>
                        <a:t>Текущее состояние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Arial Unicode M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Arial Unicode M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Arial Unicode M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Arial Unicode M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Arial Unicode M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Arial Unicode M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Arial Unicode M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Arial Unicode M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/>
                          <a:ea typeface="Calibri"/>
                          <a:cs typeface="Arial Unicode MS"/>
                        </a:rPr>
                        <a:t>Левый вход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Arial Unicode M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Arial Unicode M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Arial Unicode M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Arial Unicode M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Arial Unicode M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Arial Unicode M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Arial Unicode M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Arial Unicode M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/>
                          <a:ea typeface="Calibri"/>
                          <a:cs typeface="Arial Unicode MS"/>
                        </a:rPr>
                        <a:t>Правый</a:t>
                      </a:r>
                      <a:r>
                        <a:rPr lang="ru-RU" sz="1200" b="1" baseline="0" dirty="0">
                          <a:latin typeface="Times New Roman"/>
                          <a:ea typeface="Calibri"/>
                          <a:cs typeface="Arial Unicode MS"/>
                        </a:rPr>
                        <a:t> </a:t>
                      </a:r>
                      <a:r>
                        <a:rPr lang="ru-RU" sz="1200" b="1" dirty="0">
                          <a:latin typeface="Times New Roman"/>
                          <a:ea typeface="Calibri"/>
                          <a:cs typeface="Arial Unicode MS"/>
                        </a:rPr>
                        <a:t>Вход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Arial Unicode M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Arial Unicode M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Arial Unicode M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Arial Unicode M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Arial Unicode M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Arial Unicode M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Arial Unicode MS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latin typeface="Times New Roman"/>
                          <a:ea typeface="Calibri"/>
                          <a:cs typeface="Arial Unicode MS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latin typeface="Times New Roman"/>
                          <a:ea typeface="Calibri"/>
                          <a:cs typeface="Arial Unicode MS"/>
                        </a:rPr>
                        <a:t>Следующее</a:t>
                      </a:r>
                      <a:r>
                        <a:rPr lang="ru-RU" sz="1200" b="1" baseline="0" dirty="0">
                          <a:latin typeface="Times New Roman"/>
                          <a:ea typeface="Calibri"/>
                          <a:cs typeface="Arial Unicode MS"/>
                        </a:rPr>
                        <a:t> </a:t>
                      </a:r>
                      <a:r>
                        <a:rPr lang="ru-RU" sz="1200" b="1" dirty="0">
                          <a:latin typeface="Times New Roman"/>
                          <a:ea typeface="Calibri"/>
                          <a:cs typeface="Arial Unicode MS"/>
                        </a:rPr>
                        <a:t>состояние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Arial Unicode MS"/>
                        </a:rPr>
                        <a:t>?</a:t>
                      </a:r>
                      <a:endParaRPr lang="ru-RU" sz="1200">
                        <a:latin typeface="Times New Roman"/>
                        <a:ea typeface="Calibri"/>
                        <a:cs typeface="Arial Unicode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Arial Unicode MS"/>
                        </a:rPr>
                        <a:t>?</a:t>
                      </a:r>
                      <a:endParaRPr lang="ru-RU" sz="1200">
                        <a:latin typeface="Times New Roman"/>
                        <a:ea typeface="Calibri"/>
                        <a:cs typeface="Arial Unicode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Arial Unicode MS"/>
                        </a:rPr>
                        <a:t>?</a:t>
                      </a:r>
                      <a:endParaRPr lang="ru-RU" sz="1200">
                        <a:latin typeface="Times New Roman"/>
                        <a:ea typeface="Calibri"/>
                        <a:cs typeface="Arial Unicode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Arial Unicode MS"/>
                        </a:rPr>
                        <a:t>?</a:t>
                      </a:r>
                      <a:endParaRPr lang="ru-RU" sz="1200">
                        <a:latin typeface="Times New Roman"/>
                        <a:ea typeface="Calibri"/>
                        <a:cs typeface="Arial Unicode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Arial Unicode MS"/>
                        </a:rPr>
                        <a:t>?</a:t>
                      </a:r>
                      <a:endParaRPr lang="ru-RU" sz="1200">
                        <a:latin typeface="Times New Roman"/>
                        <a:ea typeface="Calibri"/>
                        <a:cs typeface="Arial Unicode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Arial Unicode MS"/>
                        </a:rPr>
                        <a:t>?</a:t>
                      </a:r>
                      <a:endParaRPr lang="ru-RU" sz="1200">
                        <a:latin typeface="Times New Roman"/>
                        <a:ea typeface="Calibri"/>
                        <a:cs typeface="Arial Unicode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Arial Unicode MS"/>
                        </a:rPr>
                        <a:t>?</a:t>
                      </a:r>
                      <a:endParaRPr lang="ru-RU" sz="1200">
                        <a:latin typeface="Times New Roman"/>
                        <a:ea typeface="Calibri"/>
                        <a:cs typeface="Arial Unicode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Arial Unicode MS"/>
                        </a:rPr>
                        <a:t>?</a:t>
                      </a:r>
                      <a:endParaRPr lang="ru-RU" sz="1200" dirty="0">
                        <a:latin typeface="Times New Roman"/>
                        <a:ea typeface="Calibri"/>
                        <a:cs typeface="Arial Unicode M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Некоторый свойства автоматов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67544" y="1412776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одномерных клеточных автоматов было выявлено несколько характерных типов поведения</a:t>
            </a:r>
            <a:r>
              <a:rPr lang="en-US" sz="2400" dirty="0"/>
              <a:t>:</a:t>
            </a:r>
          </a:p>
          <a:p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Быстрое угасание динамики, т.к. все автоматы </a:t>
            </a:r>
            <a:r>
              <a:rPr lang="en-US" sz="2400" dirty="0"/>
              <a:t>“</a:t>
            </a:r>
            <a:r>
              <a:rPr lang="ru-RU" sz="2400" dirty="0"/>
              <a:t>умирают</a:t>
            </a:r>
            <a:r>
              <a:rPr lang="en-US" sz="2400" dirty="0"/>
              <a:t>”</a:t>
            </a:r>
            <a:endParaRPr lang="ru-RU" sz="2400" dirty="0"/>
          </a:p>
          <a:p>
            <a:pPr marL="342900" indent="-342900">
              <a:buAutoNum type="arabicParenR"/>
            </a:pP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Автоматы демонстрируют периодическое поведение</a:t>
            </a:r>
          </a:p>
          <a:p>
            <a:pPr marL="342900" indent="-342900">
              <a:buAutoNum type="arabicParenR"/>
            </a:pP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Автоматы демонстрируют хаотическое поведение</a:t>
            </a:r>
          </a:p>
          <a:p>
            <a:pPr marL="342900" indent="-342900">
              <a:buAutoNum type="arabicParenR"/>
            </a:pP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Автоматы с непредсказуемым поведением, непериодическое, но демонстрирующее интересные повторяющиеся структуры</a:t>
            </a:r>
          </a:p>
          <a:p>
            <a:pPr marL="342900" indent="-342900">
              <a:buAutoNum type="arabicParenR"/>
            </a:pP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“</a:t>
            </a:r>
            <a:r>
              <a:rPr lang="ru-RU" dirty="0"/>
              <a:t>Жизнь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57200" y="1340768"/>
            <a:ext cx="792088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Игра реализуется на двумерной сетке, возможно, бесконечного размера.</a:t>
            </a:r>
          </a:p>
          <a:p>
            <a:endParaRPr lang="ru-RU" sz="2200" dirty="0"/>
          </a:p>
          <a:p>
            <a:r>
              <a:rPr lang="ru-RU" sz="2200" dirty="0"/>
              <a:t>Основные правила</a:t>
            </a:r>
            <a:r>
              <a:rPr lang="en-US" sz="2200" dirty="0"/>
              <a:t>:</a:t>
            </a:r>
          </a:p>
          <a:p>
            <a:endParaRPr lang="ru-RU" sz="2200" dirty="0"/>
          </a:p>
          <a:p>
            <a:pPr marL="342900" indent="-342900">
              <a:buAutoNum type="arabicParenR"/>
            </a:pPr>
            <a:r>
              <a:rPr lang="ru-RU" sz="2200" dirty="0"/>
              <a:t>Живая ячейка остается живой, если она имеет 2 или 3 живых ячейки, окружающих ее.</a:t>
            </a:r>
          </a:p>
          <a:p>
            <a:pPr marL="342900" indent="-342900">
              <a:buAutoNum type="arabicParenR"/>
            </a:pPr>
            <a:endParaRPr lang="ru-RU" sz="2200" dirty="0"/>
          </a:p>
          <a:p>
            <a:pPr marL="342900" indent="-342900">
              <a:buAutoNum type="arabicParenR"/>
            </a:pPr>
            <a:r>
              <a:rPr lang="ru-RU" sz="2200" dirty="0"/>
              <a:t>Живая ячейка умирает от перенаселения, если она имеет более трех живых ячеек, окружающих ее. </a:t>
            </a:r>
          </a:p>
          <a:p>
            <a:pPr marL="342900" indent="-342900">
              <a:buAutoNum type="arabicParenR"/>
            </a:pPr>
            <a:endParaRPr lang="ru-RU" sz="2200" dirty="0"/>
          </a:p>
          <a:p>
            <a:pPr marL="342900" indent="-342900">
              <a:buAutoNum type="arabicParenR"/>
            </a:pPr>
            <a:r>
              <a:rPr lang="ru-RU" sz="2200" dirty="0"/>
              <a:t>Живая ячейка умирает от изоляции, если она имеет меньше чем 2 живых соседей</a:t>
            </a:r>
          </a:p>
          <a:p>
            <a:pPr marL="342900" indent="-342900">
              <a:buAutoNum type="arabicParenR"/>
            </a:pPr>
            <a:endParaRPr lang="ru-RU" sz="2200" dirty="0"/>
          </a:p>
          <a:p>
            <a:pPr marL="342900" indent="-342900">
              <a:buAutoNum type="arabicParenR"/>
            </a:pPr>
            <a:r>
              <a:rPr lang="ru-RU" sz="2200" dirty="0"/>
              <a:t>Мертвая ячейка становится живой, если она имеет ровно 3 живых соседа.</a:t>
            </a:r>
          </a:p>
          <a:p>
            <a:pPr marL="342900" indent="-342900">
              <a:buAutoNum type="arabicParenR"/>
            </a:pPr>
            <a:endParaRPr lang="ru-RU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Характерные шаблоны поведения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96752"/>
            <a:ext cx="6480720" cy="376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9552" y="5013176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(а)-(с) – неподвижные</a:t>
            </a:r>
          </a:p>
          <a:p>
            <a:r>
              <a:rPr lang="en-US" dirty="0"/>
              <a:t>(d) – </a:t>
            </a:r>
            <a:r>
              <a:rPr lang="ru-RU" dirty="0"/>
              <a:t>осциллирующий</a:t>
            </a:r>
          </a:p>
          <a:p>
            <a:r>
              <a:rPr lang="ru-RU" dirty="0"/>
              <a:t>(</a:t>
            </a:r>
            <a:r>
              <a:rPr lang="en-US" dirty="0"/>
              <a:t>e</a:t>
            </a:r>
            <a:r>
              <a:rPr lang="ru-RU" dirty="0"/>
              <a:t>)</a:t>
            </a:r>
            <a:r>
              <a:rPr lang="en-US" dirty="0"/>
              <a:t>,(f) – </a:t>
            </a:r>
            <a:r>
              <a:rPr lang="ru-RU" dirty="0"/>
              <a:t>зацикленные и движущиеся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6021288"/>
            <a:ext cx="799526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См. Пример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http://life.written.ru/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http://pmav.eu/stuff/javascript-game-of-life-v3.1.1/</a:t>
            </a:r>
            <a:r>
              <a:rPr lang="en-US" dirty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1B85F-222B-41F1-BC43-6CDE4DD1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сегрегации Шеллинга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FBBFBF-195E-473F-8931-EDE0B863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F4A711-725A-4FD0-A6CB-33A9CF9CD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0357"/>
            <a:ext cx="5112419" cy="4975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141050-EDFA-4BB3-A0F0-12529BE0464C}"/>
              </a:ext>
            </a:extLst>
          </p:cNvPr>
          <p:cNvSpPr txBox="1"/>
          <p:nvPr/>
        </p:nvSpPr>
        <p:spPr>
          <a:xfrm>
            <a:off x="5662464" y="1412776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http://nifty.stanford.edu/2014/mccown-schelling-model-segregation/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747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9133" y="3356992"/>
            <a:ext cx="1819331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моделирования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67544" y="1412776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b="1" dirty="0"/>
              <a:t>Вариант 1</a:t>
            </a:r>
            <a:r>
              <a:rPr lang="en-US" dirty="0"/>
              <a:t>: </a:t>
            </a:r>
            <a:r>
              <a:rPr lang="ru-RU" dirty="0"/>
              <a:t>Дискретное время</a:t>
            </a:r>
            <a:r>
              <a:rPr lang="en-US" dirty="0"/>
              <a:t>.</a:t>
            </a:r>
          </a:p>
          <a:p>
            <a:pPr marL="342900" indent="-342900"/>
            <a:endParaRPr lang="en-US" dirty="0"/>
          </a:p>
          <a:p>
            <a:pPr marL="342900"/>
            <a:r>
              <a:rPr lang="ru-RU" dirty="0"/>
              <a:t>Проходим по всем ячейкам в сетке, применяем к каждому правила перехода между состояниями, запоминаем новые состояния и заменяем после обхода всех ячеек старые состояния новыми.</a:t>
            </a:r>
          </a:p>
          <a:p>
            <a:pPr marL="342900"/>
            <a:endParaRPr lang="ru-RU" dirty="0"/>
          </a:p>
          <a:p>
            <a:pPr marL="342900"/>
            <a:r>
              <a:rPr lang="ru-RU" dirty="0"/>
              <a:t>Недостатки</a:t>
            </a:r>
            <a:r>
              <a:rPr lang="en-US" dirty="0"/>
              <a:t>: </a:t>
            </a:r>
            <a:r>
              <a:rPr lang="ru-RU" dirty="0"/>
              <a:t> избыточный просмотр ячеек, избыточный объем памяти, невозможность моделировать на бесконечной сетке.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3933056"/>
            <a:ext cx="6984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b="1" dirty="0"/>
              <a:t>Вариант 2</a:t>
            </a:r>
            <a:r>
              <a:rPr lang="en-US" dirty="0"/>
              <a:t>: </a:t>
            </a:r>
            <a:r>
              <a:rPr lang="ru-RU" dirty="0"/>
              <a:t>Дискретные события</a:t>
            </a:r>
            <a:r>
              <a:rPr lang="en-US" dirty="0"/>
              <a:t>.</a:t>
            </a:r>
          </a:p>
          <a:p>
            <a:pPr marL="342900" indent="-342900"/>
            <a:endParaRPr lang="en-US" dirty="0"/>
          </a:p>
          <a:p>
            <a:pPr marL="342900"/>
            <a:r>
              <a:rPr lang="ru-RU" dirty="0"/>
              <a:t>Пытаемся предсказать какие ячейки необходимо обновить и только к ним применяем правила, т.е. </a:t>
            </a:r>
            <a:r>
              <a:rPr lang="ru-RU" i="1" dirty="0"/>
              <a:t>ячейки, которые обновились и их соседи</a:t>
            </a:r>
            <a:r>
              <a:rPr lang="ru-RU" dirty="0"/>
              <a:t>.</a:t>
            </a:r>
          </a:p>
          <a:p>
            <a:pPr marL="342900"/>
            <a:endParaRPr lang="ru-RU" dirty="0"/>
          </a:p>
          <a:p>
            <a:pPr marL="342900"/>
            <a:r>
              <a:rPr lang="ru-RU" dirty="0"/>
              <a:t>Недостатки</a:t>
            </a:r>
            <a:r>
              <a:rPr lang="en-US" dirty="0"/>
              <a:t>: </a:t>
            </a:r>
            <a:r>
              <a:rPr lang="ru-RU" dirty="0"/>
              <a:t> некоторая сложность в реализации.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Варианты реализации модели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39552" y="1340768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1.  </a:t>
            </a:r>
            <a:r>
              <a:rPr lang="ru-RU" sz="2000" i="1" dirty="0"/>
              <a:t>С константным временем</a:t>
            </a:r>
            <a:r>
              <a:rPr lang="en-US" sz="2000" dirty="0"/>
              <a:t>: </a:t>
            </a:r>
            <a:r>
              <a:rPr lang="ru-RU" sz="2000" dirty="0"/>
              <a:t>сканирование на каждом шаге всего поля с применением правил к живым ячейкам и их соседям (уже реализовано).</a:t>
            </a:r>
          </a:p>
          <a:p>
            <a:endParaRPr lang="ru-RU" sz="2000" dirty="0"/>
          </a:p>
          <a:p>
            <a:r>
              <a:rPr lang="ru-RU" sz="2000" dirty="0"/>
              <a:t>2. </a:t>
            </a:r>
            <a:r>
              <a:rPr lang="ru-RU" sz="2000" i="1" dirty="0"/>
              <a:t>С константным временем, усовершенствованная</a:t>
            </a:r>
            <a:r>
              <a:rPr lang="en-US" sz="2000" i="1" dirty="0"/>
              <a:t> </a:t>
            </a:r>
            <a:r>
              <a:rPr lang="en-US" sz="2000" dirty="0"/>
              <a:t>(</a:t>
            </a:r>
            <a:r>
              <a:rPr lang="ru-RU" sz="2000" dirty="0"/>
              <a:t>без сканирования всего поля</a:t>
            </a:r>
            <a:r>
              <a:rPr lang="en-US" sz="2000" dirty="0"/>
              <a:t>):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/>
              <a:t> Записать в массив координаты </a:t>
            </a:r>
            <a:r>
              <a:rPr lang="en-US" sz="2000" dirty="0"/>
              <a:t>“</a:t>
            </a:r>
            <a:r>
              <a:rPr lang="ru-RU" sz="2000" dirty="0"/>
              <a:t>живых</a:t>
            </a:r>
            <a:r>
              <a:rPr lang="en-US" sz="2000" dirty="0"/>
              <a:t>”</a:t>
            </a:r>
            <a:r>
              <a:rPr lang="ru-RU" sz="2000" dirty="0"/>
              <a:t> ячеек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ru-RU" sz="2000" dirty="0"/>
              <a:t>На каждом шаге применять правила к </a:t>
            </a:r>
            <a:r>
              <a:rPr lang="en-US" sz="2000" dirty="0"/>
              <a:t>“</a:t>
            </a:r>
            <a:r>
              <a:rPr lang="ru-RU" sz="2000" dirty="0"/>
              <a:t>живым</a:t>
            </a:r>
            <a:r>
              <a:rPr lang="en-US" sz="2000" dirty="0"/>
              <a:t>”</a:t>
            </a:r>
            <a:r>
              <a:rPr lang="ru-RU" sz="2000" dirty="0"/>
              <a:t> ячейкам и их соседям</a:t>
            </a:r>
          </a:p>
          <a:p>
            <a:r>
              <a:rPr lang="ru-RU" sz="2000" dirty="0"/>
              <a:t>При выходе ячейки за границы поля, поле может быть расширено.</a:t>
            </a:r>
          </a:p>
          <a:p>
            <a:pPr>
              <a:buFont typeface="Arial" pitchFamily="34" charset="0"/>
              <a:buChar char="•"/>
            </a:pPr>
            <a:endParaRPr lang="ru-RU" sz="2000" dirty="0"/>
          </a:p>
          <a:p>
            <a:r>
              <a:rPr lang="ru-RU" sz="2000" dirty="0"/>
              <a:t>3. </a:t>
            </a:r>
            <a:r>
              <a:rPr lang="ru-RU" sz="2000" i="1" dirty="0"/>
              <a:t>Событийная</a:t>
            </a:r>
            <a:r>
              <a:rPr lang="en-US" sz="2000" dirty="0"/>
              <a:t>: </a:t>
            </a:r>
            <a:r>
              <a:rPr lang="ru-RU" sz="2000" dirty="0"/>
              <a:t> разбиение событий на три типа – просмотр, изменение, сдвиг по времени. Событие приводит к тому, что на следующем  шаге просматриваются только измененные ячейки и их соседи. Сдвиг по времени просто фиксирует факт прохождения очередной итерации.</a:t>
            </a:r>
            <a:r>
              <a:rPr lang="en-US" sz="2000" dirty="0"/>
              <a:t> </a:t>
            </a:r>
            <a:r>
              <a:rPr lang="ru-RU" sz="2000" dirty="0"/>
              <a:t>Не требует подменного поля, избегает зацикливания.</a:t>
            </a:r>
          </a:p>
          <a:p>
            <a:pPr>
              <a:buFont typeface="Arial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0495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рямоугольник 59"/>
          <p:cNvSpPr/>
          <p:nvPr/>
        </p:nvSpPr>
        <p:spPr>
          <a:xfrm>
            <a:off x="5220072" y="3563724"/>
            <a:ext cx="2304256" cy="576064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2699792" y="3563724"/>
            <a:ext cx="2304256" cy="576064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Событийная модель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203684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С(1</a:t>
            </a:r>
            <a:r>
              <a:rPr lang="en-US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,2</a:t>
            </a:r>
            <a:r>
              <a:rPr lang="ru-RU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</p:txBody>
      </p:sp>
      <p:cxnSp>
        <p:nvCxnSpPr>
          <p:cNvPr id="6" name="Прямая со стрелкой 5"/>
          <p:cNvCxnSpPr>
            <a:stCxn id="4" idx="3"/>
          </p:cNvCxnSpPr>
          <p:nvPr/>
        </p:nvCxnSpPr>
        <p:spPr>
          <a:xfrm>
            <a:off x="1403648" y="334770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340768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83568" y="213285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0 1 2 3 4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5536" y="1340768"/>
            <a:ext cx="1080120" cy="938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ru-RU" sz="1600" dirty="0"/>
              <a:t>0 </a:t>
            </a:r>
          </a:p>
          <a:p>
            <a:pPr>
              <a:lnSpc>
                <a:spcPts val="1300"/>
              </a:lnSpc>
            </a:pPr>
            <a:r>
              <a:rPr lang="ru-RU" sz="1600" dirty="0"/>
              <a:t>1</a:t>
            </a:r>
          </a:p>
          <a:p>
            <a:pPr>
              <a:lnSpc>
                <a:spcPts val="1300"/>
              </a:lnSpc>
            </a:pPr>
            <a:r>
              <a:rPr lang="ru-RU" sz="1600" dirty="0"/>
              <a:t>2 </a:t>
            </a:r>
          </a:p>
          <a:p>
            <a:pPr>
              <a:lnSpc>
                <a:spcPts val="1300"/>
              </a:lnSpc>
            </a:pPr>
            <a:r>
              <a:rPr lang="ru-RU" sz="1600" dirty="0"/>
              <a:t>3 </a:t>
            </a:r>
          </a:p>
          <a:p>
            <a:pPr>
              <a:lnSpc>
                <a:spcPts val="1300"/>
              </a:lnSpc>
            </a:pPr>
            <a:r>
              <a:rPr lang="ru-RU" sz="1600" dirty="0"/>
              <a:t>4 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340768"/>
            <a:ext cx="88373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Стрелка вправо 22"/>
          <p:cNvSpPr/>
          <p:nvPr/>
        </p:nvSpPr>
        <p:spPr>
          <a:xfrm>
            <a:off x="1619672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340768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Стрелка вправо 26"/>
          <p:cNvSpPr/>
          <p:nvPr/>
        </p:nvSpPr>
        <p:spPr>
          <a:xfrm>
            <a:off x="3419872" y="162880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2195736" y="1338538"/>
            <a:ext cx="1080120" cy="938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ru-RU" sz="1600" dirty="0"/>
              <a:t>0 </a:t>
            </a:r>
          </a:p>
          <a:p>
            <a:pPr>
              <a:lnSpc>
                <a:spcPts val="1300"/>
              </a:lnSpc>
            </a:pPr>
            <a:r>
              <a:rPr lang="ru-RU" sz="1600" dirty="0"/>
              <a:t>1</a:t>
            </a:r>
          </a:p>
          <a:p>
            <a:pPr>
              <a:lnSpc>
                <a:spcPts val="1300"/>
              </a:lnSpc>
            </a:pPr>
            <a:r>
              <a:rPr lang="ru-RU" sz="1600" dirty="0"/>
              <a:t>2 </a:t>
            </a:r>
          </a:p>
          <a:p>
            <a:pPr>
              <a:lnSpc>
                <a:spcPts val="1300"/>
              </a:lnSpc>
            </a:pPr>
            <a:r>
              <a:rPr lang="ru-RU" sz="1600" dirty="0"/>
              <a:t>3 </a:t>
            </a:r>
          </a:p>
          <a:p>
            <a:pPr>
              <a:lnSpc>
                <a:spcPts val="1300"/>
              </a:lnSpc>
            </a:pPr>
            <a:r>
              <a:rPr lang="ru-RU" sz="1600" dirty="0"/>
              <a:t>4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39752" y="213285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0 1 2 3 4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39952" y="1338538"/>
            <a:ext cx="1080120" cy="938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ru-RU" sz="1600" dirty="0"/>
              <a:t>0 </a:t>
            </a:r>
          </a:p>
          <a:p>
            <a:pPr>
              <a:lnSpc>
                <a:spcPts val="1300"/>
              </a:lnSpc>
            </a:pPr>
            <a:r>
              <a:rPr lang="ru-RU" sz="1600" dirty="0"/>
              <a:t>1</a:t>
            </a:r>
          </a:p>
          <a:p>
            <a:pPr>
              <a:lnSpc>
                <a:spcPts val="1300"/>
              </a:lnSpc>
            </a:pPr>
            <a:r>
              <a:rPr lang="ru-RU" sz="1600" dirty="0"/>
              <a:t>2 </a:t>
            </a:r>
          </a:p>
          <a:p>
            <a:pPr>
              <a:lnSpc>
                <a:spcPts val="1300"/>
              </a:lnSpc>
            </a:pPr>
            <a:r>
              <a:rPr lang="ru-RU" sz="1600" dirty="0"/>
              <a:t>3 </a:t>
            </a:r>
          </a:p>
          <a:p>
            <a:pPr>
              <a:lnSpc>
                <a:spcPts val="1300"/>
              </a:lnSpc>
            </a:pPr>
            <a:r>
              <a:rPr lang="ru-RU" sz="1600" dirty="0"/>
              <a:t>4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83968" y="213285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0 1 2 3 4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520" y="3194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763688" y="3203684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r>
              <a:rPr lang="ru-RU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(1</a:t>
            </a:r>
            <a:r>
              <a:rPr lang="en-US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,2</a:t>
            </a:r>
            <a:r>
              <a:rPr lang="ru-RU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2843808" y="3203684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r>
              <a:rPr lang="ru-RU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(1</a:t>
            </a:r>
            <a:r>
              <a:rPr lang="en-US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,3</a:t>
            </a:r>
            <a:r>
              <a:rPr lang="ru-RU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2483768" y="334770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63888" y="31943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683568" y="3707740"/>
            <a:ext cx="720080" cy="2880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С(</a:t>
            </a:r>
            <a:r>
              <a:rPr lang="en-US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2,3</a:t>
            </a:r>
            <a:r>
              <a:rPr lang="ru-RU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</p:txBody>
      </p:sp>
      <p:cxnSp>
        <p:nvCxnSpPr>
          <p:cNvPr id="44" name="Прямая со стрелкой 43"/>
          <p:cNvCxnSpPr>
            <a:stCxn id="43" idx="3"/>
          </p:cNvCxnSpPr>
          <p:nvPr/>
        </p:nvCxnSpPr>
        <p:spPr>
          <a:xfrm>
            <a:off x="1403648" y="385175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1520" y="36357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4067944" y="3203684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T++</a:t>
            </a:r>
            <a:endParaRPr lang="ru-RU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2843808" y="3707740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r>
              <a:rPr lang="ru-RU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(1</a:t>
            </a:r>
            <a:r>
              <a:rPr lang="en-US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,2</a:t>
            </a:r>
            <a:r>
              <a:rPr lang="ru-RU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3923928" y="3707740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r>
              <a:rPr lang="ru-RU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(1</a:t>
            </a:r>
            <a:r>
              <a:rPr lang="en-US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,3</a:t>
            </a:r>
            <a:r>
              <a:rPr lang="ru-RU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3563888" y="385175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44008" y="36984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1763688" y="3707740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С(</a:t>
            </a:r>
            <a:r>
              <a:rPr lang="en-US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1,2</a:t>
            </a:r>
            <a:r>
              <a:rPr lang="ru-RU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</p:txBody>
      </p:sp>
      <p:cxnSp>
        <p:nvCxnSpPr>
          <p:cNvPr id="53" name="Прямая со стрелкой 52"/>
          <p:cNvCxnSpPr/>
          <p:nvPr/>
        </p:nvCxnSpPr>
        <p:spPr>
          <a:xfrm>
            <a:off x="2483768" y="385175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5004048" y="385175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5364088" y="3707740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r>
              <a:rPr lang="ru-RU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en-US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2,3</a:t>
            </a:r>
            <a:r>
              <a:rPr lang="ru-RU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6444208" y="3707740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r>
              <a:rPr lang="ru-RU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en-US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2,3</a:t>
            </a:r>
            <a:r>
              <a:rPr lang="ru-RU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</p:txBody>
      </p:sp>
      <p:cxnSp>
        <p:nvCxnSpPr>
          <p:cNvPr id="59" name="Прямая со стрелкой 58"/>
          <p:cNvCxnSpPr/>
          <p:nvPr/>
        </p:nvCxnSpPr>
        <p:spPr>
          <a:xfrm>
            <a:off x="6084168" y="385175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164288" y="36984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cxnSp>
        <p:nvCxnSpPr>
          <p:cNvPr id="74" name="Shape 73"/>
          <p:cNvCxnSpPr>
            <a:endCxn id="55" idx="2"/>
          </p:cNvCxnSpPr>
          <p:nvPr/>
        </p:nvCxnSpPr>
        <p:spPr>
          <a:xfrm rot="10800000">
            <a:off x="3851920" y="4139788"/>
            <a:ext cx="2448272" cy="2880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 flipV="1">
            <a:off x="6300192" y="413978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283968" y="4355812"/>
            <a:ext cx="198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без дублирования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771800" y="270892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Формирование событий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771800" y="472514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Исполнение очереди</a:t>
            </a:r>
          </a:p>
        </p:txBody>
      </p:sp>
      <p:sp>
        <p:nvSpPr>
          <p:cNvPr id="88" name="Прямоугольник 87"/>
          <p:cNvSpPr/>
          <p:nvPr/>
        </p:nvSpPr>
        <p:spPr>
          <a:xfrm>
            <a:off x="7596336" y="3717032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T++</a:t>
            </a:r>
            <a:endParaRPr lang="ru-RU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683568" y="5229200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r>
              <a:rPr lang="ru-RU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(1</a:t>
            </a:r>
            <a:r>
              <a:rPr lang="en-US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,2</a:t>
            </a:r>
            <a:r>
              <a:rPr lang="ru-RU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</p:txBody>
      </p:sp>
      <p:cxnSp>
        <p:nvCxnSpPr>
          <p:cNvPr id="90" name="Прямая со стрелкой 89"/>
          <p:cNvCxnSpPr/>
          <p:nvPr/>
        </p:nvCxnSpPr>
        <p:spPr>
          <a:xfrm>
            <a:off x="1403648" y="537321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940152" y="155679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– изменение</a:t>
            </a:r>
          </a:p>
          <a:p>
            <a:r>
              <a:rPr lang="en-US" dirty="0"/>
              <a:t>V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просмотр</a:t>
            </a:r>
          </a:p>
          <a:p>
            <a:r>
              <a:rPr lang="en-US" dirty="0"/>
              <a:t>T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сдвиг по времени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763688" y="52199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cxnSp>
        <p:nvCxnSpPr>
          <p:cNvPr id="93" name="Прямая со стрелкой 92"/>
          <p:cNvCxnSpPr/>
          <p:nvPr/>
        </p:nvCxnSpPr>
        <p:spPr>
          <a:xfrm>
            <a:off x="2123728" y="537321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/>
          <p:cNvSpPr/>
          <p:nvPr/>
        </p:nvSpPr>
        <p:spPr>
          <a:xfrm>
            <a:off x="2483768" y="5229200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T++</a:t>
            </a:r>
            <a:endParaRPr lang="ru-RU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96" name="Прямая со стрелкой 95"/>
          <p:cNvCxnSpPr/>
          <p:nvPr/>
        </p:nvCxnSpPr>
        <p:spPr>
          <a:xfrm>
            <a:off x="3203848" y="537321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Прямоугольник 96"/>
          <p:cNvSpPr/>
          <p:nvPr/>
        </p:nvSpPr>
        <p:spPr>
          <a:xfrm>
            <a:off x="3563888" y="5229200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С(1</a:t>
            </a:r>
            <a:r>
              <a:rPr lang="en-US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,2</a:t>
            </a:r>
            <a:r>
              <a:rPr lang="ru-RU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09874" y="5219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23528" y="56519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683568" y="5661248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</a:t>
            </a:r>
            <a:r>
              <a:rPr lang="ru-RU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en-US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2,3</a:t>
            </a:r>
            <a:r>
              <a:rPr lang="ru-RU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</p:txBody>
      </p:sp>
      <p:cxnSp>
        <p:nvCxnSpPr>
          <p:cNvPr id="101" name="Прямая со стрелкой 100"/>
          <p:cNvCxnSpPr/>
          <p:nvPr/>
        </p:nvCxnSpPr>
        <p:spPr>
          <a:xfrm>
            <a:off x="1403648" y="58052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763688" y="55892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cxnSp>
        <p:nvCxnSpPr>
          <p:cNvPr id="103" name="Прямая со стрелкой 102"/>
          <p:cNvCxnSpPr/>
          <p:nvPr/>
        </p:nvCxnSpPr>
        <p:spPr>
          <a:xfrm>
            <a:off x="2123728" y="58052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Прямоугольник 103"/>
          <p:cNvSpPr/>
          <p:nvPr/>
        </p:nvSpPr>
        <p:spPr>
          <a:xfrm>
            <a:off x="2483768" y="5661248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T++</a:t>
            </a:r>
            <a:endParaRPr lang="ru-RU" sz="1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05" name="Прямая со стрелкой 104"/>
          <p:cNvCxnSpPr/>
          <p:nvPr/>
        </p:nvCxnSpPr>
        <p:spPr>
          <a:xfrm>
            <a:off x="3203848" y="58052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Прямоугольник 105"/>
          <p:cNvSpPr/>
          <p:nvPr/>
        </p:nvSpPr>
        <p:spPr>
          <a:xfrm>
            <a:off x="3563888" y="5661248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С(1</a:t>
            </a:r>
            <a:r>
              <a:rPr lang="en-US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,2</a:t>
            </a:r>
            <a:r>
              <a:rPr lang="ru-RU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</p:txBody>
      </p:sp>
      <p:cxnSp>
        <p:nvCxnSpPr>
          <p:cNvPr id="107" name="Прямая со стрелкой 106"/>
          <p:cNvCxnSpPr/>
          <p:nvPr/>
        </p:nvCxnSpPr>
        <p:spPr>
          <a:xfrm>
            <a:off x="4283968" y="58052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4644008" y="5661248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С(</a:t>
            </a:r>
            <a:r>
              <a:rPr lang="en-US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2,3</a:t>
            </a:r>
            <a:r>
              <a:rPr lang="ru-RU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2429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994</TotalTime>
  <Words>782</Words>
  <Application>Microsoft Office PowerPoint</Application>
  <PresentationFormat>Экран (4:3)</PresentationFormat>
  <Paragraphs>169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Arial Unicode MS</vt:lpstr>
      <vt:lpstr>Arial</vt:lpstr>
      <vt:lpstr>Bookman Old Style</vt:lpstr>
      <vt:lpstr>Calibri</vt:lpstr>
      <vt:lpstr>Cambria</vt:lpstr>
      <vt:lpstr>Gill Sans MT</vt:lpstr>
      <vt:lpstr>Times New Roman</vt:lpstr>
      <vt:lpstr>Wingdings</vt:lpstr>
      <vt:lpstr>Wingdings 3</vt:lpstr>
      <vt:lpstr>Начальная</vt:lpstr>
      <vt:lpstr>Дискретные математические модели</vt:lpstr>
      <vt:lpstr>Клеточные автоматы</vt:lpstr>
      <vt:lpstr>Некоторый свойства автоматов</vt:lpstr>
      <vt:lpstr>Игра “Жизнь”</vt:lpstr>
      <vt:lpstr>Характерные шаблоны поведения</vt:lpstr>
      <vt:lpstr>Модель сегрегации Шеллинга</vt:lpstr>
      <vt:lpstr>Варианты моделирования</vt:lpstr>
      <vt:lpstr>Варианты реализации модели</vt:lpstr>
      <vt:lpstr>Событийная модель</vt:lpstr>
      <vt:lpstr>Задание</vt:lpstr>
      <vt:lpstr>Проверяемые фигуры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Дискретные математические модели</dc:title>
  <dc:creator>root</dc:creator>
  <cp:lastModifiedBy>Иванов Сергей Владимирович</cp:lastModifiedBy>
  <cp:revision>121</cp:revision>
  <dcterms:created xsi:type="dcterms:W3CDTF">2013-02-28T12:36:53Z</dcterms:created>
  <dcterms:modified xsi:type="dcterms:W3CDTF">2018-03-07T05:50:04Z</dcterms:modified>
</cp:coreProperties>
</file>