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84" r:id="rId5"/>
    <p:sldId id="259" r:id="rId6"/>
    <p:sldId id="285" r:id="rId7"/>
    <p:sldId id="286" r:id="rId8"/>
    <p:sldId id="28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DECB"/>
          </a:solidFill>
        </a:fill>
      </a:tcStyle>
    </a:wholeTbl>
    <a:band2H>
      <a:tcTxStyle/>
      <a:tcStyle>
        <a:tcBdr/>
        <a:fill>
          <a:solidFill>
            <a:srgbClr val="F7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CFCA"/>
          </a:solidFill>
        </a:fill>
      </a:tcStyle>
    </a:wholeTbl>
    <a:band2H>
      <a:tcTxStyle/>
      <a:tcStyle>
        <a:tcBdr/>
        <a:fill>
          <a:solidFill>
            <a:srgbClr val="F6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firstCol>
    <a:lastRow>
      <a:tcTxStyle b="on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solidFill>
          <a:srgbClr val="595959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999999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999999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999999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999999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-10900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de la Exposición"/>
          <p:cNvSpPr txBox="1"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10" cy="914401"/>
          </a:xfrm>
          <a:prstGeom prst="rect">
            <a:avLst/>
          </a:prstGeom>
        </p:spPr>
        <p:txBody>
          <a:bodyPr/>
          <a:lstStyle>
            <a:lvl1pPr algn="ctr">
              <a:defRPr sz="4500" b="1"/>
            </a:lvl1pPr>
          </a:lstStyle>
          <a:p>
            <a:r>
              <a:t>Título de la Exposición</a:t>
            </a: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799007" y="4098709"/>
            <a:ext cx="8994911" cy="5215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Unidad/Zona/grupo o equipo funcional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464677" y="6382124"/>
            <a:ext cx="7329242" cy="369647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400"/>
              </a:spcBef>
              <a:buSzTx/>
              <a:buFontTx/>
              <a:buNone/>
              <a:defRPr sz="1800" b="1" i="1">
                <a:solidFill>
                  <a:srgbClr val="F2B80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Lugar y fecha de la exposición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99999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title"/>
          </p:nvPr>
        </p:nvSpPr>
        <p:spPr>
          <a:xfrm>
            <a:off x="818071" y="2769326"/>
            <a:ext cx="7581345" cy="22842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7100">
                <a:solidFill>
                  <a:srgbClr val="535353"/>
                </a:solidFill>
              </a:defRPr>
            </a:lvl1pPr>
          </a:lstStyle>
          <a:p>
            <a:r>
              <a:rPr lang="es-CO" sz="6000" dirty="0"/>
              <a:t>Fundamentos </a:t>
            </a:r>
            <a:r>
              <a:rPr lang="es-CO" sz="6000" dirty="0" err="1"/>
              <a:t>deHTML</a:t>
            </a:r>
            <a:r>
              <a:rPr lang="es-CO" sz="6000" dirty="0"/>
              <a:t>, Interacción Humano Ordenador</a:t>
            </a:r>
            <a:endParaRPr sz="6000" dirty="0"/>
          </a:p>
        </p:txBody>
      </p:sp>
      <p:sp>
        <p:nvSpPr>
          <p:cNvPr id="105" name="Marcador de texto 3"/>
          <p:cNvSpPr>
            <a:spLocks noGrp="1"/>
          </p:cNvSpPr>
          <p:nvPr>
            <p:ph type="body" idx="21"/>
          </p:nvPr>
        </p:nvSpPr>
        <p:spPr>
          <a:xfrm>
            <a:off x="881142" y="2202567"/>
            <a:ext cx="6746183" cy="5215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E9A355"/>
                </a:solidFill>
              </a:defRPr>
            </a:lvl1pPr>
          </a:lstStyle>
          <a:p>
            <a:r>
              <a:rPr dirty="0"/>
              <a:t>Unidad/Zona/</a:t>
            </a:r>
            <a:r>
              <a:rPr dirty="0" err="1"/>
              <a:t>grupo</a:t>
            </a:r>
            <a:r>
              <a:rPr dirty="0"/>
              <a:t> </a:t>
            </a:r>
            <a:r>
              <a:rPr lang="es-CO" dirty="0"/>
              <a:t># 3</a:t>
            </a:r>
            <a:endParaRPr dirty="0"/>
          </a:p>
        </p:txBody>
      </p:sp>
      <p:sp>
        <p:nvSpPr>
          <p:cNvPr id="106" name="Marcador de texto 4"/>
          <p:cNvSpPr>
            <a:spLocks noGrp="1"/>
          </p:cNvSpPr>
          <p:nvPr>
            <p:ph type="body" idx="22"/>
          </p:nvPr>
        </p:nvSpPr>
        <p:spPr>
          <a:xfrm>
            <a:off x="881142" y="5098786"/>
            <a:ext cx="5078782" cy="3696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algn="l">
              <a:spcBef>
                <a:spcPts val="300"/>
              </a:spcBef>
              <a:defRPr sz="1600">
                <a:solidFill>
                  <a:srgbClr val="535353"/>
                </a:solidFill>
              </a:defRPr>
            </a:lvl1pPr>
          </a:lstStyle>
          <a:p>
            <a:r>
              <a:rPr lang="es-CO" dirty="0"/>
              <a:t>Pamplona, 19 de diciembre de 2022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 advAuto="0"/>
      <p:bldP spid="105" grpId="2" build="p" animBg="1" advAuto="0"/>
      <p:bldP spid="106" grpId="3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dobeStock_23291181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82" y="1849837"/>
            <a:ext cx="6947837" cy="431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resentacionUNAD-3.png" descr="PresentacionUNAD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ítulo 1"/>
          <p:cNvSpPr txBox="1">
            <a:spLocks noGrp="1"/>
          </p:cNvSpPr>
          <p:nvPr>
            <p:ph type="title"/>
          </p:nvPr>
        </p:nvSpPr>
        <p:spPr>
          <a:xfrm>
            <a:off x="727881" y="2300697"/>
            <a:ext cx="4136515" cy="32911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32104">
              <a:defRPr sz="4368" b="1">
                <a:solidFill>
                  <a:schemeClr val="accent5"/>
                </a:solidFill>
              </a:defRPr>
            </a:pPr>
            <a:br>
              <a:rPr dirty="0"/>
            </a:br>
            <a:r>
              <a:rPr lang="es-CO" sz="3000" b="0" dirty="0">
                <a:solidFill>
                  <a:srgbClr val="535353"/>
                </a:solidFill>
              </a:rPr>
              <a:t>Conocer los fundamentos de HTML, Interacción Humano ordenador</a:t>
            </a:r>
            <a:endParaRPr sz="3000" b="0" dirty="0">
              <a:solidFill>
                <a:srgbClr val="535353"/>
              </a:solidFill>
            </a:endParaRPr>
          </a:p>
        </p:txBody>
      </p:sp>
      <p:sp>
        <p:nvSpPr>
          <p:cNvPr id="122" name="Título 1"/>
          <p:cNvSpPr txBox="1"/>
          <p:nvPr/>
        </p:nvSpPr>
        <p:spPr>
          <a:xfrm>
            <a:off x="592548" y="207909"/>
            <a:ext cx="9772769" cy="87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914400">
              <a:lnSpc>
                <a:spcPct val="90000"/>
              </a:lnSpc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s-CO" b="1" dirty="0"/>
              <a:t>PROPOSITO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984;p99"/>
          <p:cNvSpPr txBox="1"/>
          <p:nvPr/>
        </p:nvSpPr>
        <p:spPr>
          <a:xfrm>
            <a:off x="5129939" y="2129248"/>
            <a:ext cx="6617776" cy="3543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lnSpc>
                <a:spcPct val="89000"/>
              </a:lnSpc>
              <a:defRPr sz="3600">
                <a:solidFill>
                  <a:srgbClr val="4165A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CO" sz="2800" dirty="0"/>
              <a:t>HTML es un lenguaje de programación  que utiliza una serie de Códigos llamados Etiquetas que van definiendo los elementos que componen una Pagina  Web:  Texto, Imagen, Etc.  Esas Etiquetas serán Interpretadas por un Programa Navegador  de Internet que mostrará adecuadamente la Pagina Web al usuario</a:t>
            </a:r>
            <a:endParaRPr sz="2800" dirty="0"/>
          </a:p>
        </p:txBody>
      </p:sp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592548" y="207909"/>
            <a:ext cx="9772769" cy="8799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dirty="0"/>
              <a:t>CONCEPTO DE HTML</a:t>
            </a:r>
            <a:endParaRPr dirty="0"/>
          </a:p>
        </p:txBody>
      </p:sp>
      <p:pic>
        <p:nvPicPr>
          <p:cNvPr id="12" name="Marcador de contenido 4">
            <a:extLst>
              <a:ext uri="{FF2B5EF4-FFF2-40B4-BE49-F238E27FC236}">
                <a16:creationId xmlns:a16="http://schemas.microsoft.com/office/drawing/2014/main" id="{3ABAD4A4-26B2-457F-AC6D-455BF0C3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" y="2129248"/>
            <a:ext cx="4524013" cy="38273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  <p:bldP spid="117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984;p99"/>
          <p:cNvSpPr txBox="1"/>
          <p:nvPr/>
        </p:nvSpPr>
        <p:spPr>
          <a:xfrm>
            <a:off x="5129939" y="2129248"/>
            <a:ext cx="6617776" cy="353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Un documentos de HTML no es más que un archivo  de texto, para modificar crear archivo de este tipo se puede utilizar editor de texto , como el bloc de notas de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Existen editores mas sofisticados como </a:t>
            </a:r>
            <a:r>
              <a:rPr lang="es-CO" sz="2800" dirty="0" err="1"/>
              <a:t>Frontpage</a:t>
            </a:r>
            <a:r>
              <a:rPr lang="es-CO" sz="2800" dirty="0"/>
              <a:t> o Dreamweaver los cuales presentan código mas amigables.  </a:t>
            </a:r>
          </a:p>
        </p:txBody>
      </p:sp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592548" y="207909"/>
            <a:ext cx="9772769" cy="8799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dirty="0"/>
              <a:t>EDITORES DE HTML</a:t>
            </a:r>
            <a:endParaRPr dirty="0"/>
          </a:p>
        </p:txBody>
      </p:sp>
      <p:pic>
        <p:nvPicPr>
          <p:cNvPr id="12" name="Marcador de contenido 4">
            <a:extLst>
              <a:ext uri="{FF2B5EF4-FFF2-40B4-BE49-F238E27FC236}">
                <a16:creationId xmlns:a16="http://schemas.microsoft.com/office/drawing/2014/main" id="{3ABAD4A4-26B2-457F-AC6D-455BF0C3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" y="2129248"/>
            <a:ext cx="4524013" cy="38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322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 advAuto="0"/>
      <p:bldP spid="11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resentacionUNAD-4.png" descr="PresentacionUNAD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3675" y="-264045"/>
            <a:ext cx="12192000" cy="68580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74" name="Título 1"/>
          <p:cNvSpPr txBox="1"/>
          <p:nvPr/>
        </p:nvSpPr>
        <p:spPr>
          <a:xfrm>
            <a:off x="592548" y="162286"/>
            <a:ext cx="9772769" cy="87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914400">
              <a:lnSpc>
                <a:spcPct val="90000"/>
              </a:lnSpc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s-CO" dirty="0"/>
              <a:t>Estructura básica de </a:t>
            </a:r>
            <a:r>
              <a:rPr lang="es-CO" dirty="0" err="1"/>
              <a:t>html</a:t>
            </a:r>
            <a:endParaRPr dirty="0"/>
          </a:p>
        </p:txBody>
      </p:sp>
      <p:pic>
        <p:nvPicPr>
          <p:cNvPr id="53" name="Marcador de contenido 4">
            <a:extLst>
              <a:ext uri="{FF2B5EF4-FFF2-40B4-BE49-F238E27FC236}">
                <a16:creationId xmlns:a16="http://schemas.microsoft.com/office/drawing/2014/main" id="{B28CD9FB-C134-40E6-BF30-98A74726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" y="2548598"/>
            <a:ext cx="4666959" cy="268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2721645-F351-4D8A-82DB-80ABBD76B132}"/>
              </a:ext>
            </a:extLst>
          </p:cNvPr>
          <p:cNvCxnSpPr>
            <a:cxnSpLocks/>
          </p:cNvCxnSpPr>
          <p:nvPr/>
        </p:nvCxnSpPr>
        <p:spPr>
          <a:xfrm flipV="1">
            <a:off x="2635547" y="2751596"/>
            <a:ext cx="3269293" cy="413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21837FF-7FDF-4291-AFBE-BD44FD1531BC}"/>
              </a:ext>
            </a:extLst>
          </p:cNvPr>
          <p:cNvSpPr txBox="1"/>
          <p:nvPr/>
        </p:nvSpPr>
        <p:spPr>
          <a:xfrm>
            <a:off x="6012325" y="2549082"/>
            <a:ext cx="12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DB99BAE-52CE-4EB8-909A-D6A150AB9E07}"/>
              </a:ext>
            </a:extLst>
          </p:cNvPr>
          <p:cNvCxnSpPr>
            <a:cxnSpLocks/>
          </p:cNvCxnSpPr>
          <p:nvPr/>
        </p:nvCxnSpPr>
        <p:spPr>
          <a:xfrm>
            <a:off x="2635547" y="3511186"/>
            <a:ext cx="28183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0709D1-9CF6-4B7E-AA12-C0FA943ECD6F}"/>
              </a:ext>
            </a:extLst>
          </p:cNvPr>
          <p:cNvSpPr txBox="1"/>
          <p:nvPr/>
        </p:nvSpPr>
        <p:spPr>
          <a:xfrm>
            <a:off x="5478932" y="3369492"/>
            <a:ext cx="160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EBF84CC-8A4E-4398-B522-64217E150459}"/>
              </a:ext>
            </a:extLst>
          </p:cNvPr>
          <p:cNvCxnSpPr>
            <a:cxnSpLocks/>
          </p:cNvCxnSpPr>
          <p:nvPr/>
        </p:nvCxnSpPr>
        <p:spPr>
          <a:xfrm>
            <a:off x="3543891" y="4478391"/>
            <a:ext cx="28183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87DAEF8-3DF4-47AA-A9BA-97B72475BD10}"/>
              </a:ext>
            </a:extLst>
          </p:cNvPr>
          <p:cNvSpPr txBox="1"/>
          <p:nvPr/>
        </p:nvSpPr>
        <p:spPr>
          <a:xfrm>
            <a:off x="6196223" y="4155225"/>
            <a:ext cx="140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s-CO" dirty="0"/>
              <a:t>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C72DED6-2EB9-46EC-BA5E-F9FD64C15440}"/>
              </a:ext>
            </a:extLst>
          </p:cNvPr>
          <p:cNvSpPr txBox="1"/>
          <p:nvPr/>
        </p:nvSpPr>
        <p:spPr>
          <a:xfrm>
            <a:off x="7258507" y="1305341"/>
            <a:ext cx="45211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Todas las paginas HTML contienen los mismos elementos básicos:</a:t>
            </a:r>
          </a:p>
          <a:p>
            <a:r>
              <a:rPr lang="es-CO" dirty="0" err="1"/>
              <a:t>Doctype</a:t>
            </a:r>
            <a:r>
              <a:rPr lang="es-CO" dirty="0"/>
              <a:t>:  Es la primera línea de código que tiene que estar en cualquier documento HTML</a:t>
            </a:r>
          </a:p>
          <a:p>
            <a:r>
              <a:rPr lang="es-CO" dirty="0"/>
              <a:t>HTML, el para de etiquetas se encuentran al inicio y final del documento</a:t>
            </a:r>
          </a:p>
          <a:p>
            <a:r>
              <a:rPr lang="es-CO" dirty="0"/>
              <a:t>Head:  &lt;head&gt; y &lt;/head&gt; titulo de la pagina </a:t>
            </a:r>
          </a:p>
          <a:p>
            <a:r>
              <a:rPr lang="es-CO" dirty="0" err="1"/>
              <a:t>Title</a:t>
            </a:r>
            <a:r>
              <a:rPr lang="es-CO" dirty="0"/>
              <a:t>:  para de etiquetas &lt;</a:t>
            </a:r>
            <a:r>
              <a:rPr lang="es-CO" dirty="0" err="1"/>
              <a:t>title</a:t>
            </a:r>
            <a:r>
              <a:rPr lang="es-CO" dirty="0"/>
              <a:t>&gt;  &lt;/</a:t>
            </a:r>
            <a:r>
              <a:rPr lang="es-CO" dirty="0" err="1"/>
              <a:t>title</a:t>
            </a:r>
            <a:r>
              <a:rPr lang="es-CO" dirty="0"/>
              <a:t>&gt;  titulo del navegador, va dentro del elemento &lt;head&gt;</a:t>
            </a:r>
          </a:p>
          <a:p>
            <a:r>
              <a:rPr lang="es-CO" dirty="0"/>
              <a:t>Meta:  aporta metainformación al documento</a:t>
            </a:r>
          </a:p>
          <a:p>
            <a:r>
              <a:rPr lang="es-CO" dirty="0" err="1"/>
              <a:t>Body</a:t>
            </a:r>
            <a:r>
              <a:rPr lang="es-CO" dirty="0"/>
              <a:t>: &lt;</a:t>
            </a:r>
            <a:r>
              <a:rPr lang="es-CO" dirty="0" err="1"/>
              <a:t>body</a:t>
            </a:r>
            <a:r>
              <a:rPr lang="es-CO" dirty="0"/>
              <a:t>&gt; y &lt;/</a:t>
            </a:r>
            <a:r>
              <a:rPr lang="es-CO" dirty="0" err="1"/>
              <a:t>body</a:t>
            </a:r>
            <a:r>
              <a:rPr lang="es-CO" dirty="0"/>
              <a:t>&gt;  rodean el contenido visible de la pagina</a:t>
            </a:r>
          </a:p>
          <a:p>
            <a:endParaRPr lang="es-CO" dirty="0"/>
          </a:p>
          <a:p>
            <a:endParaRPr lang="es-CO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resentacionUNAD-4.png" descr="PresentacionUNAD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3675" y="-264045"/>
            <a:ext cx="12192000" cy="68580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74" name="Título 1"/>
          <p:cNvSpPr txBox="1"/>
          <p:nvPr/>
        </p:nvSpPr>
        <p:spPr>
          <a:xfrm>
            <a:off x="592548" y="162286"/>
            <a:ext cx="9772769" cy="87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914400">
              <a:lnSpc>
                <a:spcPct val="90000"/>
              </a:lnSpc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s-CO" dirty="0"/>
              <a:t>Definición de </a:t>
            </a:r>
            <a:r>
              <a:rPr lang="es-CO" dirty="0" err="1"/>
              <a:t>html</a:t>
            </a:r>
            <a:r>
              <a:rPr lang="es-CO" dirty="0"/>
              <a:t> 5</a:t>
            </a:r>
            <a:endParaRPr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C72DED6-2EB9-46EC-BA5E-F9FD64C15440}"/>
              </a:ext>
            </a:extLst>
          </p:cNvPr>
          <p:cNvSpPr txBox="1"/>
          <p:nvPr/>
        </p:nvSpPr>
        <p:spPr>
          <a:xfrm>
            <a:off x="6479177" y="1305341"/>
            <a:ext cx="47418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2"/>
                </a:solidFill>
              </a:rPr>
              <a:t>Es es una nueva combinación de etiquetas HTML, propiedades CSS3, </a:t>
            </a:r>
            <a:r>
              <a:rPr lang="es-CO" dirty="0" err="1">
                <a:solidFill>
                  <a:schemeClr val="bg2"/>
                </a:solidFill>
              </a:rPr>
              <a:t>JavaScrip</a:t>
            </a:r>
            <a:r>
              <a:rPr lang="es-CO" dirty="0">
                <a:solidFill>
                  <a:schemeClr val="bg2"/>
                </a:solidFill>
              </a:rPr>
              <a:t> y algunas tecnologías complementarias de apoyo, pero técnicamente son 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2"/>
                </a:solidFill>
              </a:rPr>
              <a:t>Se distinguen entre la especificación HTML5 en si y la familia 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2"/>
                </a:solidFill>
              </a:rPr>
              <a:t>La especificación HTML5:  Son nuevos elementos de sintaxis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2"/>
                </a:solidFill>
              </a:rPr>
              <a:t>familia HTML5:  incluye estas nuevas etiquetas ya demás tecnologías CSS3, geolocalización, almacenamiento web,  </a:t>
            </a:r>
            <a:r>
              <a:rPr lang="es-CO" dirty="0" err="1">
                <a:solidFill>
                  <a:schemeClr val="bg2"/>
                </a:solidFill>
              </a:rPr>
              <a:t>Drap</a:t>
            </a:r>
            <a:r>
              <a:rPr lang="es-CO" dirty="0">
                <a:solidFill>
                  <a:schemeClr val="bg2"/>
                </a:solidFill>
              </a:rPr>
              <a:t> and </a:t>
            </a:r>
            <a:r>
              <a:rPr lang="es-CO" dirty="0" err="1">
                <a:solidFill>
                  <a:schemeClr val="bg2"/>
                </a:solidFill>
              </a:rPr>
              <a:t>Drop</a:t>
            </a:r>
            <a:r>
              <a:rPr lang="es-CO" dirty="0">
                <a:solidFill>
                  <a:schemeClr val="bg2"/>
                </a:solidFill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2"/>
                </a:solidFill>
              </a:rPr>
              <a:t>HTML5 aporta nuevas funciones con el fin de conseguir que los sitios web sean mas interesantes, atractivo y útiles.</a:t>
            </a:r>
          </a:p>
          <a:p>
            <a:endParaRPr lang="es-CO" dirty="0">
              <a:solidFill>
                <a:schemeClr val="bg2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31F0A68-EC9B-400A-BD16-AEED4A61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4" y="1571224"/>
            <a:ext cx="5857877" cy="39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74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resentacionUNAD-4.png" descr="PresentacionUNAD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3675" y="-264045"/>
            <a:ext cx="12192000" cy="685800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74" name="Título 1"/>
          <p:cNvSpPr txBox="1"/>
          <p:nvPr/>
        </p:nvSpPr>
        <p:spPr>
          <a:xfrm>
            <a:off x="592548" y="-264044"/>
            <a:ext cx="9772769" cy="130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defTabSz="914400">
              <a:lnSpc>
                <a:spcPct val="90000"/>
              </a:lnSpc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s-CO" b="1" dirty="0"/>
              <a:t>Interacción</a:t>
            </a:r>
            <a:br>
              <a:rPr lang="es-CO" b="1" dirty="0"/>
            </a:br>
            <a:r>
              <a:rPr lang="es-CO" b="1" dirty="0"/>
              <a:t>el modelo del proceso de la ingeniería  de la usabilidad y de la accesibilidad</a:t>
            </a:r>
            <a:endParaRPr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C72DED6-2EB9-46EC-BA5E-F9FD64C15440}"/>
              </a:ext>
            </a:extLst>
          </p:cNvPr>
          <p:cNvSpPr txBox="1"/>
          <p:nvPr/>
        </p:nvSpPr>
        <p:spPr>
          <a:xfrm>
            <a:off x="6479177" y="1305341"/>
            <a:ext cx="48985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Cuando desarrollamos sistemas interactivos, debemos ofrecer a todos los usuarios  unas aplicaciones  cuyas interfaces  puedan manipularse  de manera diáfana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diseño de sistemas interactivos encontramos dos conceptos: Accesibilidad –factor de integración  social,  y usabilidad  -como atributo  de su calidad fundamental</a:t>
            </a:r>
          </a:p>
          <a:p>
            <a:endParaRPr lang="es-CO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INTERACCION HOMBRE- ORDENADOR">
            <a:extLst>
              <a:ext uri="{FF2B5EF4-FFF2-40B4-BE49-F238E27FC236}">
                <a16:creationId xmlns:a16="http://schemas.microsoft.com/office/drawing/2014/main" id="{33F06487-19CA-4C34-A31C-46A10077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0" y="1189801"/>
            <a:ext cx="5978891" cy="44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496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ítulo 3"/>
          <p:cNvSpPr txBox="1">
            <a:spLocks noGrp="1"/>
          </p:cNvSpPr>
          <p:nvPr>
            <p:ph type="title"/>
          </p:nvPr>
        </p:nvSpPr>
        <p:spPr>
          <a:xfrm>
            <a:off x="1971053" y="3971290"/>
            <a:ext cx="8249892" cy="91440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4368AB"/>
                </a:solidFill>
              </a:defRPr>
            </a:lvl1pPr>
          </a:lstStyle>
          <a:p>
            <a:r>
              <a:t>¡GRACIAS!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" grpId="1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Fundamentos deHTML, Interacción Humano Ordenador</vt:lpstr>
      <vt:lpstr> Conocer los fundamentos de HTML, Interacción Humano ordenador</vt:lpstr>
      <vt:lpstr>CONCEPTO DE HTML</vt:lpstr>
      <vt:lpstr>EDITORES DE HTML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HTML, Interacción Humano Ordenador</dc:title>
  <dc:creator>Marisol</dc:creator>
  <cp:lastModifiedBy>secretaria secretaría general</cp:lastModifiedBy>
  <cp:revision>9</cp:revision>
  <dcterms:modified xsi:type="dcterms:W3CDTF">2023-01-30T21:28:15Z</dcterms:modified>
</cp:coreProperties>
</file>