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63" r:id="rId5"/>
    <p:sldId id="264" r:id="rId6"/>
    <p:sldId id="265" r:id="rId7"/>
    <p:sldId id="258" r:id="rId8"/>
    <p:sldId id="260" r:id="rId9"/>
    <p:sldId id="259" r:id="rId10"/>
    <p:sldId id="261"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9"/>
    <p:restoredTop sz="94674"/>
  </p:normalViewPr>
  <p:slideViewPr>
    <p:cSldViewPr snapToGrid="0" snapToObjects="1">
      <p:cViewPr varScale="1">
        <p:scale>
          <a:sx n="111" d="100"/>
          <a:sy n="111" d="100"/>
        </p:scale>
        <p:origin x="232" y="1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35955-6908-EE4F-95CB-55A01763F9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261153-813F-A142-8952-77A180E98D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2C4EDB-6FEE-BD4D-91B2-86DFE49EB78F}"/>
              </a:ext>
            </a:extLst>
          </p:cNvPr>
          <p:cNvSpPr>
            <a:spLocks noGrp="1"/>
          </p:cNvSpPr>
          <p:nvPr>
            <p:ph type="dt" sz="half" idx="10"/>
          </p:nvPr>
        </p:nvSpPr>
        <p:spPr/>
        <p:txBody>
          <a:bodyPr/>
          <a:lstStyle/>
          <a:p>
            <a:fld id="{4D4B4E07-C364-6D4C-9328-DA127D976BA9}" type="datetimeFigureOut">
              <a:rPr lang="en-US" smtClean="0"/>
              <a:t>4/12/21</a:t>
            </a:fld>
            <a:endParaRPr lang="en-US"/>
          </a:p>
        </p:txBody>
      </p:sp>
      <p:sp>
        <p:nvSpPr>
          <p:cNvPr id="5" name="Footer Placeholder 4">
            <a:extLst>
              <a:ext uri="{FF2B5EF4-FFF2-40B4-BE49-F238E27FC236}">
                <a16:creationId xmlns:a16="http://schemas.microsoft.com/office/drawing/2014/main" id="{0E173090-A11F-2D46-9929-6E236D137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3B50C-C1F9-6F45-83FB-EB61FC539AA1}"/>
              </a:ext>
            </a:extLst>
          </p:cNvPr>
          <p:cNvSpPr>
            <a:spLocks noGrp="1"/>
          </p:cNvSpPr>
          <p:nvPr>
            <p:ph type="sldNum" sz="quarter" idx="12"/>
          </p:nvPr>
        </p:nvSpPr>
        <p:spPr/>
        <p:txBody>
          <a:bodyPr/>
          <a:lstStyle/>
          <a:p>
            <a:fld id="{48270699-1AE1-0E44-A284-1D3AB872E33A}" type="slidenum">
              <a:rPr lang="en-US" smtClean="0"/>
              <a:t>‹#›</a:t>
            </a:fld>
            <a:endParaRPr lang="en-US"/>
          </a:p>
        </p:txBody>
      </p:sp>
    </p:spTree>
    <p:extLst>
      <p:ext uri="{BB962C8B-B14F-4D97-AF65-F5344CB8AC3E}">
        <p14:creationId xmlns:p14="http://schemas.microsoft.com/office/powerpoint/2010/main" val="130493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6943-4AB4-174A-9B2C-F4BB516239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099AC1-4595-624B-ACAF-F8AC59965D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06333-F362-DE4D-A46A-D83E6687F08C}"/>
              </a:ext>
            </a:extLst>
          </p:cNvPr>
          <p:cNvSpPr>
            <a:spLocks noGrp="1"/>
          </p:cNvSpPr>
          <p:nvPr>
            <p:ph type="dt" sz="half" idx="10"/>
          </p:nvPr>
        </p:nvSpPr>
        <p:spPr/>
        <p:txBody>
          <a:bodyPr/>
          <a:lstStyle/>
          <a:p>
            <a:fld id="{4D4B4E07-C364-6D4C-9328-DA127D976BA9}" type="datetimeFigureOut">
              <a:rPr lang="en-US" smtClean="0"/>
              <a:t>4/12/21</a:t>
            </a:fld>
            <a:endParaRPr lang="en-US"/>
          </a:p>
        </p:txBody>
      </p:sp>
      <p:sp>
        <p:nvSpPr>
          <p:cNvPr id="5" name="Footer Placeholder 4">
            <a:extLst>
              <a:ext uri="{FF2B5EF4-FFF2-40B4-BE49-F238E27FC236}">
                <a16:creationId xmlns:a16="http://schemas.microsoft.com/office/drawing/2014/main" id="{DBEB7F98-CFEA-7D4C-BCB4-BED9C6309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F50C3-C3D2-8947-97DE-5050E5CCBA43}"/>
              </a:ext>
            </a:extLst>
          </p:cNvPr>
          <p:cNvSpPr>
            <a:spLocks noGrp="1"/>
          </p:cNvSpPr>
          <p:nvPr>
            <p:ph type="sldNum" sz="quarter" idx="12"/>
          </p:nvPr>
        </p:nvSpPr>
        <p:spPr/>
        <p:txBody>
          <a:bodyPr/>
          <a:lstStyle/>
          <a:p>
            <a:fld id="{48270699-1AE1-0E44-A284-1D3AB872E33A}" type="slidenum">
              <a:rPr lang="en-US" smtClean="0"/>
              <a:t>‹#›</a:t>
            </a:fld>
            <a:endParaRPr lang="en-US"/>
          </a:p>
        </p:txBody>
      </p:sp>
    </p:spTree>
    <p:extLst>
      <p:ext uri="{BB962C8B-B14F-4D97-AF65-F5344CB8AC3E}">
        <p14:creationId xmlns:p14="http://schemas.microsoft.com/office/powerpoint/2010/main" val="2333931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9D28FB-E9BF-184D-BE7C-2E5D0B32E3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AB0588-0AAD-EE46-B282-8E00A244C4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999E5-875E-6F43-B084-6DC2B7E2D207}"/>
              </a:ext>
            </a:extLst>
          </p:cNvPr>
          <p:cNvSpPr>
            <a:spLocks noGrp="1"/>
          </p:cNvSpPr>
          <p:nvPr>
            <p:ph type="dt" sz="half" idx="10"/>
          </p:nvPr>
        </p:nvSpPr>
        <p:spPr/>
        <p:txBody>
          <a:bodyPr/>
          <a:lstStyle/>
          <a:p>
            <a:fld id="{4D4B4E07-C364-6D4C-9328-DA127D976BA9}" type="datetimeFigureOut">
              <a:rPr lang="en-US" smtClean="0"/>
              <a:t>4/12/21</a:t>
            </a:fld>
            <a:endParaRPr lang="en-US"/>
          </a:p>
        </p:txBody>
      </p:sp>
      <p:sp>
        <p:nvSpPr>
          <p:cNvPr id="5" name="Footer Placeholder 4">
            <a:extLst>
              <a:ext uri="{FF2B5EF4-FFF2-40B4-BE49-F238E27FC236}">
                <a16:creationId xmlns:a16="http://schemas.microsoft.com/office/drawing/2014/main" id="{AEAC7DF5-C4C7-4F44-9B0D-107522EB64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A23AB-BB26-F849-93F0-FAED6B6A6587}"/>
              </a:ext>
            </a:extLst>
          </p:cNvPr>
          <p:cNvSpPr>
            <a:spLocks noGrp="1"/>
          </p:cNvSpPr>
          <p:nvPr>
            <p:ph type="sldNum" sz="quarter" idx="12"/>
          </p:nvPr>
        </p:nvSpPr>
        <p:spPr/>
        <p:txBody>
          <a:bodyPr/>
          <a:lstStyle/>
          <a:p>
            <a:fld id="{48270699-1AE1-0E44-A284-1D3AB872E33A}" type="slidenum">
              <a:rPr lang="en-US" smtClean="0"/>
              <a:t>‹#›</a:t>
            </a:fld>
            <a:endParaRPr lang="en-US"/>
          </a:p>
        </p:txBody>
      </p:sp>
    </p:spTree>
    <p:extLst>
      <p:ext uri="{BB962C8B-B14F-4D97-AF65-F5344CB8AC3E}">
        <p14:creationId xmlns:p14="http://schemas.microsoft.com/office/powerpoint/2010/main" val="362332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4111-B99E-C146-AB82-CDAD9FF9B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9F73DC-FFA6-834D-A5D7-CFBEEF6466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252ED-A635-EA4E-9943-F3E5C2F96D3B}"/>
              </a:ext>
            </a:extLst>
          </p:cNvPr>
          <p:cNvSpPr>
            <a:spLocks noGrp="1"/>
          </p:cNvSpPr>
          <p:nvPr>
            <p:ph type="dt" sz="half" idx="10"/>
          </p:nvPr>
        </p:nvSpPr>
        <p:spPr/>
        <p:txBody>
          <a:bodyPr/>
          <a:lstStyle/>
          <a:p>
            <a:fld id="{4D4B4E07-C364-6D4C-9328-DA127D976BA9}" type="datetimeFigureOut">
              <a:rPr lang="en-US" smtClean="0"/>
              <a:t>4/12/21</a:t>
            </a:fld>
            <a:endParaRPr lang="en-US"/>
          </a:p>
        </p:txBody>
      </p:sp>
      <p:sp>
        <p:nvSpPr>
          <p:cNvPr id="5" name="Footer Placeholder 4">
            <a:extLst>
              <a:ext uri="{FF2B5EF4-FFF2-40B4-BE49-F238E27FC236}">
                <a16:creationId xmlns:a16="http://schemas.microsoft.com/office/drawing/2014/main" id="{A928879B-26A8-1043-9935-D2D72799F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A16E1-6E32-D849-A80B-EC08F1372E5C}"/>
              </a:ext>
            </a:extLst>
          </p:cNvPr>
          <p:cNvSpPr>
            <a:spLocks noGrp="1"/>
          </p:cNvSpPr>
          <p:nvPr>
            <p:ph type="sldNum" sz="quarter" idx="12"/>
          </p:nvPr>
        </p:nvSpPr>
        <p:spPr/>
        <p:txBody>
          <a:bodyPr/>
          <a:lstStyle/>
          <a:p>
            <a:fld id="{48270699-1AE1-0E44-A284-1D3AB872E33A}" type="slidenum">
              <a:rPr lang="en-US" smtClean="0"/>
              <a:t>‹#›</a:t>
            </a:fld>
            <a:endParaRPr lang="en-US"/>
          </a:p>
        </p:txBody>
      </p:sp>
    </p:spTree>
    <p:extLst>
      <p:ext uri="{BB962C8B-B14F-4D97-AF65-F5344CB8AC3E}">
        <p14:creationId xmlns:p14="http://schemas.microsoft.com/office/powerpoint/2010/main" val="162662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A610-FB63-6547-A6E7-343A9C6F5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1232A-CEF5-1446-957B-EA2C3F6630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DDFD36-EEC9-FB4B-9558-DD7CE8703397}"/>
              </a:ext>
            </a:extLst>
          </p:cNvPr>
          <p:cNvSpPr>
            <a:spLocks noGrp="1"/>
          </p:cNvSpPr>
          <p:nvPr>
            <p:ph type="dt" sz="half" idx="10"/>
          </p:nvPr>
        </p:nvSpPr>
        <p:spPr/>
        <p:txBody>
          <a:bodyPr/>
          <a:lstStyle/>
          <a:p>
            <a:fld id="{4D4B4E07-C364-6D4C-9328-DA127D976BA9}" type="datetimeFigureOut">
              <a:rPr lang="en-US" smtClean="0"/>
              <a:t>4/12/21</a:t>
            </a:fld>
            <a:endParaRPr lang="en-US"/>
          </a:p>
        </p:txBody>
      </p:sp>
      <p:sp>
        <p:nvSpPr>
          <p:cNvPr id="5" name="Footer Placeholder 4">
            <a:extLst>
              <a:ext uri="{FF2B5EF4-FFF2-40B4-BE49-F238E27FC236}">
                <a16:creationId xmlns:a16="http://schemas.microsoft.com/office/drawing/2014/main" id="{EE2FB180-F1EC-2743-AD09-2AD500FA2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8F8BA-9A4C-E94F-8694-C4904244D222}"/>
              </a:ext>
            </a:extLst>
          </p:cNvPr>
          <p:cNvSpPr>
            <a:spLocks noGrp="1"/>
          </p:cNvSpPr>
          <p:nvPr>
            <p:ph type="sldNum" sz="quarter" idx="12"/>
          </p:nvPr>
        </p:nvSpPr>
        <p:spPr/>
        <p:txBody>
          <a:bodyPr/>
          <a:lstStyle/>
          <a:p>
            <a:fld id="{48270699-1AE1-0E44-A284-1D3AB872E33A}" type="slidenum">
              <a:rPr lang="en-US" smtClean="0"/>
              <a:t>‹#›</a:t>
            </a:fld>
            <a:endParaRPr lang="en-US"/>
          </a:p>
        </p:txBody>
      </p:sp>
    </p:spTree>
    <p:extLst>
      <p:ext uri="{BB962C8B-B14F-4D97-AF65-F5344CB8AC3E}">
        <p14:creationId xmlns:p14="http://schemas.microsoft.com/office/powerpoint/2010/main" val="350400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13FC-8698-F840-BA44-64DD877D43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F0887F-42AE-2E4F-8440-BE749CA86A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79A429-07B6-4F4E-B022-23887C25F0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2A70BA-A17A-D942-A3BD-98B05BB441A6}"/>
              </a:ext>
            </a:extLst>
          </p:cNvPr>
          <p:cNvSpPr>
            <a:spLocks noGrp="1"/>
          </p:cNvSpPr>
          <p:nvPr>
            <p:ph type="dt" sz="half" idx="10"/>
          </p:nvPr>
        </p:nvSpPr>
        <p:spPr/>
        <p:txBody>
          <a:bodyPr/>
          <a:lstStyle/>
          <a:p>
            <a:fld id="{4D4B4E07-C364-6D4C-9328-DA127D976BA9}" type="datetimeFigureOut">
              <a:rPr lang="en-US" smtClean="0"/>
              <a:t>4/12/21</a:t>
            </a:fld>
            <a:endParaRPr lang="en-US"/>
          </a:p>
        </p:txBody>
      </p:sp>
      <p:sp>
        <p:nvSpPr>
          <p:cNvPr id="6" name="Footer Placeholder 5">
            <a:extLst>
              <a:ext uri="{FF2B5EF4-FFF2-40B4-BE49-F238E27FC236}">
                <a16:creationId xmlns:a16="http://schemas.microsoft.com/office/drawing/2014/main" id="{8CE96548-521D-9140-AFE1-D53D04469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7BBC39-F17A-2140-AFDA-C2A3D049E942}"/>
              </a:ext>
            </a:extLst>
          </p:cNvPr>
          <p:cNvSpPr>
            <a:spLocks noGrp="1"/>
          </p:cNvSpPr>
          <p:nvPr>
            <p:ph type="sldNum" sz="quarter" idx="12"/>
          </p:nvPr>
        </p:nvSpPr>
        <p:spPr/>
        <p:txBody>
          <a:bodyPr/>
          <a:lstStyle/>
          <a:p>
            <a:fld id="{48270699-1AE1-0E44-A284-1D3AB872E33A}" type="slidenum">
              <a:rPr lang="en-US" smtClean="0"/>
              <a:t>‹#›</a:t>
            </a:fld>
            <a:endParaRPr lang="en-US"/>
          </a:p>
        </p:txBody>
      </p:sp>
    </p:spTree>
    <p:extLst>
      <p:ext uri="{BB962C8B-B14F-4D97-AF65-F5344CB8AC3E}">
        <p14:creationId xmlns:p14="http://schemas.microsoft.com/office/powerpoint/2010/main" val="184992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B0E7-25A7-DC43-A8C9-5631DBCA54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3DFE67-4CFB-5A4E-B9A3-7B348EBC53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E0E38E-8379-9C4F-A968-6EC9103603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DB31BF-D8F8-8248-A934-F4AC5BB024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D0E0A7-ECBE-7E47-9F87-93C3C2D875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9C4A31-6F9B-D24F-9B23-0407BD15E2D8}"/>
              </a:ext>
            </a:extLst>
          </p:cNvPr>
          <p:cNvSpPr>
            <a:spLocks noGrp="1"/>
          </p:cNvSpPr>
          <p:nvPr>
            <p:ph type="dt" sz="half" idx="10"/>
          </p:nvPr>
        </p:nvSpPr>
        <p:spPr/>
        <p:txBody>
          <a:bodyPr/>
          <a:lstStyle/>
          <a:p>
            <a:fld id="{4D4B4E07-C364-6D4C-9328-DA127D976BA9}" type="datetimeFigureOut">
              <a:rPr lang="en-US" smtClean="0"/>
              <a:t>4/12/21</a:t>
            </a:fld>
            <a:endParaRPr lang="en-US"/>
          </a:p>
        </p:txBody>
      </p:sp>
      <p:sp>
        <p:nvSpPr>
          <p:cNvPr id="8" name="Footer Placeholder 7">
            <a:extLst>
              <a:ext uri="{FF2B5EF4-FFF2-40B4-BE49-F238E27FC236}">
                <a16:creationId xmlns:a16="http://schemas.microsoft.com/office/drawing/2014/main" id="{24B523A7-11D4-7042-BCAD-31DBC7215A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20D2F8-4F9E-224C-B54A-1C9BA09839D9}"/>
              </a:ext>
            </a:extLst>
          </p:cNvPr>
          <p:cNvSpPr>
            <a:spLocks noGrp="1"/>
          </p:cNvSpPr>
          <p:nvPr>
            <p:ph type="sldNum" sz="quarter" idx="12"/>
          </p:nvPr>
        </p:nvSpPr>
        <p:spPr/>
        <p:txBody>
          <a:bodyPr/>
          <a:lstStyle/>
          <a:p>
            <a:fld id="{48270699-1AE1-0E44-A284-1D3AB872E33A}" type="slidenum">
              <a:rPr lang="en-US" smtClean="0"/>
              <a:t>‹#›</a:t>
            </a:fld>
            <a:endParaRPr lang="en-US"/>
          </a:p>
        </p:txBody>
      </p:sp>
    </p:spTree>
    <p:extLst>
      <p:ext uri="{BB962C8B-B14F-4D97-AF65-F5344CB8AC3E}">
        <p14:creationId xmlns:p14="http://schemas.microsoft.com/office/powerpoint/2010/main" val="1470876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B73F-BE25-5B4F-B6BB-D09F6615E7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9A225D-72D3-2A4E-A9CE-196E211C5088}"/>
              </a:ext>
            </a:extLst>
          </p:cNvPr>
          <p:cNvSpPr>
            <a:spLocks noGrp="1"/>
          </p:cNvSpPr>
          <p:nvPr>
            <p:ph type="dt" sz="half" idx="10"/>
          </p:nvPr>
        </p:nvSpPr>
        <p:spPr/>
        <p:txBody>
          <a:bodyPr/>
          <a:lstStyle/>
          <a:p>
            <a:fld id="{4D4B4E07-C364-6D4C-9328-DA127D976BA9}" type="datetimeFigureOut">
              <a:rPr lang="en-US" smtClean="0"/>
              <a:t>4/12/21</a:t>
            </a:fld>
            <a:endParaRPr lang="en-US"/>
          </a:p>
        </p:txBody>
      </p:sp>
      <p:sp>
        <p:nvSpPr>
          <p:cNvPr id="4" name="Footer Placeholder 3">
            <a:extLst>
              <a:ext uri="{FF2B5EF4-FFF2-40B4-BE49-F238E27FC236}">
                <a16:creationId xmlns:a16="http://schemas.microsoft.com/office/drawing/2014/main" id="{82E26F98-117E-9B45-81B4-536B997AA4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581AE4-3F6A-154D-B34C-E939C6401759}"/>
              </a:ext>
            </a:extLst>
          </p:cNvPr>
          <p:cNvSpPr>
            <a:spLocks noGrp="1"/>
          </p:cNvSpPr>
          <p:nvPr>
            <p:ph type="sldNum" sz="quarter" idx="12"/>
          </p:nvPr>
        </p:nvSpPr>
        <p:spPr/>
        <p:txBody>
          <a:bodyPr/>
          <a:lstStyle/>
          <a:p>
            <a:fld id="{48270699-1AE1-0E44-A284-1D3AB872E33A}" type="slidenum">
              <a:rPr lang="en-US" smtClean="0"/>
              <a:t>‹#›</a:t>
            </a:fld>
            <a:endParaRPr lang="en-US"/>
          </a:p>
        </p:txBody>
      </p:sp>
    </p:spTree>
    <p:extLst>
      <p:ext uri="{BB962C8B-B14F-4D97-AF65-F5344CB8AC3E}">
        <p14:creationId xmlns:p14="http://schemas.microsoft.com/office/powerpoint/2010/main" val="403769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B79374-F917-BB42-98BC-8E8751912E1A}"/>
              </a:ext>
            </a:extLst>
          </p:cNvPr>
          <p:cNvSpPr>
            <a:spLocks noGrp="1"/>
          </p:cNvSpPr>
          <p:nvPr>
            <p:ph type="dt" sz="half" idx="10"/>
          </p:nvPr>
        </p:nvSpPr>
        <p:spPr/>
        <p:txBody>
          <a:bodyPr/>
          <a:lstStyle/>
          <a:p>
            <a:fld id="{4D4B4E07-C364-6D4C-9328-DA127D976BA9}" type="datetimeFigureOut">
              <a:rPr lang="en-US" smtClean="0"/>
              <a:t>4/12/21</a:t>
            </a:fld>
            <a:endParaRPr lang="en-US"/>
          </a:p>
        </p:txBody>
      </p:sp>
      <p:sp>
        <p:nvSpPr>
          <p:cNvPr id="3" name="Footer Placeholder 2">
            <a:extLst>
              <a:ext uri="{FF2B5EF4-FFF2-40B4-BE49-F238E27FC236}">
                <a16:creationId xmlns:a16="http://schemas.microsoft.com/office/drawing/2014/main" id="{2E929BFB-D59A-5740-8D49-457F2B166A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32FBCA-DF9A-934F-B973-6D63C63ADFD9}"/>
              </a:ext>
            </a:extLst>
          </p:cNvPr>
          <p:cNvSpPr>
            <a:spLocks noGrp="1"/>
          </p:cNvSpPr>
          <p:nvPr>
            <p:ph type="sldNum" sz="quarter" idx="12"/>
          </p:nvPr>
        </p:nvSpPr>
        <p:spPr/>
        <p:txBody>
          <a:bodyPr/>
          <a:lstStyle/>
          <a:p>
            <a:fld id="{48270699-1AE1-0E44-A284-1D3AB872E33A}" type="slidenum">
              <a:rPr lang="en-US" smtClean="0"/>
              <a:t>‹#›</a:t>
            </a:fld>
            <a:endParaRPr lang="en-US"/>
          </a:p>
        </p:txBody>
      </p:sp>
    </p:spTree>
    <p:extLst>
      <p:ext uri="{BB962C8B-B14F-4D97-AF65-F5344CB8AC3E}">
        <p14:creationId xmlns:p14="http://schemas.microsoft.com/office/powerpoint/2010/main" val="2392956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A052-C196-CB4D-BFB0-44A9A9D06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4DCE7E-9AEC-7A40-A903-BF379A486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0E00A6-8A6C-B64E-9A43-71CECBC2E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35727-259A-AE47-B629-A052BEBB9A47}"/>
              </a:ext>
            </a:extLst>
          </p:cNvPr>
          <p:cNvSpPr>
            <a:spLocks noGrp="1"/>
          </p:cNvSpPr>
          <p:nvPr>
            <p:ph type="dt" sz="half" idx="10"/>
          </p:nvPr>
        </p:nvSpPr>
        <p:spPr/>
        <p:txBody>
          <a:bodyPr/>
          <a:lstStyle/>
          <a:p>
            <a:fld id="{4D4B4E07-C364-6D4C-9328-DA127D976BA9}" type="datetimeFigureOut">
              <a:rPr lang="en-US" smtClean="0"/>
              <a:t>4/12/21</a:t>
            </a:fld>
            <a:endParaRPr lang="en-US"/>
          </a:p>
        </p:txBody>
      </p:sp>
      <p:sp>
        <p:nvSpPr>
          <p:cNvPr id="6" name="Footer Placeholder 5">
            <a:extLst>
              <a:ext uri="{FF2B5EF4-FFF2-40B4-BE49-F238E27FC236}">
                <a16:creationId xmlns:a16="http://schemas.microsoft.com/office/drawing/2014/main" id="{6F3C009C-77B5-FE4A-B4A1-5626F6404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67560A-FE15-E843-9F28-EE6402E021A5}"/>
              </a:ext>
            </a:extLst>
          </p:cNvPr>
          <p:cNvSpPr>
            <a:spLocks noGrp="1"/>
          </p:cNvSpPr>
          <p:nvPr>
            <p:ph type="sldNum" sz="quarter" idx="12"/>
          </p:nvPr>
        </p:nvSpPr>
        <p:spPr/>
        <p:txBody>
          <a:bodyPr/>
          <a:lstStyle/>
          <a:p>
            <a:fld id="{48270699-1AE1-0E44-A284-1D3AB872E33A}" type="slidenum">
              <a:rPr lang="en-US" smtClean="0"/>
              <a:t>‹#›</a:t>
            </a:fld>
            <a:endParaRPr lang="en-US"/>
          </a:p>
        </p:txBody>
      </p:sp>
    </p:spTree>
    <p:extLst>
      <p:ext uri="{BB962C8B-B14F-4D97-AF65-F5344CB8AC3E}">
        <p14:creationId xmlns:p14="http://schemas.microsoft.com/office/powerpoint/2010/main" val="4181398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B255-0418-F646-9D41-74BC9A5DE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06D4F6-E6CB-AB44-A163-6ABF354DA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D184BA-6610-DE47-98F7-EC5BF8BCF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0364D-560A-7043-8FFC-048E1556BD6E}"/>
              </a:ext>
            </a:extLst>
          </p:cNvPr>
          <p:cNvSpPr>
            <a:spLocks noGrp="1"/>
          </p:cNvSpPr>
          <p:nvPr>
            <p:ph type="dt" sz="half" idx="10"/>
          </p:nvPr>
        </p:nvSpPr>
        <p:spPr/>
        <p:txBody>
          <a:bodyPr/>
          <a:lstStyle/>
          <a:p>
            <a:fld id="{4D4B4E07-C364-6D4C-9328-DA127D976BA9}" type="datetimeFigureOut">
              <a:rPr lang="en-US" smtClean="0"/>
              <a:t>4/12/21</a:t>
            </a:fld>
            <a:endParaRPr lang="en-US"/>
          </a:p>
        </p:txBody>
      </p:sp>
      <p:sp>
        <p:nvSpPr>
          <p:cNvPr id="6" name="Footer Placeholder 5">
            <a:extLst>
              <a:ext uri="{FF2B5EF4-FFF2-40B4-BE49-F238E27FC236}">
                <a16:creationId xmlns:a16="http://schemas.microsoft.com/office/drawing/2014/main" id="{D6A6683F-7467-1540-90F0-E3B3C9EB0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68987-F682-4D4A-A3E6-95D8242F554B}"/>
              </a:ext>
            </a:extLst>
          </p:cNvPr>
          <p:cNvSpPr>
            <a:spLocks noGrp="1"/>
          </p:cNvSpPr>
          <p:nvPr>
            <p:ph type="sldNum" sz="quarter" idx="12"/>
          </p:nvPr>
        </p:nvSpPr>
        <p:spPr/>
        <p:txBody>
          <a:bodyPr/>
          <a:lstStyle/>
          <a:p>
            <a:fld id="{48270699-1AE1-0E44-A284-1D3AB872E33A}" type="slidenum">
              <a:rPr lang="en-US" smtClean="0"/>
              <a:t>‹#›</a:t>
            </a:fld>
            <a:endParaRPr lang="en-US"/>
          </a:p>
        </p:txBody>
      </p:sp>
    </p:spTree>
    <p:extLst>
      <p:ext uri="{BB962C8B-B14F-4D97-AF65-F5344CB8AC3E}">
        <p14:creationId xmlns:p14="http://schemas.microsoft.com/office/powerpoint/2010/main" val="3272437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3B21A2-F67D-C844-95F1-320C7DE048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D28063-D59E-FC42-AD8C-929BB57218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6C022-AE03-BE42-86CC-711B7ABA77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B4E07-C364-6D4C-9328-DA127D976BA9}" type="datetimeFigureOut">
              <a:rPr lang="en-US" smtClean="0"/>
              <a:t>4/12/21</a:t>
            </a:fld>
            <a:endParaRPr lang="en-US"/>
          </a:p>
        </p:txBody>
      </p:sp>
      <p:sp>
        <p:nvSpPr>
          <p:cNvPr id="5" name="Footer Placeholder 4">
            <a:extLst>
              <a:ext uri="{FF2B5EF4-FFF2-40B4-BE49-F238E27FC236}">
                <a16:creationId xmlns:a16="http://schemas.microsoft.com/office/drawing/2014/main" id="{458D6230-B5D9-0840-BF26-E0665C362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834908-80ED-8E49-AEAA-7F54E10947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70699-1AE1-0E44-A284-1D3AB872E33A}" type="slidenum">
              <a:rPr lang="en-US" smtClean="0"/>
              <a:t>‹#›</a:t>
            </a:fld>
            <a:endParaRPr lang="en-US"/>
          </a:p>
        </p:txBody>
      </p:sp>
    </p:spTree>
    <p:extLst>
      <p:ext uri="{BB962C8B-B14F-4D97-AF65-F5344CB8AC3E}">
        <p14:creationId xmlns:p14="http://schemas.microsoft.com/office/powerpoint/2010/main" val="1969133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3.png"/><Relationship Id="rId10" Type="http://schemas.openxmlformats.org/officeDocument/2006/relationships/image" Target="../media/image13.tiff"/><Relationship Id="rId4" Type="http://schemas.openxmlformats.org/officeDocument/2006/relationships/image" Target="../media/image22.pn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tiff"/><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13.tiff"/><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tiff"/><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7840B81-AEBC-2944-9A9F-1AF17AE6056D}"/>
              </a:ext>
            </a:extLst>
          </p:cNvPr>
          <p:cNvGrpSpPr/>
          <p:nvPr/>
        </p:nvGrpSpPr>
        <p:grpSpPr>
          <a:xfrm>
            <a:off x="0" y="483456"/>
            <a:ext cx="6005121" cy="4991100"/>
            <a:chOff x="0" y="483456"/>
            <a:chExt cx="6005121" cy="4991100"/>
          </a:xfrm>
        </p:grpSpPr>
        <p:cxnSp>
          <p:nvCxnSpPr>
            <p:cNvPr id="6" name="Straight Connector 5">
              <a:extLst>
                <a:ext uri="{FF2B5EF4-FFF2-40B4-BE49-F238E27FC236}">
                  <a16:creationId xmlns:a16="http://schemas.microsoft.com/office/drawing/2014/main" id="{51CE99C0-3A60-834B-935E-C4FA3525DB5D}"/>
                </a:ext>
              </a:extLst>
            </p:cNvPr>
            <p:cNvCxnSpPr>
              <a:cxnSpLocks/>
            </p:cNvCxnSpPr>
            <p:nvPr/>
          </p:nvCxnSpPr>
          <p:spPr>
            <a:xfrm>
              <a:off x="2096845" y="2979006"/>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FA029B26-948E-3040-9734-D0689B68A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3119"/>
              <a:ext cx="3467100" cy="3619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1B460DE-E5DA-A14D-8E39-DBA1B9153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521" y="483456"/>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047AAD9-8FB1-0D45-9E11-34817998ABB3}"/>
                </a:ext>
              </a:extLst>
            </p:cNvPr>
            <p:cNvCxnSpPr>
              <a:cxnSpLocks/>
            </p:cNvCxnSpPr>
            <p:nvPr/>
          </p:nvCxnSpPr>
          <p:spPr>
            <a:xfrm flipV="1">
              <a:off x="1991496" y="731614"/>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924692ED-2637-9C4C-BDBE-C4133C5ED9BE}"/>
              </a:ext>
            </a:extLst>
          </p:cNvPr>
          <p:cNvGrpSpPr/>
          <p:nvPr/>
        </p:nvGrpSpPr>
        <p:grpSpPr>
          <a:xfrm>
            <a:off x="6005121" y="483456"/>
            <a:ext cx="6041146" cy="4991100"/>
            <a:chOff x="6005121" y="483456"/>
            <a:chExt cx="6041146" cy="4991100"/>
          </a:xfrm>
        </p:grpSpPr>
        <p:pic>
          <p:nvPicPr>
            <p:cNvPr id="1032" name="Picture 8">
              <a:extLst>
                <a:ext uri="{FF2B5EF4-FFF2-40B4-BE49-F238E27FC236}">
                  <a16:creationId xmlns:a16="http://schemas.microsoft.com/office/drawing/2014/main" id="{DD4FBB40-8CC8-8649-A558-10A1AE8518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1667" y="483456"/>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4AA1370-F72F-7D48-B9E8-669CC1A0CFFB}"/>
                </a:ext>
              </a:extLst>
            </p:cNvPr>
            <p:cNvCxnSpPr>
              <a:cxnSpLocks/>
            </p:cNvCxnSpPr>
            <p:nvPr/>
          </p:nvCxnSpPr>
          <p:spPr>
            <a:xfrm>
              <a:off x="8101966" y="2979006"/>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C60334A-B4C0-3C44-B459-7B7328DBB23D}"/>
                </a:ext>
              </a:extLst>
            </p:cNvPr>
            <p:cNvCxnSpPr>
              <a:cxnSpLocks/>
            </p:cNvCxnSpPr>
            <p:nvPr/>
          </p:nvCxnSpPr>
          <p:spPr>
            <a:xfrm flipV="1">
              <a:off x="7996617" y="731614"/>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30" name="Picture 6">
              <a:extLst>
                <a:ext uri="{FF2B5EF4-FFF2-40B4-BE49-F238E27FC236}">
                  <a16:creationId xmlns:a16="http://schemas.microsoft.com/office/drawing/2014/main" id="{9577814A-D4A1-0A47-9C04-31E6C2BCD5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5121" y="1417672"/>
              <a:ext cx="3467100" cy="36195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a:extLst>
              <a:ext uri="{FF2B5EF4-FFF2-40B4-BE49-F238E27FC236}">
                <a16:creationId xmlns:a16="http://schemas.microsoft.com/office/drawing/2014/main" id="{C9730885-04D5-4247-875B-37851F2FCFAA}"/>
              </a:ext>
            </a:extLst>
          </p:cNvPr>
          <p:cNvSpPr txBox="1"/>
          <p:nvPr/>
        </p:nvSpPr>
        <p:spPr>
          <a:xfrm>
            <a:off x="320634" y="154379"/>
            <a:ext cx="2443298" cy="646331"/>
          </a:xfrm>
          <a:prstGeom prst="rect">
            <a:avLst/>
          </a:prstGeom>
          <a:noFill/>
        </p:spPr>
        <p:txBody>
          <a:bodyPr wrap="none" rtlCol="0">
            <a:spAutoFit/>
          </a:bodyPr>
          <a:lstStyle/>
          <a:p>
            <a:r>
              <a:rPr lang="en-US" dirty="0"/>
              <a:t>Dungeness Crab</a:t>
            </a:r>
          </a:p>
          <a:p>
            <a:r>
              <a:rPr lang="en-US" dirty="0"/>
              <a:t>Surface, present SSP245</a:t>
            </a:r>
          </a:p>
        </p:txBody>
      </p:sp>
    </p:spTree>
    <p:extLst>
      <p:ext uri="{BB962C8B-B14F-4D97-AF65-F5344CB8AC3E}">
        <p14:creationId xmlns:p14="http://schemas.microsoft.com/office/powerpoint/2010/main" val="137033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6BB9E1-4C75-D548-8B52-0F15DE143BC8}"/>
              </a:ext>
            </a:extLst>
          </p:cNvPr>
          <p:cNvSpPr txBox="1"/>
          <p:nvPr/>
        </p:nvSpPr>
        <p:spPr>
          <a:xfrm>
            <a:off x="4451384" y="237436"/>
            <a:ext cx="7503107" cy="923330"/>
          </a:xfrm>
          <a:prstGeom prst="rect">
            <a:avLst/>
          </a:prstGeom>
          <a:noFill/>
        </p:spPr>
        <p:txBody>
          <a:bodyPr wrap="square" rtlCol="0">
            <a:spAutoFit/>
          </a:bodyPr>
          <a:lstStyle/>
          <a:p>
            <a:r>
              <a:rPr lang="en-US" dirty="0">
                <a:solidFill>
                  <a:schemeClr val="tx1">
                    <a:lumMod val="75000"/>
                    <a:lumOff val="25000"/>
                  </a:schemeClr>
                </a:solidFill>
              </a:rPr>
              <a:t>Based on </a:t>
            </a:r>
            <a:r>
              <a:rPr lang="en-US" dirty="0">
                <a:solidFill>
                  <a:schemeClr val="accent1"/>
                </a:solidFill>
              </a:rPr>
              <a:t>Temperature &amp; Oxygen Conditions</a:t>
            </a:r>
            <a:r>
              <a:rPr lang="en-US" dirty="0">
                <a:solidFill>
                  <a:schemeClr val="tx1">
                    <a:lumMod val="75000"/>
                    <a:lumOff val="25000"/>
                  </a:schemeClr>
                </a:solidFill>
              </a:rPr>
              <a:t>, Dungeness Crab habitat would decrease in the future, particularly after 2040, when suitability decreases also during the winter and spring.</a:t>
            </a:r>
            <a:endParaRPr lang="en-US" dirty="0">
              <a:solidFill>
                <a:schemeClr val="accent1"/>
              </a:solidFill>
            </a:endParaRPr>
          </a:p>
        </p:txBody>
      </p:sp>
      <p:grpSp>
        <p:nvGrpSpPr>
          <p:cNvPr id="6" name="Group 5">
            <a:extLst>
              <a:ext uri="{FF2B5EF4-FFF2-40B4-BE49-F238E27FC236}">
                <a16:creationId xmlns:a16="http://schemas.microsoft.com/office/drawing/2014/main" id="{2CB24710-FB59-F14B-8192-CAD6F0A37148}"/>
              </a:ext>
            </a:extLst>
          </p:cNvPr>
          <p:cNvGrpSpPr/>
          <p:nvPr/>
        </p:nvGrpSpPr>
        <p:grpSpPr>
          <a:xfrm>
            <a:off x="250097" y="1209954"/>
            <a:ext cx="11819577" cy="5551993"/>
            <a:chOff x="366642" y="1209954"/>
            <a:chExt cx="11819577" cy="5551993"/>
          </a:xfrm>
        </p:grpSpPr>
        <p:pic>
          <p:nvPicPr>
            <p:cNvPr id="6152" name="Picture 8">
              <a:extLst>
                <a:ext uri="{FF2B5EF4-FFF2-40B4-BE49-F238E27FC236}">
                  <a16:creationId xmlns:a16="http://schemas.microsoft.com/office/drawing/2014/main" id="{90E9DC41-EE10-B546-8D3F-6AE275FF6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642" y="4018747"/>
              <a:ext cx="6244936" cy="2743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98CC310-48A4-2640-8FBB-C79267BF2F6B}"/>
                </a:ext>
              </a:extLst>
            </p:cNvPr>
            <p:cNvSpPr/>
            <p:nvPr/>
          </p:nvSpPr>
          <p:spPr>
            <a:xfrm>
              <a:off x="5951380" y="4084650"/>
              <a:ext cx="643741" cy="2539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CF366BE-56E1-564B-AE10-F3D9FCB13FD7}"/>
                </a:ext>
              </a:extLst>
            </p:cNvPr>
            <p:cNvSpPr txBox="1"/>
            <p:nvPr/>
          </p:nvSpPr>
          <p:spPr>
            <a:xfrm>
              <a:off x="10050371" y="1624711"/>
              <a:ext cx="904287" cy="369332"/>
            </a:xfrm>
            <a:prstGeom prst="rect">
              <a:avLst/>
            </a:prstGeom>
            <a:solidFill>
              <a:schemeClr val="bg1"/>
            </a:solidFill>
          </p:spPr>
          <p:txBody>
            <a:bodyPr wrap="none" rtlCol="0">
              <a:spAutoFit/>
            </a:bodyPr>
            <a:lstStyle/>
            <a:p>
              <a:r>
                <a:rPr lang="en-US" b="1" dirty="0">
                  <a:solidFill>
                    <a:schemeClr val="tx1">
                      <a:lumMod val="65000"/>
                      <a:lumOff val="35000"/>
                    </a:schemeClr>
                  </a:solidFill>
                </a:rPr>
                <a:t>Bottom</a:t>
              </a:r>
            </a:p>
          </p:txBody>
        </p:sp>
        <p:sp>
          <p:nvSpPr>
            <p:cNvPr id="10" name="TextBox 9">
              <a:extLst>
                <a:ext uri="{FF2B5EF4-FFF2-40B4-BE49-F238E27FC236}">
                  <a16:creationId xmlns:a16="http://schemas.microsoft.com/office/drawing/2014/main" id="{4D6A8877-17F8-3248-88D3-1DE74704B1C8}"/>
                </a:ext>
              </a:extLst>
            </p:cNvPr>
            <p:cNvSpPr txBox="1"/>
            <p:nvPr/>
          </p:nvSpPr>
          <p:spPr>
            <a:xfrm>
              <a:off x="4560460" y="1624711"/>
              <a:ext cx="894284" cy="369332"/>
            </a:xfrm>
            <a:prstGeom prst="rect">
              <a:avLst/>
            </a:prstGeom>
            <a:solidFill>
              <a:schemeClr val="bg1"/>
            </a:solidFill>
          </p:spPr>
          <p:txBody>
            <a:bodyPr wrap="none" rtlCol="0">
              <a:spAutoFit/>
            </a:bodyPr>
            <a:lstStyle/>
            <a:p>
              <a:r>
                <a:rPr lang="en-US" b="1" dirty="0">
                  <a:solidFill>
                    <a:schemeClr val="tx1">
                      <a:lumMod val="65000"/>
                      <a:lumOff val="35000"/>
                    </a:schemeClr>
                  </a:solidFill>
                </a:rPr>
                <a:t>Surface</a:t>
              </a:r>
            </a:p>
          </p:txBody>
        </p:sp>
        <p:sp>
          <p:nvSpPr>
            <p:cNvPr id="12" name="Rectangle 11">
              <a:extLst>
                <a:ext uri="{FF2B5EF4-FFF2-40B4-BE49-F238E27FC236}">
                  <a16:creationId xmlns:a16="http://schemas.microsoft.com/office/drawing/2014/main" id="{6E291906-13CF-2A4A-8E96-6660DBFB500D}"/>
                </a:ext>
              </a:extLst>
            </p:cNvPr>
            <p:cNvSpPr/>
            <p:nvPr/>
          </p:nvSpPr>
          <p:spPr>
            <a:xfrm>
              <a:off x="2100069" y="3873945"/>
              <a:ext cx="2351315" cy="3433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a:extLst>
                <a:ext uri="{FF2B5EF4-FFF2-40B4-BE49-F238E27FC236}">
                  <a16:creationId xmlns:a16="http://schemas.microsoft.com/office/drawing/2014/main" id="{AAC6555A-97FB-3F49-B412-0EABC2103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283" y="4003965"/>
              <a:ext cx="6244936" cy="27432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BBE35D3A-9B54-E041-A01A-7E613EDF27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694" y="1341450"/>
              <a:ext cx="5226627" cy="27432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AFADF734-D60D-6F4C-9E22-851E4DD588DA}"/>
                </a:ext>
              </a:extLst>
            </p:cNvPr>
            <p:cNvSpPr/>
            <p:nvPr/>
          </p:nvSpPr>
          <p:spPr>
            <a:xfrm>
              <a:off x="7725951" y="3857425"/>
              <a:ext cx="2351315" cy="3433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D72AA0A7-39E1-EE4A-B7B6-F68F16A5CC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6529" y="1341450"/>
              <a:ext cx="5226627" cy="27432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8A105DE-CBD1-6C47-9CA1-D5462417F89D}"/>
                </a:ext>
              </a:extLst>
            </p:cNvPr>
            <p:cNvSpPr/>
            <p:nvPr/>
          </p:nvSpPr>
          <p:spPr>
            <a:xfrm>
              <a:off x="2245005" y="1209955"/>
              <a:ext cx="2351315" cy="3433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5C5756C-A33B-0B4F-9A20-A16ED3B348B9}"/>
                </a:ext>
              </a:extLst>
            </p:cNvPr>
            <p:cNvSpPr/>
            <p:nvPr/>
          </p:nvSpPr>
          <p:spPr>
            <a:xfrm>
              <a:off x="7821648" y="1209954"/>
              <a:ext cx="2351315" cy="3433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F3CD54BA-2F61-CD42-B195-2DF76025340C}"/>
              </a:ext>
            </a:extLst>
          </p:cNvPr>
          <p:cNvSpPr txBox="1"/>
          <p:nvPr/>
        </p:nvSpPr>
        <p:spPr>
          <a:xfrm>
            <a:off x="237509" y="191270"/>
            <a:ext cx="2527551" cy="1138773"/>
          </a:xfrm>
          <a:prstGeom prst="rect">
            <a:avLst/>
          </a:prstGeom>
          <a:noFill/>
        </p:spPr>
        <p:txBody>
          <a:bodyPr wrap="none" rtlCol="0">
            <a:spAutoFit/>
          </a:bodyPr>
          <a:lstStyle/>
          <a:p>
            <a:r>
              <a:rPr lang="en-US" sz="2800" dirty="0">
                <a:solidFill>
                  <a:schemeClr val="accent1">
                    <a:lumMod val="75000"/>
                  </a:schemeClr>
                </a:solidFill>
              </a:rPr>
              <a:t>Dungeness Crab</a:t>
            </a:r>
          </a:p>
          <a:p>
            <a:r>
              <a:rPr lang="en-US" sz="2000" dirty="0">
                <a:solidFill>
                  <a:schemeClr val="tx1">
                    <a:lumMod val="75000"/>
                    <a:lumOff val="25000"/>
                  </a:schemeClr>
                </a:solidFill>
              </a:rPr>
              <a:t>Suitable Habitat </a:t>
            </a:r>
          </a:p>
          <a:p>
            <a:r>
              <a:rPr lang="en-US" sz="2000" dirty="0">
                <a:solidFill>
                  <a:schemeClr val="bg2">
                    <a:lumMod val="50000"/>
                  </a:schemeClr>
                </a:solidFill>
              </a:rPr>
              <a:t>SSP 585</a:t>
            </a:r>
            <a:endParaRPr lang="en-US" dirty="0">
              <a:solidFill>
                <a:schemeClr val="bg2">
                  <a:lumMod val="50000"/>
                </a:schemeClr>
              </a:solidFill>
            </a:endParaRPr>
          </a:p>
        </p:txBody>
      </p:sp>
      <p:sp>
        <p:nvSpPr>
          <p:cNvPr id="21" name="TextBox 20">
            <a:extLst>
              <a:ext uri="{FF2B5EF4-FFF2-40B4-BE49-F238E27FC236}">
                <a16:creationId xmlns:a16="http://schemas.microsoft.com/office/drawing/2014/main" id="{AC06618B-B339-BE45-8FDE-7B831BCD751E}"/>
              </a:ext>
            </a:extLst>
          </p:cNvPr>
          <p:cNvSpPr txBox="1"/>
          <p:nvPr/>
        </p:nvSpPr>
        <p:spPr>
          <a:xfrm>
            <a:off x="4640139" y="1642641"/>
            <a:ext cx="894284" cy="369332"/>
          </a:xfrm>
          <a:prstGeom prst="rect">
            <a:avLst/>
          </a:prstGeom>
          <a:solidFill>
            <a:schemeClr val="bg1"/>
          </a:solidFill>
        </p:spPr>
        <p:txBody>
          <a:bodyPr wrap="none" rtlCol="0">
            <a:spAutoFit/>
          </a:bodyPr>
          <a:lstStyle/>
          <a:p>
            <a:r>
              <a:rPr lang="en-US" b="1" dirty="0">
                <a:solidFill>
                  <a:schemeClr val="tx1">
                    <a:lumMod val="65000"/>
                    <a:lumOff val="35000"/>
                  </a:schemeClr>
                </a:solidFill>
              </a:rPr>
              <a:t>Surface</a:t>
            </a:r>
          </a:p>
        </p:txBody>
      </p:sp>
      <p:sp>
        <p:nvSpPr>
          <p:cNvPr id="22" name="TextBox 21">
            <a:extLst>
              <a:ext uri="{FF2B5EF4-FFF2-40B4-BE49-F238E27FC236}">
                <a16:creationId xmlns:a16="http://schemas.microsoft.com/office/drawing/2014/main" id="{B4A151C2-FEFB-C446-8E40-CEA77F601BDF}"/>
              </a:ext>
            </a:extLst>
          </p:cNvPr>
          <p:cNvSpPr txBox="1"/>
          <p:nvPr/>
        </p:nvSpPr>
        <p:spPr>
          <a:xfrm>
            <a:off x="10256198" y="1624711"/>
            <a:ext cx="904287" cy="369332"/>
          </a:xfrm>
          <a:prstGeom prst="rect">
            <a:avLst/>
          </a:prstGeom>
          <a:solidFill>
            <a:schemeClr val="bg1"/>
          </a:solidFill>
        </p:spPr>
        <p:txBody>
          <a:bodyPr wrap="none" rtlCol="0">
            <a:spAutoFit/>
          </a:bodyPr>
          <a:lstStyle/>
          <a:p>
            <a:r>
              <a:rPr lang="en-US" b="1" dirty="0">
                <a:solidFill>
                  <a:schemeClr val="tx1">
                    <a:lumMod val="65000"/>
                    <a:lumOff val="35000"/>
                  </a:schemeClr>
                </a:solidFill>
              </a:rPr>
              <a:t>Bottom</a:t>
            </a:r>
          </a:p>
        </p:txBody>
      </p:sp>
    </p:spTree>
    <p:extLst>
      <p:ext uri="{BB962C8B-B14F-4D97-AF65-F5344CB8AC3E}">
        <p14:creationId xmlns:p14="http://schemas.microsoft.com/office/powerpoint/2010/main" val="1061962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D44940-C2C9-3040-A4BC-617EBC832CD4}"/>
              </a:ext>
            </a:extLst>
          </p:cNvPr>
          <p:cNvSpPr txBox="1"/>
          <p:nvPr/>
        </p:nvSpPr>
        <p:spPr>
          <a:xfrm>
            <a:off x="403210" y="358954"/>
            <a:ext cx="2527551" cy="1107996"/>
          </a:xfrm>
          <a:prstGeom prst="rect">
            <a:avLst/>
          </a:prstGeom>
          <a:noFill/>
        </p:spPr>
        <p:txBody>
          <a:bodyPr wrap="none" rtlCol="0">
            <a:spAutoFit/>
          </a:bodyPr>
          <a:lstStyle/>
          <a:p>
            <a:r>
              <a:rPr lang="en-US" sz="2800" dirty="0">
                <a:solidFill>
                  <a:schemeClr val="accent1">
                    <a:lumMod val="75000"/>
                  </a:schemeClr>
                </a:solidFill>
              </a:rPr>
              <a:t>Dungeness Crab</a:t>
            </a:r>
          </a:p>
          <a:p>
            <a:r>
              <a:rPr lang="en-US" sz="2000" dirty="0">
                <a:solidFill>
                  <a:schemeClr val="tx1">
                    <a:lumMod val="75000"/>
                    <a:lumOff val="25000"/>
                  </a:schemeClr>
                </a:solidFill>
              </a:rPr>
              <a:t>Suitable Habitat</a:t>
            </a:r>
          </a:p>
          <a:p>
            <a:r>
              <a:rPr lang="en-US" dirty="0">
                <a:solidFill>
                  <a:schemeClr val="tx1">
                    <a:lumMod val="50000"/>
                    <a:lumOff val="50000"/>
                  </a:schemeClr>
                </a:solidFill>
              </a:rPr>
              <a:t>2040-2060, SSP 585</a:t>
            </a:r>
          </a:p>
        </p:txBody>
      </p:sp>
      <p:grpSp>
        <p:nvGrpSpPr>
          <p:cNvPr id="30" name="Group 29">
            <a:extLst>
              <a:ext uri="{FF2B5EF4-FFF2-40B4-BE49-F238E27FC236}">
                <a16:creationId xmlns:a16="http://schemas.microsoft.com/office/drawing/2014/main" id="{5C7842FA-83D7-8244-BD48-71B3716D85B1}"/>
              </a:ext>
            </a:extLst>
          </p:cNvPr>
          <p:cNvGrpSpPr/>
          <p:nvPr/>
        </p:nvGrpSpPr>
        <p:grpSpPr>
          <a:xfrm>
            <a:off x="4732594" y="206972"/>
            <a:ext cx="7242889" cy="5970855"/>
            <a:chOff x="4732594" y="206972"/>
            <a:chExt cx="7242889" cy="5970855"/>
          </a:xfrm>
        </p:grpSpPr>
        <p:grpSp>
          <p:nvGrpSpPr>
            <p:cNvPr id="3" name="Group 2">
              <a:extLst>
                <a:ext uri="{FF2B5EF4-FFF2-40B4-BE49-F238E27FC236}">
                  <a16:creationId xmlns:a16="http://schemas.microsoft.com/office/drawing/2014/main" id="{5BD28673-7282-8640-B8D8-7787F85914DF}"/>
                </a:ext>
              </a:extLst>
            </p:cNvPr>
            <p:cNvGrpSpPr>
              <a:grpSpLocks noChangeAspect="1"/>
            </p:cNvGrpSpPr>
            <p:nvPr/>
          </p:nvGrpSpPr>
          <p:grpSpPr>
            <a:xfrm>
              <a:off x="4821269" y="3251747"/>
              <a:ext cx="3512303" cy="2926080"/>
              <a:chOff x="17930" y="1261645"/>
              <a:chExt cx="5991038" cy="4991100"/>
            </a:xfrm>
          </p:grpSpPr>
          <p:pic>
            <p:nvPicPr>
              <p:cNvPr id="4" name="Picture 6">
                <a:extLst>
                  <a:ext uri="{FF2B5EF4-FFF2-40B4-BE49-F238E27FC236}">
                    <a16:creationId xmlns:a16="http://schemas.microsoft.com/office/drawing/2014/main" id="{B3759E5E-EA67-6E45-908E-6E8DE2358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368" y="1261645"/>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DE001228-E5FF-CC47-814F-DB2611C08939}"/>
                  </a:ext>
                </a:extLst>
              </p:cNvPr>
              <p:cNvCxnSpPr>
                <a:cxnSpLocks/>
              </p:cNvCxnSpPr>
              <p:nvPr/>
            </p:nvCxnSpPr>
            <p:spPr>
              <a:xfrm>
                <a:off x="2096845" y="3703405"/>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E6ACD1A-0242-774B-829A-AB3CF4628FDC}"/>
                  </a:ext>
                </a:extLst>
              </p:cNvPr>
              <p:cNvCxnSpPr>
                <a:cxnSpLocks/>
              </p:cNvCxnSpPr>
              <p:nvPr/>
            </p:nvCxnSpPr>
            <p:spPr>
              <a:xfrm flipV="1">
                <a:off x="1991496" y="1456013"/>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2">
                <a:extLst>
                  <a:ext uri="{FF2B5EF4-FFF2-40B4-BE49-F238E27FC236}">
                    <a16:creationId xmlns:a16="http://schemas.microsoft.com/office/drawing/2014/main" id="{0C96BBD6-A9C6-F740-836F-2820BC6E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0" y="2142566"/>
                <a:ext cx="3467100" cy="3619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398BDD18-AE07-164D-9F63-B8234DED2255}"/>
                </a:ext>
              </a:extLst>
            </p:cNvPr>
            <p:cNvGrpSpPr>
              <a:grpSpLocks noChangeAspect="1"/>
            </p:cNvGrpSpPr>
            <p:nvPr/>
          </p:nvGrpSpPr>
          <p:grpSpPr>
            <a:xfrm>
              <a:off x="8476279" y="3251747"/>
              <a:ext cx="3499204" cy="2926080"/>
              <a:chOff x="6045656" y="1907743"/>
              <a:chExt cx="5968694" cy="4991100"/>
            </a:xfrm>
          </p:grpSpPr>
          <p:pic>
            <p:nvPicPr>
              <p:cNvPr id="9" name="Picture 8">
                <a:extLst>
                  <a:ext uri="{FF2B5EF4-FFF2-40B4-BE49-F238E27FC236}">
                    <a16:creationId xmlns:a16="http://schemas.microsoft.com/office/drawing/2014/main" id="{D2FD9680-E2E9-7044-BAB4-EDC91CE983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750" y="1907743"/>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CE359D35-BF33-214A-A0D5-FF6E7B6B70E1}"/>
                  </a:ext>
                </a:extLst>
              </p:cNvPr>
              <p:cNvCxnSpPr>
                <a:cxnSpLocks/>
              </p:cNvCxnSpPr>
              <p:nvPr/>
            </p:nvCxnSpPr>
            <p:spPr>
              <a:xfrm>
                <a:off x="8094233" y="4389958"/>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950B461-FC0C-FB41-A8D5-8B55D97FA7A4}"/>
                  </a:ext>
                </a:extLst>
              </p:cNvPr>
              <p:cNvCxnSpPr>
                <a:cxnSpLocks/>
              </p:cNvCxnSpPr>
              <p:nvPr/>
            </p:nvCxnSpPr>
            <p:spPr>
              <a:xfrm flipV="1">
                <a:off x="7988884" y="2142566"/>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4">
                <a:extLst>
                  <a:ext uri="{FF2B5EF4-FFF2-40B4-BE49-F238E27FC236}">
                    <a16:creationId xmlns:a16="http://schemas.microsoft.com/office/drawing/2014/main" id="{1CFD2919-C256-864E-9E6F-2247AEDA41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5656" y="2829486"/>
                <a:ext cx="3467100" cy="361950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a:extLst>
                <a:ext uri="{FF2B5EF4-FFF2-40B4-BE49-F238E27FC236}">
                  <a16:creationId xmlns:a16="http://schemas.microsoft.com/office/drawing/2014/main" id="{1D28A228-2A55-7244-85BC-DA07E23A5603}"/>
                </a:ext>
              </a:extLst>
            </p:cNvPr>
            <p:cNvSpPr txBox="1"/>
            <p:nvPr/>
          </p:nvSpPr>
          <p:spPr>
            <a:xfrm>
              <a:off x="5226334" y="3251747"/>
              <a:ext cx="904287" cy="369332"/>
            </a:xfrm>
            <a:prstGeom prst="rect">
              <a:avLst/>
            </a:prstGeom>
            <a:noFill/>
          </p:spPr>
          <p:txBody>
            <a:bodyPr wrap="none" rtlCol="0">
              <a:spAutoFit/>
            </a:bodyPr>
            <a:lstStyle/>
            <a:p>
              <a:r>
                <a:rPr lang="en-US" b="1" dirty="0">
                  <a:solidFill>
                    <a:schemeClr val="tx1">
                      <a:lumMod val="65000"/>
                      <a:lumOff val="35000"/>
                    </a:schemeClr>
                  </a:solidFill>
                </a:rPr>
                <a:t>Bottom</a:t>
              </a:r>
            </a:p>
          </p:txBody>
        </p:sp>
        <p:sp>
          <p:nvSpPr>
            <p:cNvPr id="14" name="TextBox 13">
              <a:extLst>
                <a:ext uri="{FF2B5EF4-FFF2-40B4-BE49-F238E27FC236}">
                  <a16:creationId xmlns:a16="http://schemas.microsoft.com/office/drawing/2014/main" id="{ECA808FD-218C-264B-A49B-28DBBB7DBB8E}"/>
                </a:ext>
              </a:extLst>
            </p:cNvPr>
            <p:cNvSpPr txBox="1"/>
            <p:nvPr/>
          </p:nvSpPr>
          <p:spPr>
            <a:xfrm>
              <a:off x="8903190" y="3277924"/>
              <a:ext cx="904287" cy="369332"/>
            </a:xfrm>
            <a:prstGeom prst="rect">
              <a:avLst/>
            </a:prstGeom>
            <a:noFill/>
          </p:spPr>
          <p:txBody>
            <a:bodyPr wrap="none" rtlCol="0">
              <a:spAutoFit/>
            </a:bodyPr>
            <a:lstStyle/>
            <a:p>
              <a:r>
                <a:rPr lang="en-US" b="1" dirty="0">
                  <a:solidFill>
                    <a:schemeClr val="tx1">
                      <a:lumMod val="65000"/>
                      <a:lumOff val="35000"/>
                    </a:schemeClr>
                  </a:solidFill>
                </a:rPr>
                <a:t>Bottom</a:t>
              </a:r>
            </a:p>
          </p:txBody>
        </p:sp>
        <p:grpSp>
          <p:nvGrpSpPr>
            <p:cNvPr id="15" name="Group 14">
              <a:extLst>
                <a:ext uri="{FF2B5EF4-FFF2-40B4-BE49-F238E27FC236}">
                  <a16:creationId xmlns:a16="http://schemas.microsoft.com/office/drawing/2014/main" id="{88B965DA-B8C8-1E4F-8180-7C47AB63F7CC}"/>
                </a:ext>
              </a:extLst>
            </p:cNvPr>
            <p:cNvGrpSpPr>
              <a:grpSpLocks noChangeAspect="1"/>
            </p:cNvGrpSpPr>
            <p:nvPr/>
          </p:nvGrpSpPr>
          <p:grpSpPr>
            <a:xfrm>
              <a:off x="4732594" y="277615"/>
              <a:ext cx="3526537" cy="2926080"/>
              <a:chOff x="8965" y="1207855"/>
              <a:chExt cx="6015317" cy="4991100"/>
            </a:xfrm>
          </p:grpSpPr>
          <p:pic>
            <p:nvPicPr>
              <p:cNvPr id="16" name="Picture 4">
                <a:extLst>
                  <a:ext uri="{FF2B5EF4-FFF2-40B4-BE49-F238E27FC236}">
                    <a16:creationId xmlns:a16="http://schemas.microsoft.com/office/drawing/2014/main" id="{4B1517DD-5154-D746-8CB7-14B9EC6605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9682" y="1207855"/>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3354C71A-8D71-664D-94EA-A63B4C72790F}"/>
                  </a:ext>
                </a:extLst>
              </p:cNvPr>
              <p:cNvCxnSpPr>
                <a:cxnSpLocks/>
              </p:cNvCxnSpPr>
              <p:nvPr/>
            </p:nvCxnSpPr>
            <p:spPr>
              <a:xfrm>
                <a:off x="2096845" y="3703405"/>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1BB335-3557-3343-AC84-CDB3203855C0}"/>
                  </a:ext>
                </a:extLst>
              </p:cNvPr>
              <p:cNvCxnSpPr>
                <a:cxnSpLocks/>
              </p:cNvCxnSpPr>
              <p:nvPr/>
            </p:nvCxnSpPr>
            <p:spPr>
              <a:xfrm flipV="1">
                <a:off x="1991496" y="1456013"/>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2">
                <a:extLst>
                  <a:ext uri="{FF2B5EF4-FFF2-40B4-BE49-F238E27FC236}">
                    <a16:creationId xmlns:a16="http://schemas.microsoft.com/office/drawing/2014/main" id="{93FBFDE6-2008-DE43-85EE-88AEDC1004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65" y="2145416"/>
                <a:ext cx="3467100" cy="3619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a:extLst>
                <a:ext uri="{FF2B5EF4-FFF2-40B4-BE49-F238E27FC236}">
                  <a16:creationId xmlns:a16="http://schemas.microsoft.com/office/drawing/2014/main" id="{EFCD30FE-5C2E-9445-B7E0-F49D80FFC12C}"/>
                </a:ext>
              </a:extLst>
            </p:cNvPr>
            <p:cNvGrpSpPr>
              <a:grpSpLocks noChangeAspect="1"/>
            </p:cNvGrpSpPr>
            <p:nvPr/>
          </p:nvGrpSpPr>
          <p:grpSpPr>
            <a:xfrm>
              <a:off x="8310953" y="206972"/>
              <a:ext cx="3664530" cy="2926080"/>
              <a:chOff x="5962249" y="1456013"/>
              <a:chExt cx="6007276" cy="4796732"/>
            </a:xfrm>
          </p:grpSpPr>
          <p:pic>
            <p:nvPicPr>
              <p:cNvPr id="21" name="Picture 4">
                <a:extLst>
                  <a:ext uri="{FF2B5EF4-FFF2-40B4-BE49-F238E27FC236}">
                    <a16:creationId xmlns:a16="http://schemas.microsoft.com/office/drawing/2014/main" id="{9A812B57-0F48-EA4C-8495-7435B2BBDC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84925" y="1456013"/>
                <a:ext cx="3784600" cy="377190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F54E37E0-AF2F-C448-B172-379FE16DA880}"/>
                  </a:ext>
                </a:extLst>
              </p:cNvPr>
              <p:cNvCxnSpPr>
                <a:cxnSpLocks/>
              </p:cNvCxnSpPr>
              <p:nvPr/>
            </p:nvCxnSpPr>
            <p:spPr>
              <a:xfrm>
                <a:off x="8056279" y="3905014"/>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1B076F7-9050-7F4E-8D02-DB339DAD4153}"/>
                  </a:ext>
                </a:extLst>
              </p:cNvPr>
              <p:cNvCxnSpPr>
                <a:cxnSpLocks/>
              </p:cNvCxnSpPr>
              <p:nvPr/>
            </p:nvCxnSpPr>
            <p:spPr>
              <a:xfrm flipV="1">
                <a:off x="7950930" y="1657622"/>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
                <a:extLst>
                  <a:ext uri="{FF2B5EF4-FFF2-40B4-BE49-F238E27FC236}">
                    <a16:creationId xmlns:a16="http://schemas.microsoft.com/office/drawing/2014/main" id="{6946FA26-7966-CA42-BB8D-915809866BD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62249" y="2435253"/>
                <a:ext cx="3467100" cy="35179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E16CC630-B138-E148-AE4A-7F40772ECCBB}"/>
                  </a:ext>
                </a:extLst>
              </p:cNvPr>
              <p:cNvSpPr txBox="1"/>
              <p:nvPr/>
            </p:nvSpPr>
            <p:spPr>
              <a:xfrm>
                <a:off x="6850378" y="2385921"/>
                <a:ext cx="1164645" cy="428858"/>
              </a:xfrm>
              <a:prstGeom prst="rect">
                <a:avLst/>
              </a:prstGeom>
              <a:solidFill>
                <a:schemeClr val="bg1"/>
              </a:solidFill>
            </p:spPr>
            <p:txBody>
              <a:bodyPr wrap="none" rtlCol="0">
                <a:spAutoFit/>
              </a:bodyPr>
              <a:lstStyle/>
              <a:p>
                <a:r>
                  <a:rPr lang="en-US" sz="1100" dirty="0">
                    <a:latin typeface="Arial" panose="020B0604020202020204" pitchFamily="34" charset="0"/>
                    <a:cs typeface="Arial" panose="020B0604020202020204" pitchFamily="34" charset="0"/>
                  </a:rPr>
                  <a:t>Jun-Aug</a:t>
                </a:r>
              </a:p>
            </p:txBody>
          </p:sp>
          <p:sp>
            <p:nvSpPr>
              <p:cNvPr id="26" name="TextBox 25">
                <a:extLst>
                  <a:ext uri="{FF2B5EF4-FFF2-40B4-BE49-F238E27FC236}">
                    <a16:creationId xmlns:a16="http://schemas.microsoft.com/office/drawing/2014/main" id="{C7E8DBEB-11B5-D541-8BD6-827C6CF08FA8}"/>
                  </a:ext>
                </a:extLst>
              </p:cNvPr>
              <p:cNvSpPr txBox="1"/>
              <p:nvPr/>
            </p:nvSpPr>
            <p:spPr>
              <a:xfrm>
                <a:off x="9078469" y="1571818"/>
                <a:ext cx="1164645" cy="428858"/>
              </a:xfrm>
              <a:prstGeom prst="rect">
                <a:avLst/>
              </a:prstGeom>
              <a:solidFill>
                <a:schemeClr val="bg1"/>
              </a:solidFill>
            </p:spPr>
            <p:txBody>
              <a:bodyPr wrap="none" rtlCol="0">
                <a:spAutoFit/>
              </a:bodyPr>
              <a:lstStyle/>
              <a:p>
                <a:r>
                  <a:rPr lang="en-US" sz="1100" dirty="0">
                    <a:latin typeface="Arial" panose="020B0604020202020204" pitchFamily="34" charset="0"/>
                    <a:cs typeface="Arial" panose="020B0604020202020204" pitchFamily="34" charset="0"/>
                  </a:rPr>
                  <a:t>Jun-Aug</a:t>
                </a:r>
              </a:p>
            </p:txBody>
          </p:sp>
          <p:pic>
            <p:nvPicPr>
              <p:cNvPr id="27" name="Picture 26">
                <a:extLst>
                  <a:ext uri="{FF2B5EF4-FFF2-40B4-BE49-F238E27FC236}">
                    <a16:creationId xmlns:a16="http://schemas.microsoft.com/office/drawing/2014/main" id="{E4D64F49-72AC-D54F-AD13-F8FA710F03C6}"/>
                  </a:ext>
                </a:extLst>
              </p:cNvPr>
              <p:cNvPicPr>
                <a:picLocks noChangeAspect="1"/>
              </p:cNvPicPr>
              <p:nvPr/>
            </p:nvPicPr>
            <p:blipFill>
              <a:blip r:embed="rId10"/>
              <a:stretch>
                <a:fillRect/>
              </a:stretch>
            </p:blipFill>
            <p:spPr>
              <a:xfrm>
                <a:off x="9471792" y="5046245"/>
                <a:ext cx="2095500" cy="1206500"/>
              </a:xfrm>
              <a:prstGeom prst="rect">
                <a:avLst/>
              </a:prstGeom>
            </p:spPr>
          </p:pic>
        </p:grpSp>
        <p:sp>
          <p:nvSpPr>
            <p:cNvPr id="28" name="TextBox 27">
              <a:extLst>
                <a:ext uri="{FF2B5EF4-FFF2-40B4-BE49-F238E27FC236}">
                  <a16:creationId xmlns:a16="http://schemas.microsoft.com/office/drawing/2014/main" id="{53C1752B-1D5B-CD49-8295-E0DA19F8BDD4}"/>
                </a:ext>
              </a:extLst>
            </p:cNvPr>
            <p:cNvSpPr txBox="1"/>
            <p:nvPr/>
          </p:nvSpPr>
          <p:spPr>
            <a:xfrm>
              <a:off x="5191726" y="291727"/>
              <a:ext cx="894284" cy="369332"/>
            </a:xfrm>
            <a:prstGeom prst="rect">
              <a:avLst/>
            </a:prstGeom>
            <a:noFill/>
          </p:spPr>
          <p:txBody>
            <a:bodyPr wrap="none" rtlCol="0">
              <a:spAutoFit/>
            </a:bodyPr>
            <a:lstStyle/>
            <a:p>
              <a:r>
                <a:rPr lang="en-US" b="1" dirty="0">
                  <a:solidFill>
                    <a:schemeClr val="tx1">
                      <a:lumMod val="65000"/>
                      <a:lumOff val="35000"/>
                    </a:schemeClr>
                  </a:solidFill>
                </a:rPr>
                <a:t>Surface</a:t>
              </a:r>
            </a:p>
          </p:txBody>
        </p:sp>
        <p:sp>
          <p:nvSpPr>
            <p:cNvPr id="29" name="TextBox 28">
              <a:extLst>
                <a:ext uri="{FF2B5EF4-FFF2-40B4-BE49-F238E27FC236}">
                  <a16:creationId xmlns:a16="http://schemas.microsoft.com/office/drawing/2014/main" id="{F9D87DFC-0BAB-E342-B3A4-12578721F242}"/>
                </a:ext>
              </a:extLst>
            </p:cNvPr>
            <p:cNvSpPr txBox="1"/>
            <p:nvPr/>
          </p:nvSpPr>
          <p:spPr>
            <a:xfrm>
              <a:off x="8733297" y="231393"/>
              <a:ext cx="894284" cy="369332"/>
            </a:xfrm>
            <a:prstGeom prst="rect">
              <a:avLst/>
            </a:prstGeom>
            <a:noFill/>
          </p:spPr>
          <p:txBody>
            <a:bodyPr wrap="none" rtlCol="0">
              <a:spAutoFit/>
            </a:bodyPr>
            <a:lstStyle/>
            <a:p>
              <a:r>
                <a:rPr lang="en-US" b="1" dirty="0">
                  <a:solidFill>
                    <a:schemeClr val="tx1">
                      <a:lumMod val="65000"/>
                      <a:lumOff val="35000"/>
                    </a:schemeClr>
                  </a:solidFill>
                </a:rPr>
                <a:t>Surface</a:t>
              </a:r>
            </a:p>
          </p:txBody>
        </p:sp>
      </p:grpSp>
    </p:spTree>
    <p:extLst>
      <p:ext uri="{BB962C8B-B14F-4D97-AF65-F5344CB8AC3E}">
        <p14:creationId xmlns:p14="http://schemas.microsoft.com/office/powerpoint/2010/main" val="257475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462D12D-58D8-3A41-9326-7FA6A1B96CBC}"/>
              </a:ext>
            </a:extLst>
          </p:cNvPr>
          <p:cNvGrpSpPr/>
          <p:nvPr/>
        </p:nvGrpSpPr>
        <p:grpSpPr>
          <a:xfrm>
            <a:off x="0" y="1267230"/>
            <a:ext cx="6024750" cy="4991100"/>
            <a:chOff x="0" y="1267230"/>
            <a:chExt cx="6024750" cy="4991100"/>
          </a:xfrm>
        </p:grpSpPr>
        <p:pic>
          <p:nvPicPr>
            <p:cNvPr id="2054" name="Picture 6">
              <a:extLst>
                <a:ext uri="{FF2B5EF4-FFF2-40B4-BE49-F238E27FC236}">
                  <a16:creationId xmlns:a16="http://schemas.microsoft.com/office/drawing/2014/main" id="{4F5CB9A2-1919-0C42-83A4-F7D76A975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150" y="1267230"/>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391692AC-6889-EE47-A0BB-3F34B0704218}"/>
                </a:ext>
              </a:extLst>
            </p:cNvPr>
            <p:cNvCxnSpPr>
              <a:cxnSpLocks/>
            </p:cNvCxnSpPr>
            <p:nvPr/>
          </p:nvCxnSpPr>
          <p:spPr>
            <a:xfrm>
              <a:off x="2096845" y="3703405"/>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68980A1-656B-EB46-A606-D502EDACA8B6}"/>
                </a:ext>
              </a:extLst>
            </p:cNvPr>
            <p:cNvCxnSpPr>
              <a:cxnSpLocks/>
            </p:cNvCxnSpPr>
            <p:nvPr/>
          </p:nvCxnSpPr>
          <p:spPr>
            <a:xfrm flipV="1">
              <a:off x="1991496" y="1456013"/>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403AF77C-37FF-884F-8266-663CCF6CA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77390"/>
              <a:ext cx="3467100" cy="3619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a:extLst>
              <a:ext uri="{FF2B5EF4-FFF2-40B4-BE49-F238E27FC236}">
                <a16:creationId xmlns:a16="http://schemas.microsoft.com/office/drawing/2014/main" id="{B7B09722-EC9D-E641-83DD-A624F16D07F7}"/>
              </a:ext>
            </a:extLst>
          </p:cNvPr>
          <p:cNvGrpSpPr/>
          <p:nvPr/>
        </p:nvGrpSpPr>
        <p:grpSpPr>
          <a:xfrm>
            <a:off x="6024750" y="1444138"/>
            <a:ext cx="5962705" cy="4991100"/>
            <a:chOff x="6024750" y="1444138"/>
            <a:chExt cx="5962705" cy="4991100"/>
          </a:xfrm>
        </p:grpSpPr>
        <p:pic>
          <p:nvPicPr>
            <p:cNvPr id="2058" name="Picture 10">
              <a:extLst>
                <a:ext uri="{FF2B5EF4-FFF2-40B4-BE49-F238E27FC236}">
                  <a16:creationId xmlns:a16="http://schemas.microsoft.com/office/drawing/2014/main" id="{C07B05F7-E776-2B44-82D9-62FC648084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2855" y="1444138"/>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B17813AE-83E0-6646-B6CF-363521A91EB1}"/>
                </a:ext>
              </a:extLst>
            </p:cNvPr>
            <p:cNvCxnSpPr>
              <a:cxnSpLocks/>
            </p:cNvCxnSpPr>
            <p:nvPr/>
          </p:nvCxnSpPr>
          <p:spPr>
            <a:xfrm>
              <a:off x="8056279" y="3905014"/>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2BD8C8-A3B8-F541-8FD2-9D6232977048}"/>
                </a:ext>
              </a:extLst>
            </p:cNvPr>
            <p:cNvCxnSpPr>
              <a:cxnSpLocks/>
            </p:cNvCxnSpPr>
            <p:nvPr/>
          </p:nvCxnSpPr>
          <p:spPr>
            <a:xfrm flipV="1">
              <a:off x="7950930" y="1657622"/>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056" name="Picture 8">
              <a:extLst>
                <a:ext uri="{FF2B5EF4-FFF2-40B4-BE49-F238E27FC236}">
                  <a16:creationId xmlns:a16="http://schemas.microsoft.com/office/drawing/2014/main" id="{DC6E9035-AF2D-144C-80EF-FBB408498A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4750" y="2353588"/>
              <a:ext cx="3467100" cy="3619500"/>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3D7A641C-ABBB-4543-B517-8D27CC64325B}"/>
              </a:ext>
            </a:extLst>
          </p:cNvPr>
          <p:cNvSpPr txBox="1"/>
          <p:nvPr/>
        </p:nvSpPr>
        <p:spPr>
          <a:xfrm>
            <a:off x="320634" y="154379"/>
            <a:ext cx="2447080" cy="646331"/>
          </a:xfrm>
          <a:prstGeom prst="rect">
            <a:avLst/>
          </a:prstGeom>
          <a:noFill/>
        </p:spPr>
        <p:txBody>
          <a:bodyPr wrap="none" rtlCol="0">
            <a:spAutoFit/>
          </a:bodyPr>
          <a:lstStyle/>
          <a:p>
            <a:r>
              <a:rPr lang="en-US" dirty="0"/>
              <a:t>Dungeness Crab</a:t>
            </a:r>
          </a:p>
          <a:p>
            <a:r>
              <a:rPr lang="en-US" dirty="0"/>
              <a:t>Bottom, present SSP245</a:t>
            </a:r>
          </a:p>
        </p:txBody>
      </p:sp>
    </p:spTree>
    <p:extLst>
      <p:ext uri="{BB962C8B-B14F-4D97-AF65-F5344CB8AC3E}">
        <p14:creationId xmlns:p14="http://schemas.microsoft.com/office/powerpoint/2010/main" val="2013114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7A641C-ABBB-4543-B517-8D27CC64325B}"/>
              </a:ext>
            </a:extLst>
          </p:cNvPr>
          <p:cNvSpPr txBox="1"/>
          <p:nvPr/>
        </p:nvSpPr>
        <p:spPr>
          <a:xfrm>
            <a:off x="320634" y="154379"/>
            <a:ext cx="2456635" cy="646331"/>
          </a:xfrm>
          <a:prstGeom prst="rect">
            <a:avLst/>
          </a:prstGeom>
          <a:noFill/>
        </p:spPr>
        <p:txBody>
          <a:bodyPr wrap="none" rtlCol="0">
            <a:spAutoFit/>
          </a:bodyPr>
          <a:lstStyle/>
          <a:p>
            <a:r>
              <a:rPr lang="en-US" dirty="0"/>
              <a:t>Dungeness Crab</a:t>
            </a:r>
          </a:p>
          <a:p>
            <a:r>
              <a:rPr lang="en-US" dirty="0"/>
              <a:t>Surface, Future, SSP 245</a:t>
            </a:r>
          </a:p>
        </p:txBody>
      </p:sp>
      <p:grpSp>
        <p:nvGrpSpPr>
          <p:cNvPr id="12" name="Group 11">
            <a:extLst>
              <a:ext uri="{FF2B5EF4-FFF2-40B4-BE49-F238E27FC236}">
                <a16:creationId xmlns:a16="http://schemas.microsoft.com/office/drawing/2014/main" id="{7A00BDD4-4372-6643-9F8A-A26215F011E2}"/>
              </a:ext>
            </a:extLst>
          </p:cNvPr>
          <p:cNvGrpSpPr/>
          <p:nvPr/>
        </p:nvGrpSpPr>
        <p:grpSpPr>
          <a:xfrm>
            <a:off x="38988" y="1261645"/>
            <a:ext cx="5999029" cy="4991100"/>
            <a:chOff x="38988" y="1261645"/>
            <a:chExt cx="5999029" cy="4991100"/>
          </a:xfrm>
        </p:grpSpPr>
        <p:cxnSp>
          <p:nvCxnSpPr>
            <p:cNvPr id="3" name="Straight Connector 2">
              <a:extLst>
                <a:ext uri="{FF2B5EF4-FFF2-40B4-BE49-F238E27FC236}">
                  <a16:creationId xmlns:a16="http://schemas.microsoft.com/office/drawing/2014/main" id="{391692AC-6889-EE47-A0BB-3F34B0704218}"/>
                </a:ext>
              </a:extLst>
            </p:cNvPr>
            <p:cNvCxnSpPr>
              <a:cxnSpLocks/>
            </p:cNvCxnSpPr>
            <p:nvPr/>
          </p:nvCxnSpPr>
          <p:spPr>
            <a:xfrm>
              <a:off x="2096845" y="3703405"/>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68980A1-656B-EB46-A606-D502EDACA8B6}"/>
                </a:ext>
              </a:extLst>
            </p:cNvPr>
            <p:cNvCxnSpPr>
              <a:cxnSpLocks/>
            </p:cNvCxnSpPr>
            <p:nvPr/>
          </p:nvCxnSpPr>
          <p:spPr>
            <a:xfrm flipV="1">
              <a:off x="1991496" y="1456013"/>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4">
              <a:extLst>
                <a:ext uri="{FF2B5EF4-FFF2-40B4-BE49-F238E27FC236}">
                  <a16:creationId xmlns:a16="http://schemas.microsoft.com/office/drawing/2014/main" id="{68FB9820-B626-3441-8C89-C8911C072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417" y="1261645"/>
              <a:ext cx="3784600" cy="49911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4655B584-8E0F-4142-8C35-B0E809B04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8" y="2129938"/>
              <a:ext cx="3467100" cy="3619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5352494D-D494-EF45-B0BD-4D0A00C67DC3}"/>
              </a:ext>
            </a:extLst>
          </p:cNvPr>
          <p:cNvGrpSpPr/>
          <p:nvPr/>
        </p:nvGrpSpPr>
        <p:grpSpPr>
          <a:xfrm>
            <a:off x="5953284" y="1456013"/>
            <a:ext cx="6016241" cy="4796732"/>
            <a:chOff x="5953284" y="1456013"/>
            <a:chExt cx="6016241" cy="4796732"/>
          </a:xfrm>
        </p:grpSpPr>
        <p:pic>
          <p:nvPicPr>
            <p:cNvPr id="7172" name="Picture 4">
              <a:extLst>
                <a:ext uri="{FF2B5EF4-FFF2-40B4-BE49-F238E27FC236}">
                  <a16:creationId xmlns:a16="http://schemas.microsoft.com/office/drawing/2014/main" id="{C327EB23-10F6-0E41-A135-CE5DE0A87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4925" y="1456013"/>
              <a:ext cx="3784600" cy="37719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B17813AE-83E0-6646-B6CF-363521A91EB1}"/>
                </a:ext>
              </a:extLst>
            </p:cNvPr>
            <p:cNvCxnSpPr>
              <a:cxnSpLocks/>
            </p:cNvCxnSpPr>
            <p:nvPr/>
          </p:nvCxnSpPr>
          <p:spPr>
            <a:xfrm>
              <a:off x="8056279" y="3905014"/>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2BD8C8-A3B8-F541-8FD2-9D6232977048}"/>
                </a:ext>
              </a:extLst>
            </p:cNvPr>
            <p:cNvCxnSpPr>
              <a:cxnSpLocks/>
            </p:cNvCxnSpPr>
            <p:nvPr/>
          </p:nvCxnSpPr>
          <p:spPr>
            <a:xfrm flipV="1">
              <a:off x="7950930" y="1657622"/>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7170" name="Picture 2">
              <a:extLst>
                <a:ext uri="{FF2B5EF4-FFF2-40B4-BE49-F238E27FC236}">
                  <a16:creationId xmlns:a16="http://schemas.microsoft.com/office/drawing/2014/main" id="{6225EBE4-9668-C741-816A-B2FDEBE9FC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3284" y="2426288"/>
              <a:ext cx="3467100" cy="3517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E1B64C6-1D84-4940-A626-FCECBD789C4A}"/>
                </a:ext>
              </a:extLst>
            </p:cNvPr>
            <p:cNvSpPr txBox="1"/>
            <p:nvPr/>
          </p:nvSpPr>
          <p:spPr>
            <a:xfrm>
              <a:off x="6850377" y="2385920"/>
              <a:ext cx="1043876" cy="369332"/>
            </a:xfrm>
            <a:prstGeom prst="rect">
              <a:avLst/>
            </a:prstGeom>
            <a:solidFill>
              <a:schemeClr val="bg1"/>
            </a:solidFill>
          </p:spPr>
          <p:txBody>
            <a:bodyPr wrap="none" rtlCol="0">
              <a:spAutoFit/>
            </a:bodyPr>
            <a:lstStyle/>
            <a:p>
              <a:r>
                <a:rPr lang="en-US" dirty="0">
                  <a:latin typeface="Arial" panose="020B0604020202020204" pitchFamily="34" charset="0"/>
                  <a:cs typeface="Arial" panose="020B0604020202020204" pitchFamily="34" charset="0"/>
                </a:rPr>
                <a:t>Jun-Aug</a:t>
              </a:r>
            </a:p>
          </p:txBody>
        </p:sp>
        <p:sp>
          <p:nvSpPr>
            <p:cNvPr id="18" name="TextBox 17">
              <a:extLst>
                <a:ext uri="{FF2B5EF4-FFF2-40B4-BE49-F238E27FC236}">
                  <a16:creationId xmlns:a16="http://schemas.microsoft.com/office/drawing/2014/main" id="{84D91F8B-4672-5840-9C42-FE87811640F9}"/>
                </a:ext>
              </a:extLst>
            </p:cNvPr>
            <p:cNvSpPr txBox="1"/>
            <p:nvPr/>
          </p:nvSpPr>
          <p:spPr>
            <a:xfrm>
              <a:off x="9078470" y="1571819"/>
              <a:ext cx="1043876" cy="369332"/>
            </a:xfrm>
            <a:prstGeom prst="rect">
              <a:avLst/>
            </a:prstGeom>
            <a:solidFill>
              <a:schemeClr val="bg1"/>
            </a:solidFill>
          </p:spPr>
          <p:txBody>
            <a:bodyPr wrap="none" rtlCol="0">
              <a:spAutoFit/>
            </a:bodyPr>
            <a:lstStyle/>
            <a:p>
              <a:r>
                <a:rPr lang="en-US" dirty="0">
                  <a:latin typeface="Arial" panose="020B0604020202020204" pitchFamily="34" charset="0"/>
                  <a:cs typeface="Arial" panose="020B0604020202020204" pitchFamily="34" charset="0"/>
                </a:rPr>
                <a:t>Jun-Aug</a:t>
              </a:r>
            </a:p>
          </p:txBody>
        </p:sp>
        <p:pic>
          <p:nvPicPr>
            <p:cNvPr id="7" name="Picture 6">
              <a:extLst>
                <a:ext uri="{FF2B5EF4-FFF2-40B4-BE49-F238E27FC236}">
                  <a16:creationId xmlns:a16="http://schemas.microsoft.com/office/drawing/2014/main" id="{F92A1605-F64E-E14E-949B-F226470A7FA4}"/>
                </a:ext>
              </a:extLst>
            </p:cNvPr>
            <p:cNvPicPr>
              <a:picLocks noChangeAspect="1"/>
            </p:cNvPicPr>
            <p:nvPr/>
          </p:nvPicPr>
          <p:blipFill>
            <a:blip r:embed="rId6"/>
            <a:stretch>
              <a:fillRect/>
            </a:stretch>
          </p:blipFill>
          <p:spPr>
            <a:xfrm>
              <a:off x="9471792" y="5046245"/>
              <a:ext cx="2095500" cy="1206500"/>
            </a:xfrm>
            <a:prstGeom prst="rect">
              <a:avLst/>
            </a:prstGeom>
          </p:spPr>
        </p:pic>
      </p:grpSp>
    </p:spTree>
    <p:extLst>
      <p:ext uri="{BB962C8B-B14F-4D97-AF65-F5344CB8AC3E}">
        <p14:creationId xmlns:p14="http://schemas.microsoft.com/office/powerpoint/2010/main" val="680548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56DCA2D-C86F-3C4B-B372-09F0CADDBA9A}"/>
              </a:ext>
            </a:extLst>
          </p:cNvPr>
          <p:cNvGrpSpPr/>
          <p:nvPr/>
        </p:nvGrpSpPr>
        <p:grpSpPr>
          <a:xfrm>
            <a:off x="35860" y="1243715"/>
            <a:ext cx="5961528" cy="4991100"/>
            <a:chOff x="35860" y="1243715"/>
            <a:chExt cx="5961528" cy="4991100"/>
          </a:xfrm>
        </p:grpSpPr>
        <p:pic>
          <p:nvPicPr>
            <p:cNvPr id="8198" name="Picture 6">
              <a:extLst>
                <a:ext uri="{FF2B5EF4-FFF2-40B4-BE49-F238E27FC236}">
                  <a16:creationId xmlns:a16="http://schemas.microsoft.com/office/drawing/2014/main" id="{D8CBD03D-2EDD-944C-A3FC-0E06A1FCE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788" y="1243715"/>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C0D55C7-D38D-1B44-901F-83D611083727}"/>
                </a:ext>
              </a:extLst>
            </p:cNvPr>
            <p:cNvCxnSpPr>
              <a:cxnSpLocks/>
            </p:cNvCxnSpPr>
            <p:nvPr/>
          </p:nvCxnSpPr>
          <p:spPr>
            <a:xfrm>
              <a:off x="2096845" y="3703405"/>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5E1B202-C9AC-3449-9B61-63C53C0ACF5D}"/>
                </a:ext>
              </a:extLst>
            </p:cNvPr>
            <p:cNvCxnSpPr>
              <a:cxnSpLocks/>
            </p:cNvCxnSpPr>
            <p:nvPr/>
          </p:nvCxnSpPr>
          <p:spPr>
            <a:xfrm flipV="1">
              <a:off x="1991496" y="1456013"/>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8194" name="Picture 2">
              <a:extLst>
                <a:ext uri="{FF2B5EF4-FFF2-40B4-BE49-F238E27FC236}">
                  <a16:creationId xmlns:a16="http://schemas.microsoft.com/office/drawing/2014/main" id="{26AE9B99-7E0C-944E-B976-AE5E289B9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0" y="2130238"/>
              <a:ext cx="3467100" cy="3619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a:extLst>
              <a:ext uri="{FF2B5EF4-FFF2-40B4-BE49-F238E27FC236}">
                <a16:creationId xmlns:a16="http://schemas.microsoft.com/office/drawing/2014/main" id="{D5A295AF-A240-744E-8290-DCDB7C6AE679}"/>
              </a:ext>
            </a:extLst>
          </p:cNvPr>
          <p:cNvGrpSpPr/>
          <p:nvPr/>
        </p:nvGrpSpPr>
        <p:grpSpPr>
          <a:xfrm>
            <a:off x="5979460" y="1076885"/>
            <a:ext cx="5908487" cy="4991100"/>
            <a:chOff x="5979460" y="1076885"/>
            <a:chExt cx="5908487" cy="4991100"/>
          </a:xfrm>
        </p:grpSpPr>
        <p:pic>
          <p:nvPicPr>
            <p:cNvPr id="8200" name="Picture 8">
              <a:extLst>
                <a:ext uri="{FF2B5EF4-FFF2-40B4-BE49-F238E27FC236}">
                  <a16:creationId xmlns:a16="http://schemas.microsoft.com/office/drawing/2014/main" id="{70A0C9B9-4EC0-E147-92C2-BFFEA7294B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3347" y="1076885"/>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C09097B9-1614-7D46-A37C-D204EADBB354}"/>
                </a:ext>
              </a:extLst>
            </p:cNvPr>
            <p:cNvCxnSpPr>
              <a:cxnSpLocks/>
            </p:cNvCxnSpPr>
            <p:nvPr/>
          </p:nvCxnSpPr>
          <p:spPr>
            <a:xfrm>
              <a:off x="7995612" y="3513593"/>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ACB73A-24A0-7C4D-813E-FD2A243DC960}"/>
                </a:ext>
              </a:extLst>
            </p:cNvPr>
            <p:cNvCxnSpPr>
              <a:cxnSpLocks/>
            </p:cNvCxnSpPr>
            <p:nvPr/>
          </p:nvCxnSpPr>
          <p:spPr>
            <a:xfrm flipV="1">
              <a:off x="7890263" y="1266201"/>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8196" name="Picture 4">
              <a:extLst>
                <a:ext uri="{FF2B5EF4-FFF2-40B4-BE49-F238E27FC236}">
                  <a16:creationId xmlns:a16="http://schemas.microsoft.com/office/drawing/2014/main" id="{8BDFCD80-9FAF-984D-9A0D-BC935B6CCA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9460" y="1947445"/>
              <a:ext cx="3467100" cy="36195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a:extLst>
              <a:ext uri="{FF2B5EF4-FFF2-40B4-BE49-F238E27FC236}">
                <a16:creationId xmlns:a16="http://schemas.microsoft.com/office/drawing/2014/main" id="{CF6A2B6F-3E09-DB47-B1DD-33CA71EAC8F5}"/>
              </a:ext>
            </a:extLst>
          </p:cNvPr>
          <p:cNvSpPr txBox="1"/>
          <p:nvPr/>
        </p:nvSpPr>
        <p:spPr>
          <a:xfrm>
            <a:off x="320634" y="154379"/>
            <a:ext cx="2460417" cy="646331"/>
          </a:xfrm>
          <a:prstGeom prst="rect">
            <a:avLst/>
          </a:prstGeom>
          <a:noFill/>
        </p:spPr>
        <p:txBody>
          <a:bodyPr wrap="none" rtlCol="0">
            <a:spAutoFit/>
          </a:bodyPr>
          <a:lstStyle/>
          <a:p>
            <a:r>
              <a:rPr lang="en-US" dirty="0"/>
              <a:t>Dungeness Crab</a:t>
            </a:r>
          </a:p>
          <a:p>
            <a:r>
              <a:rPr lang="en-US" dirty="0"/>
              <a:t>Bottom, Future, SSP 245</a:t>
            </a:r>
          </a:p>
        </p:txBody>
      </p:sp>
    </p:spTree>
    <p:extLst>
      <p:ext uri="{BB962C8B-B14F-4D97-AF65-F5344CB8AC3E}">
        <p14:creationId xmlns:p14="http://schemas.microsoft.com/office/powerpoint/2010/main" val="85686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A3C17E-9A1E-2C48-8D3B-C5D33AA08DE2}"/>
              </a:ext>
            </a:extLst>
          </p:cNvPr>
          <p:cNvSpPr txBox="1"/>
          <p:nvPr/>
        </p:nvSpPr>
        <p:spPr>
          <a:xfrm>
            <a:off x="320634" y="154379"/>
            <a:ext cx="2456635" cy="646331"/>
          </a:xfrm>
          <a:prstGeom prst="rect">
            <a:avLst/>
          </a:prstGeom>
          <a:noFill/>
        </p:spPr>
        <p:txBody>
          <a:bodyPr wrap="none" rtlCol="0">
            <a:spAutoFit/>
          </a:bodyPr>
          <a:lstStyle/>
          <a:p>
            <a:r>
              <a:rPr lang="en-US" dirty="0"/>
              <a:t>Dungeness Crab</a:t>
            </a:r>
          </a:p>
          <a:p>
            <a:r>
              <a:rPr lang="en-US" dirty="0"/>
              <a:t>Surface, Future, SSP 585</a:t>
            </a:r>
          </a:p>
        </p:txBody>
      </p:sp>
      <p:grpSp>
        <p:nvGrpSpPr>
          <p:cNvPr id="4" name="Group 3">
            <a:extLst>
              <a:ext uri="{FF2B5EF4-FFF2-40B4-BE49-F238E27FC236}">
                <a16:creationId xmlns:a16="http://schemas.microsoft.com/office/drawing/2014/main" id="{862D927A-076B-F443-8DC7-7A2E1807A2E4}"/>
              </a:ext>
            </a:extLst>
          </p:cNvPr>
          <p:cNvGrpSpPr/>
          <p:nvPr/>
        </p:nvGrpSpPr>
        <p:grpSpPr>
          <a:xfrm>
            <a:off x="8965" y="1207855"/>
            <a:ext cx="6015317" cy="4991100"/>
            <a:chOff x="8965" y="1207855"/>
            <a:chExt cx="6015317" cy="4991100"/>
          </a:xfrm>
        </p:grpSpPr>
        <p:pic>
          <p:nvPicPr>
            <p:cNvPr id="9220" name="Picture 4">
              <a:extLst>
                <a:ext uri="{FF2B5EF4-FFF2-40B4-BE49-F238E27FC236}">
                  <a16:creationId xmlns:a16="http://schemas.microsoft.com/office/drawing/2014/main" id="{1C95FF4E-443B-1B43-80B0-17AAE6644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682" y="1207855"/>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B47A13FE-F6D8-0B4D-9503-8CC3ED4F6A2F}"/>
                </a:ext>
              </a:extLst>
            </p:cNvPr>
            <p:cNvCxnSpPr>
              <a:cxnSpLocks/>
            </p:cNvCxnSpPr>
            <p:nvPr/>
          </p:nvCxnSpPr>
          <p:spPr>
            <a:xfrm>
              <a:off x="2096845" y="3703405"/>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0F07B1D-1422-CB48-A60A-314E71EC9C54}"/>
                </a:ext>
              </a:extLst>
            </p:cNvPr>
            <p:cNvCxnSpPr>
              <a:cxnSpLocks/>
            </p:cNvCxnSpPr>
            <p:nvPr/>
          </p:nvCxnSpPr>
          <p:spPr>
            <a:xfrm flipV="1">
              <a:off x="1991496" y="1456013"/>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9218" name="Picture 2">
              <a:extLst>
                <a:ext uri="{FF2B5EF4-FFF2-40B4-BE49-F238E27FC236}">
                  <a16:creationId xmlns:a16="http://schemas.microsoft.com/office/drawing/2014/main" id="{9A52FA0C-939E-924E-87A7-980A8FFB5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5" y="2145416"/>
              <a:ext cx="3467100" cy="3619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621062DA-4A74-BE41-AC04-36F712C526DD}"/>
              </a:ext>
            </a:extLst>
          </p:cNvPr>
          <p:cNvGrpSpPr/>
          <p:nvPr/>
        </p:nvGrpSpPr>
        <p:grpSpPr>
          <a:xfrm>
            <a:off x="5962249" y="1456013"/>
            <a:ext cx="6007276" cy="4796732"/>
            <a:chOff x="5962249" y="1456013"/>
            <a:chExt cx="6007276" cy="4796732"/>
          </a:xfrm>
        </p:grpSpPr>
        <p:pic>
          <p:nvPicPr>
            <p:cNvPr id="11" name="Picture 4">
              <a:extLst>
                <a:ext uri="{FF2B5EF4-FFF2-40B4-BE49-F238E27FC236}">
                  <a16:creationId xmlns:a16="http://schemas.microsoft.com/office/drawing/2014/main" id="{D7050F2C-005C-204F-A7B5-5ECF4FE09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4925" y="1456013"/>
              <a:ext cx="3784600" cy="37719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662415FC-391A-9E43-AE2F-F4E3D1CA6DD3}"/>
                </a:ext>
              </a:extLst>
            </p:cNvPr>
            <p:cNvCxnSpPr>
              <a:cxnSpLocks/>
            </p:cNvCxnSpPr>
            <p:nvPr/>
          </p:nvCxnSpPr>
          <p:spPr>
            <a:xfrm>
              <a:off x="8056279" y="3905014"/>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385C36F-0F7E-1F42-A46F-B847634C5AE6}"/>
                </a:ext>
              </a:extLst>
            </p:cNvPr>
            <p:cNvCxnSpPr>
              <a:cxnSpLocks/>
            </p:cNvCxnSpPr>
            <p:nvPr/>
          </p:nvCxnSpPr>
          <p:spPr>
            <a:xfrm flipV="1">
              <a:off x="7950930" y="1657622"/>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2">
              <a:extLst>
                <a:ext uri="{FF2B5EF4-FFF2-40B4-BE49-F238E27FC236}">
                  <a16:creationId xmlns:a16="http://schemas.microsoft.com/office/drawing/2014/main" id="{078B98F1-333B-834D-8DC2-083BCA8041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2249" y="2435253"/>
              <a:ext cx="3467100" cy="35179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808CA53-FE47-3A49-AA75-148FD637946D}"/>
                </a:ext>
              </a:extLst>
            </p:cNvPr>
            <p:cNvSpPr txBox="1"/>
            <p:nvPr/>
          </p:nvSpPr>
          <p:spPr>
            <a:xfrm>
              <a:off x="6850377" y="2385920"/>
              <a:ext cx="1043876" cy="369332"/>
            </a:xfrm>
            <a:prstGeom prst="rect">
              <a:avLst/>
            </a:prstGeom>
            <a:solidFill>
              <a:schemeClr val="bg1"/>
            </a:solidFill>
          </p:spPr>
          <p:txBody>
            <a:bodyPr wrap="none" rtlCol="0">
              <a:spAutoFit/>
            </a:bodyPr>
            <a:lstStyle/>
            <a:p>
              <a:r>
                <a:rPr lang="en-US" dirty="0">
                  <a:latin typeface="Arial" panose="020B0604020202020204" pitchFamily="34" charset="0"/>
                  <a:cs typeface="Arial" panose="020B0604020202020204" pitchFamily="34" charset="0"/>
                </a:rPr>
                <a:t>Jun-Aug</a:t>
              </a:r>
            </a:p>
          </p:txBody>
        </p:sp>
        <p:sp>
          <p:nvSpPr>
            <p:cNvPr id="16" name="TextBox 15">
              <a:extLst>
                <a:ext uri="{FF2B5EF4-FFF2-40B4-BE49-F238E27FC236}">
                  <a16:creationId xmlns:a16="http://schemas.microsoft.com/office/drawing/2014/main" id="{A18D1039-D1B5-A14A-8865-8BC7C112A056}"/>
                </a:ext>
              </a:extLst>
            </p:cNvPr>
            <p:cNvSpPr txBox="1"/>
            <p:nvPr/>
          </p:nvSpPr>
          <p:spPr>
            <a:xfrm>
              <a:off x="9078470" y="1571819"/>
              <a:ext cx="1043876" cy="369332"/>
            </a:xfrm>
            <a:prstGeom prst="rect">
              <a:avLst/>
            </a:prstGeom>
            <a:solidFill>
              <a:schemeClr val="bg1"/>
            </a:solidFill>
          </p:spPr>
          <p:txBody>
            <a:bodyPr wrap="none" rtlCol="0">
              <a:spAutoFit/>
            </a:bodyPr>
            <a:lstStyle/>
            <a:p>
              <a:r>
                <a:rPr lang="en-US" dirty="0">
                  <a:latin typeface="Arial" panose="020B0604020202020204" pitchFamily="34" charset="0"/>
                  <a:cs typeface="Arial" panose="020B0604020202020204" pitchFamily="34" charset="0"/>
                </a:rPr>
                <a:t>Jun-Aug</a:t>
              </a:r>
            </a:p>
          </p:txBody>
        </p:sp>
        <p:pic>
          <p:nvPicPr>
            <p:cNvPr id="17" name="Picture 16">
              <a:extLst>
                <a:ext uri="{FF2B5EF4-FFF2-40B4-BE49-F238E27FC236}">
                  <a16:creationId xmlns:a16="http://schemas.microsoft.com/office/drawing/2014/main" id="{C302C781-1387-674D-9B93-E50423463FFE}"/>
                </a:ext>
              </a:extLst>
            </p:cNvPr>
            <p:cNvPicPr>
              <a:picLocks noChangeAspect="1"/>
            </p:cNvPicPr>
            <p:nvPr/>
          </p:nvPicPr>
          <p:blipFill>
            <a:blip r:embed="rId6"/>
            <a:stretch>
              <a:fillRect/>
            </a:stretch>
          </p:blipFill>
          <p:spPr>
            <a:xfrm>
              <a:off x="9471792" y="5046245"/>
              <a:ext cx="2095500" cy="1206500"/>
            </a:xfrm>
            <a:prstGeom prst="rect">
              <a:avLst/>
            </a:prstGeom>
          </p:spPr>
        </p:pic>
      </p:grpSp>
    </p:spTree>
    <p:extLst>
      <p:ext uri="{BB962C8B-B14F-4D97-AF65-F5344CB8AC3E}">
        <p14:creationId xmlns:p14="http://schemas.microsoft.com/office/powerpoint/2010/main" val="63636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B88A15B-171B-634B-8D75-DC142E5F9823}"/>
              </a:ext>
            </a:extLst>
          </p:cNvPr>
          <p:cNvGrpSpPr/>
          <p:nvPr/>
        </p:nvGrpSpPr>
        <p:grpSpPr>
          <a:xfrm>
            <a:off x="17930" y="1261645"/>
            <a:ext cx="5991038" cy="4991100"/>
            <a:chOff x="17930" y="1261645"/>
            <a:chExt cx="5991038" cy="4991100"/>
          </a:xfrm>
        </p:grpSpPr>
        <p:pic>
          <p:nvPicPr>
            <p:cNvPr id="10246" name="Picture 6">
              <a:extLst>
                <a:ext uri="{FF2B5EF4-FFF2-40B4-BE49-F238E27FC236}">
                  <a16:creationId xmlns:a16="http://schemas.microsoft.com/office/drawing/2014/main" id="{32A2DC9D-7F7B-BF41-9835-E7A5D5EA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368" y="1261645"/>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FD188649-6CC8-224F-BA34-BD7C1F253078}"/>
                </a:ext>
              </a:extLst>
            </p:cNvPr>
            <p:cNvCxnSpPr>
              <a:cxnSpLocks/>
            </p:cNvCxnSpPr>
            <p:nvPr/>
          </p:nvCxnSpPr>
          <p:spPr>
            <a:xfrm>
              <a:off x="2096845" y="3703405"/>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C15E9D3-647A-6D42-9252-E4D240EBCBE3}"/>
                </a:ext>
              </a:extLst>
            </p:cNvPr>
            <p:cNvCxnSpPr>
              <a:cxnSpLocks/>
            </p:cNvCxnSpPr>
            <p:nvPr/>
          </p:nvCxnSpPr>
          <p:spPr>
            <a:xfrm flipV="1">
              <a:off x="1991496" y="1456013"/>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242" name="Picture 2">
              <a:extLst>
                <a:ext uri="{FF2B5EF4-FFF2-40B4-BE49-F238E27FC236}">
                  <a16:creationId xmlns:a16="http://schemas.microsoft.com/office/drawing/2014/main" id="{C630EBB6-9BC2-CD47-A5FB-E769B6F7B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0" y="2142566"/>
              <a:ext cx="3467100" cy="3619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a:extLst>
              <a:ext uri="{FF2B5EF4-FFF2-40B4-BE49-F238E27FC236}">
                <a16:creationId xmlns:a16="http://schemas.microsoft.com/office/drawing/2014/main" id="{81681F87-0CAC-2B42-AB0F-1B37551D0004}"/>
              </a:ext>
            </a:extLst>
          </p:cNvPr>
          <p:cNvGrpSpPr/>
          <p:nvPr/>
        </p:nvGrpSpPr>
        <p:grpSpPr>
          <a:xfrm>
            <a:off x="6127526" y="1261645"/>
            <a:ext cx="5968694" cy="4991100"/>
            <a:chOff x="6045656" y="1907743"/>
            <a:chExt cx="5968694" cy="4991100"/>
          </a:xfrm>
        </p:grpSpPr>
        <p:pic>
          <p:nvPicPr>
            <p:cNvPr id="10248" name="Picture 8">
              <a:extLst>
                <a:ext uri="{FF2B5EF4-FFF2-40B4-BE49-F238E27FC236}">
                  <a16:creationId xmlns:a16="http://schemas.microsoft.com/office/drawing/2014/main" id="{4C12F241-3F78-B44B-B924-981FE5460F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750" y="1907743"/>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28C187A8-243D-8E44-904E-BACE0C166597}"/>
                </a:ext>
              </a:extLst>
            </p:cNvPr>
            <p:cNvCxnSpPr>
              <a:cxnSpLocks/>
            </p:cNvCxnSpPr>
            <p:nvPr/>
          </p:nvCxnSpPr>
          <p:spPr>
            <a:xfrm>
              <a:off x="8094233" y="4389958"/>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56772BA-439D-5F44-895D-39E935A536B4}"/>
                </a:ext>
              </a:extLst>
            </p:cNvPr>
            <p:cNvCxnSpPr>
              <a:cxnSpLocks/>
            </p:cNvCxnSpPr>
            <p:nvPr/>
          </p:nvCxnSpPr>
          <p:spPr>
            <a:xfrm flipV="1">
              <a:off x="7988884" y="2142566"/>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244" name="Picture 4">
              <a:extLst>
                <a:ext uri="{FF2B5EF4-FFF2-40B4-BE49-F238E27FC236}">
                  <a16:creationId xmlns:a16="http://schemas.microsoft.com/office/drawing/2014/main" id="{4A69B1E1-CD14-7241-9450-3F4B74BFD3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5656" y="2829486"/>
              <a:ext cx="3467100" cy="36195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a:extLst>
              <a:ext uri="{FF2B5EF4-FFF2-40B4-BE49-F238E27FC236}">
                <a16:creationId xmlns:a16="http://schemas.microsoft.com/office/drawing/2014/main" id="{B4D78CF8-30BA-844A-A04C-0FBE595850D1}"/>
              </a:ext>
            </a:extLst>
          </p:cNvPr>
          <p:cNvSpPr txBox="1"/>
          <p:nvPr/>
        </p:nvSpPr>
        <p:spPr>
          <a:xfrm>
            <a:off x="320634" y="154379"/>
            <a:ext cx="2460417" cy="646331"/>
          </a:xfrm>
          <a:prstGeom prst="rect">
            <a:avLst/>
          </a:prstGeom>
          <a:noFill/>
        </p:spPr>
        <p:txBody>
          <a:bodyPr wrap="none" rtlCol="0">
            <a:spAutoFit/>
          </a:bodyPr>
          <a:lstStyle/>
          <a:p>
            <a:r>
              <a:rPr lang="en-US" dirty="0"/>
              <a:t>Dungeness Crab</a:t>
            </a:r>
          </a:p>
          <a:p>
            <a:r>
              <a:rPr lang="en-US" dirty="0"/>
              <a:t>Bottom, Future, SSP 585</a:t>
            </a:r>
          </a:p>
        </p:txBody>
      </p:sp>
    </p:spTree>
    <p:extLst>
      <p:ext uri="{BB962C8B-B14F-4D97-AF65-F5344CB8AC3E}">
        <p14:creationId xmlns:p14="http://schemas.microsoft.com/office/powerpoint/2010/main" val="89823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4877E07-0582-EE43-BB60-32C34FD4EB5D}"/>
              </a:ext>
            </a:extLst>
          </p:cNvPr>
          <p:cNvSpPr txBox="1"/>
          <p:nvPr/>
        </p:nvSpPr>
        <p:spPr>
          <a:xfrm>
            <a:off x="403210" y="358954"/>
            <a:ext cx="2560124" cy="1661993"/>
          </a:xfrm>
          <a:prstGeom prst="rect">
            <a:avLst/>
          </a:prstGeom>
          <a:noFill/>
        </p:spPr>
        <p:txBody>
          <a:bodyPr wrap="none" rtlCol="0">
            <a:spAutoFit/>
          </a:bodyPr>
          <a:lstStyle/>
          <a:p>
            <a:r>
              <a:rPr lang="en-US" sz="2800" dirty="0">
                <a:solidFill>
                  <a:schemeClr val="accent1">
                    <a:lumMod val="75000"/>
                  </a:schemeClr>
                </a:solidFill>
              </a:rPr>
              <a:t>Dungeness Crab</a:t>
            </a:r>
          </a:p>
          <a:p>
            <a:r>
              <a:rPr lang="en-US" i="1" dirty="0" err="1">
                <a:solidFill>
                  <a:schemeClr val="accent1"/>
                </a:solidFill>
              </a:rPr>
              <a:t>Metacarcinus</a:t>
            </a:r>
            <a:r>
              <a:rPr lang="en-US" i="1" dirty="0">
                <a:solidFill>
                  <a:schemeClr val="accent1"/>
                </a:solidFill>
              </a:rPr>
              <a:t> magister</a:t>
            </a:r>
            <a:r>
              <a:rPr lang="en-US" dirty="0">
                <a:solidFill>
                  <a:schemeClr val="accent1"/>
                </a:solidFill>
              </a:rPr>
              <a:t>; </a:t>
            </a:r>
          </a:p>
          <a:p>
            <a:r>
              <a:rPr lang="en-US" dirty="0">
                <a:solidFill>
                  <a:schemeClr val="accent1"/>
                </a:solidFill>
              </a:rPr>
              <a:t>formerly </a:t>
            </a:r>
            <a:r>
              <a:rPr lang="en-US" i="1" dirty="0">
                <a:solidFill>
                  <a:schemeClr val="accent1"/>
                </a:solidFill>
              </a:rPr>
              <a:t>Cancer magister</a:t>
            </a:r>
            <a:endParaRPr lang="en-US" sz="2800" dirty="0">
              <a:solidFill>
                <a:schemeClr val="accent1"/>
              </a:solidFill>
            </a:endParaRPr>
          </a:p>
          <a:p>
            <a:r>
              <a:rPr lang="en-US" sz="2000" dirty="0">
                <a:solidFill>
                  <a:schemeClr val="tx1">
                    <a:lumMod val="75000"/>
                    <a:lumOff val="25000"/>
                  </a:schemeClr>
                </a:solidFill>
              </a:rPr>
              <a:t>Suitable Habitat</a:t>
            </a:r>
          </a:p>
          <a:p>
            <a:r>
              <a:rPr lang="en-US" dirty="0">
                <a:solidFill>
                  <a:schemeClr val="tx1">
                    <a:lumMod val="50000"/>
                    <a:lumOff val="50000"/>
                  </a:schemeClr>
                </a:solidFill>
              </a:rPr>
              <a:t>1993-2020</a:t>
            </a:r>
          </a:p>
        </p:txBody>
      </p:sp>
      <p:grpSp>
        <p:nvGrpSpPr>
          <p:cNvPr id="30" name="Group 29">
            <a:extLst>
              <a:ext uri="{FF2B5EF4-FFF2-40B4-BE49-F238E27FC236}">
                <a16:creationId xmlns:a16="http://schemas.microsoft.com/office/drawing/2014/main" id="{82E37DFE-CA87-F944-83BD-62CCFBF7FFE3}"/>
              </a:ext>
            </a:extLst>
          </p:cNvPr>
          <p:cNvGrpSpPr/>
          <p:nvPr/>
        </p:nvGrpSpPr>
        <p:grpSpPr>
          <a:xfrm>
            <a:off x="4251463" y="404267"/>
            <a:ext cx="3521173" cy="2926590"/>
            <a:chOff x="3408073" y="358954"/>
            <a:chExt cx="3521173" cy="2926590"/>
          </a:xfrm>
        </p:grpSpPr>
        <p:grpSp>
          <p:nvGrpSpPr>
            <p:cNvPr id="2" name="Group 1">
              <a:extLst>
                <a:ext uri="{FF2B5EF4-FFF2-40B4-BE49-F238E27FC236}">
                  <a16:creationId xmlns:a16="http://schemas.microsoft.com/office/drawing/2014/main" id="{998FF352-0D82-0449-B16E-02CB33EC51C5}"/>
                </a:ext>
              </a:extLst>
            </p:cNvPr>
            <p:cNvGrpSpPr>
              <a:grpSpLocks noChangeAspect="1"/>
            </p:cNvGrpSpPr>
            <p:nvPr/>
          </p:nvGrpSpPr>
          <p:grpSpPr>
            <a:xfrm>
              <a:off x="3408073" y="358954"/>
              <a:ext cx="3521173" cy="2926590"/>
              <a:chOff x="0" y="483456"/>
              <a:chExt cx="6005121" cy="4991100"/>
            </a:xfrm>
          </p:grpSpPr>
          <p:pic>
            <p:nvPicPr>
              <p:cNvPr id="5" name="Picture 4">
                <a:extLst>
                  <a:ext uri="{FF2B5EF4-FFF2-40B4-BE49-F238E27FC236}">
                    <a16:creationId xmlns:a16="http://schemas.microsoft.com/office/drawing/2014/main" id="{AE08D453-574C-AA49-A341-4C8D1E9F1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0521" y="483456"/>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E10F985A-E963-FC4E-A8C2-8953C6CA5756}"/>
                  </a:ext>
                </a:extLst>
              </p:cNvPr>
              <p:cNvCxnSpPr>
                <a:cxnSpLocks/>
              </p:cNvCxnSpPr>
              <p:nvPr/>
            </p:nvCxnSpPr>
            <p:spPr>
              <a:xfrm>
                <a:off x="2096845" y="2979006"/>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
                <a:extLst>
                  <a:ext uri="{FF2B5EF4-FFF2-40B4-BE49-F238E27FC236}">
                    <a16:creationId xmlns:a16="http://schemas.microsoft.com/office/drawing/2014/main" id="{1A13A7F2-0CFD-EF4C-AB18-C62448F98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3119"/>
                <a:ext cx="3467100" cy="36195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32641F97-6B14-4D42-8775-4CC703412B77}"/>
                  </a:ext>
                </a:extLst>
              </p:cNvPr>
              <p:cNvCxnSpPr>
                <a:cxnSpLocks/>
              </p:cNvCxnSpPr>
              <p:nvPr/>
            </p:nvCxnSpPr>
            <p:spPr>
              <a:xfrm flipV="1">
                <a:off x="1991496" y="731614"/>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ED2466E5-99C3-9348-B728-5D766C15A9F0}"/>
                </a:ext>
              </a:extLst>
            </p:cNvPr>
            <p:cNvSpPr txBox="1"/>
            <p:nvPr/>
          </p:nvSpPr>
          <p:spPr>
            <a:xfrm>
              <a:off x="3906982" y="397267"/>
              <a:ext cx="894284" cy="369332"/>
            </a:xfrm>
            <a:prstGeom prst="rect">
              <a:avLst/>
            </a:prstGeom>
            <a:noFill/>
          </p:spPr>
          <p:txBody>
            <a:bodyPr wrap="none" rtlCol="0">
              <a:spAutoFit/>
            </a:bodyPr>
            <a:lstStyle/>
            <a:p>
              <a:r>
                <a:rPr lang="en-US" b="1" dirty="0">
                  <a:solidFill>
                    <a:schemeClr val="tx1">
                      <a:lumMod val="65000"/>
                      <a:lumOff val="35000"/>
                    </a:schemeClr>
                  </a:solidFill>
                </a:rPr>
                <a:t>Surface</a:t>
              </a:r>
            </a:p>
          </p:txBody>
        </p:sp>
      </p:grpSp>
      <p:grpSp>
        <p:nvGrpSpPr>
          <p:cNvPr id="27" name="Group 26">
            <a:extLst>
              <a:ext uri="{FF2B5EF4-FFF2-40B4-BE49-F238E27FC236}">
                <a16:creationId xmlns:a16="http://schemas.microsoft.com/office/drawing/2014/main" id="{EDE530F9-9E60-3F43-83AD-F0D0C4D85193}"/>
              </a:ext>
            </a:extLst>
          </p:cNvPr>
          <p:cNvGrpSpPr/>
          <p:nvPr/>
        </p:nvGrpSpPr>
        <p:grpSpPr>
          <a:xfrm>
            <a:off x="4211458" y="3609941"/>
            <a:ext cx="3532067" cy="2926080"/>
            <a:chOff x="7644241" y="397267"/>
            <a:chExt cx="3532067" cy="2926080"/>
          </a:xfrm>
        </p:grpSpPr>
        <p:grpSp>
          <p:nvGrpSpPr>
            <p:cNvPr id="7" name="Group 6">
              <a:extLst>
                <a:ext uri="{FF2B5EF4-FFF2-40B4-BE49-F238E27FC236}">
                  <a16:creationId xmlns:a16="http://schemas.microsoft.com/office/drawing/2014/main" id="{E02F58E0-07EC-554E-87F1-5B0612976602}"/>
                </a:ext>
              </a:extLst>
            </p:cNvPr>
            <p:cNvGrpSpPr>
              <a:grpSpLocks noChangeAspect="1"/>
            </p:cNvGrpSpPr>
            <p:nvPr/>
          </p:nvGrpSpPr>
          <p:grpSpPr>
            <a:xfrm>
              <a:off x="7644241" y="397267"/>
              <a:ext cx="3532067" cy="2926080"/>
              <a:chOff x="0" y="1267230"/>
              <a:chExt cx="6024750" cy="4991100"/>
            </a:xfrm>
          </p:grpSpPr>
          <p:pic>
            <p:nvPicPr>
              <p:cNvPr id="8" name="Picture 6">
                <a:extLst>
                  <a:ext uri="{FF2B5EF4-FFF2-40B4-BE49-F238E27FC236}">
                    <a16:creationId xmlns:a16="http://schemas.microsoft.com/office/drawing/2014/main" id="{1341D02C-9457-6645-9841-17A4277456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0150" y="1267230"/>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EFE687C7-E334-644F-99BC-EC3717E9A41E}"/>
                  </a:ext>
                </a:extLst>
              </p:cNvPr>
              <p:cNvCxnSpPr>
                <a:cxnSpLocks/>
              </p:cNvCxnSpPr>
              <p:nvPr/>
            </p:nvCxnSpPr>
            <p:spPr>
              <a:xfrm>
                <a:off x="2096845" y="3703405"/>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1A6B45B-C56E-6D4D-80C0-D3FB5BBBA3C6}"/>
                  </a:ext>
                </a:extLst>
              </p:cNvPr>
              <p:cNvCxnSpPr>
                <a:cxnSpLocks/>
              </p:cNvCxnSpPr>
              <p:nvPr/>
            </p:nvCxnSpPr>
            <p:spPr>
              <a:xfrm flipV="1">
                <a:off x="1991496" y="1456013"/>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4">
                <a:extLst>
                  <a:ext uri="{FF2B5EF4-FFF2-40B4-BE49-F238E27FC236}">
                    <a16:creationId xmlns:a16="http://schemas.microsoft.com/office/drawing/2014/main" id="{BA8A3B49-C6F0-2F47-80FB-CC2B6DF793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77390"/>
                <a:ext cx="3467100" cy="361950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0AC5F0DC-8AF8-C543-A3B4-F832AA2200B0}"/>
                </a:ext>
              </a:extLst>
            </p:cNvPr>
            <p:cNvSpPr txBox="1"/>
            <p:nvPr/>
          </p:nvSpPr>
          <p:spPr>
            <a:xfrm>
              <a:off x="8096779" y="417550"/>
              <a:ext cx="904287" cy="369332"/>
            </a:xfrm>
            <a:prstGeom prst="rect">
              <a:avLst/>
            </a:prstGeom>
            <a:noFill/>
          </p:spPr>
          <p:txBody>
            <a:bodyPr wrap="none" rtlCol="0">
              <a:spAutoFit/>
            </a:bodyPr>
            <a:lstStyle/>
            <a:p>
              <a:r>
                <a:rPr lang="en-US" b="1" dirty="0">
                  <a:solidFill>
                    <a:schemeClr val="tx1">
                      <a:lumMod val="65000"/>
                      <a:lumOff val="35000"/>
                    </a:schemeClr>
                  </a:solidFill>
                </a:rPr>
                <a:t>Bottom</a:t>
              </a:r>
            </a:p>
          </p:txBody>
        </p:sp>
      </p:grpSp>
      <p:grpSp>
        <p:nvGrpSpPr>
          <p:cNvPr id="29" name="Group 28">
            <a:extLst>
              <a:ext uri="{FF2B5EF4-FFF2-40B4-BE49-F238E27FC236}">
                <a16:creationId xmlns:a16="http://schemas.microsoft.com/office/drawing/2014/main" id="{FADC97E6-7351-C74A-9B42-24820DED5DDD}"/>
              </a:ext>
            </a:extLst>
          </p:cNvPr>
          <p:cNvGrpSpPr/>
          <p:nvPr/>
        </p:nvGrpSpPr>
        <p:grpSpPr>
          <a:xfrm>
            <a:off x="8116643" y="360205"/>
            <a:ext cx="3541679" cy="2926080"/>
            <a:chOff x="3401662" y="3564621"/>
            <a:chExt cx="3541679" cy="2926080"/>
          </a:xfrm>
        </p:grpSpPr>
        <p:grpSp>
          <p:nvGrpSpPr>
            <p:cNvPr id="15" name="Group 14">
              <a:extLst>
                <a:ext uri="{FF2B5EF4-FFF2-40B4-BE49-F238E27FC236}">
                  <a16:creationId xmlns:a16="http://schemas.microsoft.com/office/drawing/2014/main" id="{37D52DF4-F977-4246-8E94-B3D0549A3CDA}"/>
                </a:ext>
              </a:extLst>
            </p:cNvPr>
            <p:cNvGrpSpPr>
              <a:grpSpLocks noChangeAspect="1"/>
            </p:cNvGrpSpPr>
            <p:nvPr/>
          </p:nvGrpSpPr>
          <p:grpSpPr>
            <a:xfrm>
              <a:off x="3401662" y="3564621"/>
              <a:ext cx="3541679" cy="2926080"/>
              <a:chOff x="6005121" y="483456"/>
              <a:chExt cx="6041146" cy="4991100"/>
            </a:xfrm>
          </p:grpSpPr>
          <p:pic>
            <p:nvPicPr>
              <p:cNvPr id="16" name="Picture 8">
                <a:extLst>
                  <a:ext uri="{FF2B5EF4-FFF2-40B4-BE49-F238E27FC236}">
                    <a16:creationId xmlns:a16="http://schemas.microsoft.com/office/drawing/2014/main" id="{875C092C-6D8C-DF46-B7B4-0632EC8EBB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1667" y="483456"/>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D0B05EEB-2282-E348-9547-73B67E5EEB00}"/>
                  </a:ext>
                </a:extLst>
              </p:cNvPr>
              <p:cNvCxnSpPr>
                <a:cxnSpLocks/>
              </p:cNvCxnSpPr>
              <p:nvPr/>
            </p:nvCxnSpPr>
            <p:spPr>
              <a:xfrm>
                <a:off x="8101966" y="2979006"/>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B03623A-22AB-5849-B370-A615AC95B06D}"/>
                  </a:ext>
                </a:extLst>
              </p:cNvPr>
              <p:cNvCxnSpPr>
                <a:cxnSpLocks/>
              </p:cNvCxnSpPr>
              <p:nvPr/>
            </p:nvCxnSpPr>
            <p:spPr>
              <a:xfrm flipV="1">
                <a:off x="7996617" y="731614"/>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6">
                <a:extLst>
                  <a:ext uri="{FF2B5EF4-FFF2-40B4-BE49-F238E27FC236}">
                    <a16:creationId xmlns:a16="http://schemas.microsoft.com/office/drawing/2014/main" id="{E8AC3448-05DF-C14F-868E-416969009D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5121" y="1417672"/>
                <a:ext cx="3467100" cy="3619500"/>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TextBox 24">
              <a:extLst>
                <a:ext uri="{FF2B5EF4-FFF2-40B4-BE49-F238E27FC236}">
                  <a16:creationId xmlns:a16="http://schemas.microsoft.com/office/drawing/2014/main" id="{C9235C49-5701-1748-9658-ACDF4F7D5B4F}"/>
                </a:ext>
              </a:extLst>
            </p:cNvPr>
            <p:cNvSpPr txBox="1"/>
            <p:nvPr/>
          </p:nvSpPr>
          <p:spPr>
            <a:xfrm>
              <a:off x="3906982" y="3576126"/>
              <a:ext cx="894284" cy="369332"/>
            </a:xfrm>
            <a:prstGeom prst="rect">
              <a:avLst/>
            </a:prstGeom>
            <a:noFill/>
          </p:spPr>
          <p:txBody>
            <a:bodyPr wrap="none" rtlCol="0">
              <a:spAutoFit/>
            </a:bodyPr>
            <a:lstStyle/>
            <a:p>
              <a:r>
                <a:rPr lang="en-US" b="1" dirty="0">
                  <a:solidFill>
                    <a:schemeClr val="tx1">
                      <a:lumMod val="65000"/>
                      <a:lumOff val="35000"/>
                    </a:schemeClr>
                  </a:solidFill>
                </a:rPr>
                <a:t>Surface</a:t>
              </a:r>
            </a:p>
          </p:txBody>
        </p:sp>
      </p:grpSp>
      <p:grpSp>
        <p:nvGrpSpPr>
          <p:cNvPr id="28" name="Group 27">
            <a:extLst>
              <a:ext uri="{FF2B5EF4-FFF2-40B4-BE49-F238E27FC236}">
                <a16:creationId xmlns:a16="http://schemas.microsoft.com/office/drawing/2014/main" id="{F88AB387-A08A-1341-B4F5-9E2BA16A30AD}"/>
              </a:ext>
            </a:extLst>
          </p:cNvPr>
          <p:cNvGrpSpPr/>
          <p:nvPr/>
        </p:nvGrpSpPr>
        <p:grpSpPr>
          <a:xfrm>
            <a:off x="8162629" y="3609941"/>
            <a:ext cx="3495693" cy="2926080"/>
            <a:chOff x="7644241" y="3584949"/>
            <a:chExt cx="3495693" cy="2926080"/>
          </a:xfrm>
        </p:grpSpPr>
        <p:grpSp>
          <p:nvGrpSpPr>
            <p:cNvPr id="20" name="Group 19">
              <a:extLst>
                <a:ext uri="{FF2B5EF4-FFF2-40B4-BE49-F238E27FC236}">
                  <a16:creationId xmlns:a16="http://schemas.microsoft.com/office/drawing/2014/main" id="{76BA4779-AFF1-1543-AF24-A9123880FB37}"/>
                </a:ext>
              </a:extLst>
            </p:cNvPr>
            <p:cNvGrpSpPr>
              <a:grpSpLocks noChangeAspect="1"/>
            </p:cNvGrpSpPr>
            <p:nvPr/>
          </p:nvGrpSpPr>
          <p:grpSpPr>
            <a:xfrm>
              <a:off x="7644241" y="3584949"/>
              <a:ext cx="3495693" cy="2926080"/>
              <a:chOff x="6024750" y="1444138"/>
              <a:chExt cx="5962705" cy="4991100"/>
            </a:xfrm>
          </p:grpSpPr>
          <p:pic>
            <p:nvPicPr>
              <p:cNvPr id="21" name="Picture 10">
                <a:extLst>
                  <a:ext uri="{FF2B5EF4-FFF2-40B4-BE49-F238E27FC236}">
                    <a16:creationId xmlns:a16="http://schemas.microsoft.com/office/drawing/2014/main" id="{F9D68352-7307-B342-8B22-8B32279AB4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02855" y="1444138"/>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B1B7E6D0-8D50-C344-884B-F4E618DDAC39}"/>
                  </a:ext>
                </a:extLst>
              </p:cNvPr>
              <p:cNvCxnSpPr>
                <a:cxnSpLocks/>
              </p:cNvCxnSpPr>
              <p:nvPr/>
            </p:nvCxnSpPr>
            <p:spPr>
              <a:xfrm>
                <a:off x="8056279" y="3905014"/>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BA1B5CD-FBD3-A24D-9FCA-250C3F81A399}"/>
                  </a:ext>
                </a:extLst>
              </p:cNvPr>
              <p:cNvCxnSpPr>
                <a:cxnSpLocks/>
              </p:cNvCxnSpPr>
              <p:nvPr/>
            </p:nvCxnSpPr>
            <p:spPr>
              <a:xfrm flipV="1">
                <a:off x="7950930" y="1657622"/>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8">
                <a:extLst>
                  <a:ext uri="{FF2B5EF4-FFF2-40B4-BE49-F238E27FC236}">
                    <a16:creationId xmlns:a16="http://schemas.microsoft.com/office/drawing/2014/main" id="{60E4F6CB-8D3E-F04C-8284-53AC532DA97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4750" y="2353588"/>
                <a:ext cx="3467100" cy="361950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25">
              <a:extLst>
                <a:ext uri="{FF2B5EF4-FFF2-40B4-BE49-F238E27FC236}">
                  <a16:creationId xmlns:a16="http://schemas.microsoft.com/office/drawing/2014/main" id="{79618788-6951-5642-A035-5DFDADB67A6A}"/>
                </a:ext>
              </a:extLst>
            </p:cNvPr>
            <p:cNvSpPr txBox="1"/>
            <p:nvPr/>
          </p:nvSpPr>
          <p:spPr>
            <a:xfrm>
              <a:off x="8096779" y="3596409"/>
              <a:ext cx="904287" cy="369332"/>
            </a:xfrm>
            <a:prstGeom prst="rect">
              <a:avLst/>
            </a:prstGeom>
            <a:noFill/>
          </p:spPr>
          <p:txBody>
            <a:bodyPr wrap="none" rtlCol="0">
              <a:spAutoFit/>
            </a:bodyPr>
            <a:lstStyle/>
            <a:p>
              <a:r>
                <a:rPr lang="en-US" b="1" dirty="0">
                  <a:solidFill>
                    <a:schemeClr val="tx1">
                      <a:lumMod val="65000"/>
                      <a:lumOff val="35000"/>
                    </a:schemeClr>
                  </a:solidFill>
                </a:rPr>
                <a:t>Bottom</a:t>
              </a:r>
            </a:p>
          </p:txBody>
        </p:sp>
      </p:grpSp>
      <p:sp>
        <p:nvSpPr>
          <p:cNvPr id="32" name="TextBox 31">
            <a:extLst>
              <a:ext uri="{FF2B5EF4-FFF2-40B4-BE49-F238E27FC236}">
                <a16:creationId xmlns:a16="http://schemas.microsoft.com/office/drawing/2014/main" id="{1F48B544-2BA2-B44C-8E78-6F0C6F165C6F}"/>
              </a:ext>
            </a:extLst>
          </p:cNvPr>
          <p:cNvSpPr txBox="1"/>
          <p:nvPr/>
        </p:nvSpPr>
        <p:spPr>
          <a:xfrm>
            <a:off x="289053" y="2128144"/>
            <a:ext cx="3627388" cy="5001369"/>
          </a:xfrm>
          <a:prstGeom prst="rect">
            <a:avLst/>
          </a:prstGeom>
          <a:noFill/>
        </p:spPr>
        <p:txBody>
          <a:bodyPr wrap="square" rtlCol="0">
            <a:spAutoFit/>
          </a:bodyPr>
          <a:lstStyle/>
          <a:p>
            <a:r>
              <a:rPr lang="en-US" sz="1100" dirty="0"/>
              <a:t>Juvenile and adult Dungeness crab are highly mobile and live in habitats that are dynamic for thermal, oxygen, and salinity conditions.  Adult crabs prefer deeper waters where salinity and temperature are optimal but forage in estuary areas that have lower salinity and higher temperature (Curtis and McGaw 2012).  These crabs remain only temporarily in stressful salinity or thermal conditions and then move to areas that are more physiologically comfortable (Curtis and McGaw 2012).  When not able to vacate hypoxic areas, they will spend less time feeding and have decreased food consumption (</a:t>
            </a:r>
            <a:r>
              <a:rPr lang="en-US" sz="1100" dirty="0" err="1"/>
              <a:t>Bernatis</a:t>
            </a:r>
            <a:r>
              <a:rPr lang="en-US" sz="1100" dirty="0"/>
              <a:t> et al. 2007).  In addition to mobility, the metabolism of juvenile crabs can change under low oxygen conditions, which facilitates their tolerance of less ideal conditions (Trigg et al. 2019).  </a:t>
            </a:r>
          </a:p>
          <a:p>
            <a:r>
              <a:rPr lang="en-US" sz="1100" dirty="0"/>
              <a:t>Environmental conditions may also affect the crabbing fishery.  Models testing the co-varying effects of hypoxic conditions and illegal take on Dungeness crab abundance and catch show that during hypoxic conditions, there is greater variability in catch as well as the probability of catch extremes (Froehlich et al. 2017).  Abundance and catch declined with increasing illegal catch probability and these effects were greater in the presence of hypoxia (Froehlich et al. 2017).  Catch is positively related to dissolved oxygen levels (Keller et al. 2009), so the fishery is more susceptible to poor catch outcomes in hypoxic conditions especially when combined with illegal take and incidental mortality (Froehlich et al. 2017).</a:t>
            </a:r>
            <a:endParaRPr lang="en-US" sz="1100" b="0" dirty="0">
              <a:effectLst/>
            </a:endParaRPr>
          </a:p>
          <a:p>
            <a:br>
              <a:rPr lang="en-US" sz="1100" dirty="0"/>
            </a:br>
            <a:endParaRPr lang="en-US" sz="1100" dirty="0"/>
          </a:p>
        </p:txBody>
      </p:sp>
    </p:spTree>
    <p:extLst>
      <p:ext uri="{BB962C8B-B14F-4D97-AF65-F5344CB8AC3E}">
        <p14:creationId xmlns:p14="http://schemas.microsoft.com/office/powerpoint/2010/main" val="175392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A828728C-2049-9A4C-889F-0C517C6DA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09" y="4003964"/>
            <a:ext cx="6244936" cy="2743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98CC310-48A4-2640-8FBB-C79267BF2F6B}"/>
              </a:ext>
            </a:extLst>
          </p:cNvPr>
          <p:cNvSpPr/>
          <p:nvPr/>
        </p:nvSpPr>
        <p:spPr>
          <a:xfrm>
            <a:off x="5745185" y="4003965"/>
            <a:ext cx="643741" cy="2539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8" name="Picture 8">
            <a:extLst>
              <a:ext uri="{FF2B5EF4-FFF2-40B4-BE49-F238E27FC236}">
                <a16:creationId xmlns:a16="http://schemas.microsoft.com/office/drawing/2014/main" id="{8298C22E-24F7-AA4B-852A-86B327922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310" y="4003964"/>
            <a:ext cx="6244936" cy="2743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80B0169-A93D-784A-A359-54B929DE9C1F}"/>
              </a:ext>
            </a:extLst>
          </p:cNvPr>
          <p:cNvSpPr txBox="1"/>
          <p:nvPr/>
        </p:nvSpPr>
        <p:spPr>
          <a:xfrm>
            <a:off x="237509" y="191270"/>
            <a:ext cx="2527551" cy="1138773"/>
          </a:xfrm>
          <a:prstGeom prst="rect">
            <a:avLst/>
          </a:prstGeom>
          <a:noFill/>
        </p:spPr>
        <p:txBody>
          <a:bodyPr wrap="none" rtlCol="0">
            <a:spAutoFit/>
          </a:bodyPr>
          <a:lstStyle/>
          <a:p>
            <a:r>
              <a:rPr lang="en-US" sz="2800" dirty="0">
                <a:solidFill>
                  <a:schemeClr val="accent1">
                    <a:lumMod val="75000"/>
                  </a:schemeClr>
                </a:solidFill>
              </a:rPr>
              <a:t>Dungeness Crab</a:t>
            </a:r>
          </a:p>
          <a:p>
            <a:r>
              <a:rPr lang="en-US" sz="2000" dirty="0">
                <a:solidFill>
                  <a:schemeClr val="tx1">
                    <a:lumMod val="75000"/>
                    <a:lumOff val="25000"/>
                  </a:schemeClr>
                </a:solidFill>
              </a:rPr>
              <a:t>Suitable Habitat </a:t>
            </a:r>
          </a:p>
          <a:p>
            <a:r>
              <a:rPr lang="en-US" sz="2000" dirty="0">
                <a:solidFill>
                  <a:schemeClr val="bg2">
                    <a:lumMod val="50000"/>
                  </a:schemeClr>
                </a:solidFill>
              </a:rPr>
              <a:t>SSP 245</a:t>
            </a:r>
            <a:endParaRPr lang="en-US" dirty="0">
              <a:solidFill>
                <a:schemeClr val="bg2">
                  <a:lumMod val="50000"/>
                </a:schemeClr>
              </a:solidFill>
            </a:endParaRPr>
          </a:p>
        </p:txBody>
      </p:sp>
      <p:sp>
        <p:nvSpPr>
          <p:cNvPr id="4" name="TextBox 3">
            <a:extLst>
              <a:ext uri="{FF2B5EF4-FFF2-40B4-BE49-F238E27FC236}">
                <a16:creationId xmlns:a16="http://schemas.microsoft.com/office/drawing/2014/main" id="{ACF366BE-56E1-564B-AE10-F3D9FCB13FD7}"/>
              </a:ext>
            </a:extLst>
          </p:cNvPr>
          <p:cNvSpPr txBox="1"/>
          <p:nvPr/>
        </p:nvSpPr>
        <p:spPr>
          <a:xfrm>
            <a:off x="10050371" y="1624711"/>
            <a:ext cx="904287" cy="369332"/>
          </a:xfrm>
          <a:prstGeom prst="rect">
            <a:avLst/>
          </a:prstGeom>
          <a:solidFill>
            <a:schemeClr val="bg1"/>
          </a:solidFill>
        </p:spPr>
        <p:txBody>
          <a:bodyPr wrap="none" rtlCol="0">
            <a:spAutoFit/>
          </a:bodyPr>
          <a:lstStyle/>
          <a:p>
            <a:r>
              <a:rPr lang="en-US" b="1" dirty="0">
                <a:solidFill>
                  <a:schemeClr val="tx1">
                    <a:lumMod val="65000"/>
                    <a:lumOff val="35000"/>
                  </a:schemeClr>
                </a:solidFill>
              </a:rPr>
              <a:t>Bottom</a:t>
            </a:r>
          </a:p>
        </p:txBody>
      </p:sp>
      <p:sp>
        <p:nvSpPr>
          <p:cNvPr id="10" name="TextBox 9">
            <a:extLst>
              <a:ext uri="{FF2B5EF4-FFF2-40B4-BE49-F238E27FC236}">
                <a16:creationId xmlns:a16="http://schemas.microsoft.com/office/drawing/2014/main" id="{4D6A8877-17F8-3248-88D3-1DE74704B1C8}"/>
              </a:ext>
            </a:extLst>
          </p:cNvPr>
          <p:cNvSpPr txBox="1"/>
          <p:nvPr/>
        </p:nvSpPr>
        <p:spPr>
          <a:xfrm>
            <a:off x="4560460" y="1624711"/>
            <a:ext cx="894284" cy="369332"/>
          </a:xfrm>
          <a:prstGeom prst="rect">
            <a:avLst/>
          </a:prstGeom>
          <a:solidFill>
            <a:schemeClr val="bg1"/>
          </a:solidFill>
        </p:spPr>
        <p:txBody>
          <a:bodyPr wrap="none" rtlCol="0">
            <a:spAutoFit/>
          </a:bodyPr>
          <a:lstStyle/>
          <a:p>
            <a:r>
              <a:rPr lang="en-US" b="1" dirty="0">
                <a:solidFill>
                  <a:schemeClr val="tx1">
                    <a:lumMod val="65000"/>
                    <a:lumOff val="35000"/>
                  </a:schemeClr>
                </a:solidFill>
              </a:rPr>
              <a:t>Surface</a:t>
            </a:r>
          </a:p>
        </p:txBody>
      </p:sp>
      <p:sp>
        <p:nvSpPr>
          <p:cNvPr id="12" name="Rectangle 11">
            <a:extLst>
              <a:ext uri="{FF2B5EF4-FFF2-40B4-BE49-F238E27FC236}">
                <a16:creationId xmlns:a16="http://schemas.microsoft.com/office/drawing/2014/main" id="{6E291906-13CF-2A4A-8E96-6660DBFB500D}"/>
              </a:ext>
            </a:extLst>
          </p:cNvPr>
          <p:cNvSpPr/>
          <p:nvPr/>
        </p:nvSpPr>
        <p:spPr>
          <a:xfrm>
            <a:off x="2100069" y="3873945"/>
            <a:ext cx="2351315" cy="3433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ADF734-D60D-6F4C-9E22-851E4DD588DA}"/>
              </a:ext>
            </a:extLst>
          </p:cNvPr>
          <p:cNvSpPr/>
          <p:nvPr/>
        </p:nvSpPr>
        <p:spPr>
          <a:xfrm>
            <a:off x="7552705" y="3875311"/>
            <a:ext cx="2351315" cy="3433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F6BB9E1-4C75-D548-8B52-0F15DE143BC8}"/>
              </a:ext>
            </a:extLst>
          </p:cNvPr>
          <p:cNvSpPr txBox="1"/>
          <p:nvPr/>
        </p:nvSpPr>
        <p:spPr>
          <a:xfrm>
            <a:off x="4451384" y="237436"/>
            <a:ext cx="7503107" cy="923330"/>
          </a:xfrm>
          <a:prstGeom prst="rect">
            <a:avLst/>
          </a:prstGeom>
          <a:noFill/>
        </p:spPr>
        <p:txBody>
          <a:bodyPr wrap="square" rtlCol="0">
            <a:spAutoFit/>
          </a:bodyPr>
          <a:lstStyle/>
          <a:p>
            <a:r>
              <a:rPr lang="en-US" dirty="0">
                <a:solidFill>
                  <a:schemeClr val="tx1">
                    <a:lumMod val="75000"/>
                    <a:lumOff val="25000"/>
                  </a:schemeClr>
                </a:solidFill>
              </a:rPr>
              <a:t>Based on </a:t>
            </a:r>
            <a:r>
              <a:rPr lang="en-US" dirty="0">
                <a:solidFill>
                  <a:schemeClr val="accent1"/>
                </a:solidFill>
              </a:rPr>
              <a:t>Temperature &amp; Oxygen Conditions</a:t>
            </a:r>
            <a:r>
              <a:rPr lang="en-US" dirty="0">
                <a:solidFill>
                  <a:schemeClr val="tx1">
                    <a:lumMod val="75000"/>
                    <a:lumOff val="25000"/>
                  </a:schemeClr>
                </a:solidFill>
              </a:rPr>
              <a:t>, Dungeness Crab habitat would decrease in the future, particularly after 2040, when suitability decreases also during the winter and spring.</a:t>
            </a:r>
            <a:endParaRPr lang="en-US" dirty="0">
              <a:solidFill>
                <a:schemeClr val="accent1"/>
              </a:solidFill>
            </a:endParaRPr>
          </a:p>
        </p:txBody>
      </p:sp>
      <p:pic>
        <p:nvPicPr>
          <p:cNvPr id="5122" name="Picture 2">
            <a:extLst>
              <a:ext uri="{FF2B5EF4-FFF2-40B4-BE49-F238E27FC236}">
                <a16:creationId xmlns:a16="http://schemas.microsoft.com/office/drawing/2014/main" id="{D9C59DB3-8BAE-DB46-9A74-AE2AB78397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39" y="1335103"/>
            <a:ext cx="5226627" cy="27432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98A9FAE-6067-9742-B88A-58E057209D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2555" y="1335103"/>
            <a:ext cx="5226627" cy="2743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5C5756C-A33B-0B4F-9A20-A16ED3B348B9}"/>
              </a:ext>
            </a:extLst>
          </p:cNvPr>
          <p:cNvSpPr/>
          <p:nvPr/>
        </p:nvSpPr>
        <p:spPr>
          <a:xfrm>
            <a:off x="7552705" y="1203665"/>
            <a:ext cx="2351315" cy="3433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8A105DE-CBD1-6C47-9CA1-D5462417F89D}"/>
              </a:ext>
            </a:extLst>
          </p:cNvPr>
          <p:cNvSpPr/>
          <p:nvPr/>
        </p:nvSpPr>
        <p:spPr>
          <a:xfrm>
            <a:off x="1977492" y="1201566"/>
            <a:ext cx="2351315" cy="3433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F2E1B84-D489-1A46-9763-61500DFDF854}"/>
              </a:ext>
            </a:extLst>
          </p:cNvPr>
          <p:cNvSpPr txBox="1"/>
          <p:nvPr/>
        </p:nvSpPr>
        <p:spPr>
          <a:xfrm>
            <a:off x="4586349" y="1624711"/>
            <a:ext cx="894284" cy="369332"/>
          </a:xfrm>
          <a:prstGeom prst="rect">
            <a:avLst/>
          </a:prstGeom>
          <a:solidFill>
            <a:schemeClr val="bg1"/>
          </a:solidFill>
        </p:spPr>
        <p:txBody>
          <a:bodyPr wrap="none" rtlCol="0">
            <a:spAutoFit/>
          </a:bodyPr>
          <a:lstStyle/>
          <a:p>
            <a:r>
              <a:rPr lang="en-US" b="1" dirty="0">
                <a:solidFill>
                  <a:schemeClr val="tx1">
                    <a:lumMod val="65000"/>
                    <a:lumOff val="35000"/>
                  </a:schemeClr>
                </a:solidFill>
              </a:rPr>
              <a:t>Surface</a:t>
            </a:r>
          </a:p>
        </p:txBody>
      </p:sp>
      <p:sp>
        <p:nvSpPr>
          <p:cNvPr id="16" name="TextBox 15">
            <a:extLst>
              <a:ext uri="{FF2B5EF4-FFF2-40B4-BE49-F238E27FC236}">
                <a16:creationId xmlns:a16="http://schemas.microsoft.com/office/drawing/2014/main" id="{94C7C0A6-9ACD-254D-A8A4-D427ACFAA74E}"/>
              </a:ext>
            </a:extLst>
          </p:cNvPr>
          <p:cNvSpPr txBox="1"/>
          <p:nvPr/>
        </p:nvSpPr>
        <p:spPr>
          <a:xfrm>
            <a:off x="10103793" y="1624711"/>
            <a:ext cx="904287" cy="369332"/>
          </a:xfrm>
          <a:prstGeom prst="rect">
            <a:avLst/>
          </a:prstGeom>
          <a:solidFill>
            <a:schemeClr val="bg1"/>
          </a:solidFill>
        </p:spPr>
        <p:txBody>
          <a:bodyPr wrap="none" rtlCol="0">
            <a:spAutoFit/>
          </a:bodyPr>
          <a:lstStyle/>
          <a:p>
            <a:r>
              <a:rPr lang="en-US" b="1" dirty="0">
                <a:solidFill>
                  <a:schemeClr val="tx1">
                    <a:lumMod val="65000"/>
                    <a:lumOff val="35000"/>
                  </a:schemeClr>
                </a:solidFill>
              </a:rPr>
              <a:t>Bottom</a:t>
            </a:r>
          </a:p>
        </p:txBody>
      </p:sp>
    </p:spTree>
    <p:extLst>
      <p:ext uri="{BB962C8B-B14F-4D97-AF65-F5344CB8AC3E}">
        <p14:creationId xmlns:p14="http://schemas.microsoft.com/office/powerpoint/2010/main" val="3647975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0DBFCA-241C-F242-9A01-1ED9FFBDB302}"/>
              </a:ext>
            </a:extLst>
          </p:cNvPr>
          <p:cNvSpPr txBox="1"/>
          <p:nvPr/>
        </p:nvSpPr>
        <p:spPr>
          <a:xfrm>
            <a:off x="403210" y="358954"/>
            <a:ext cx="2527551" cy="1107996"/>
          </a:xfrm>
          <a:prstGeom prst="rect">
            <a:avLst/>
          </a:prstGeom>
          <a:noFill/>
        </p:spPr>
        <p:txBody>
          <a:bodyPr wrap="none" rtlCol="0">
            <a:spAutoFit/>
          </a:bodyPr>
          <a:lstStyle/>
          <a:p>
            <a:r>
              <a:rPr lang="en-US" sz="2800" dirty="0">
                <a:solidFill>
                  <a:schemeClr val="accent1">
                    <a:lumMod val="75000"/>
                  </a:schemeClr>
                </a:solidFill>
              </a:rPr>
              <a:t>Dungeness Crab</a:t>
            </a:r>
          </a:p>
          <a:p>
            <a:r>
              <a:rPr lang="en-US" sz="2000" dirty="0">
                <a:solidFill>
                  <a:schemeClr val="tx1">
                    <a:lumMod val="75000"/>
                    <a:lumOff val="25000"/>
                  </a:schemeClr>
                </a:solidFill>
              </a:rPr>
              <a:t>Suitable Habitat</a:t>
            </a:r>
          </a:p>
          <a:p>
            <a:r>
              <a:rPr lang="en-US" dirty="0">
                <a:solidFill>
                  <a:schemeClr val="tx1">
                    <a:lumMod val="50000"/>
                    <a:lumOff val="50000"/>
                  </a:schemeClr>
                </a:solidFill>
              </a:rPr>
              <a:t>2040-2060, SSP 245</a:t>
            </a:r>
          </a:p>
        </p:txBody>
      </p:sp>
      <p:grpSp>
        <p:nvGrpSpPr>
          <p:cNvPr id="3" name="Group 2">
            <a:extLst>
              <a:ext uri="{FF2B5EF4-FFF2-40B4-BE49-F238E27FC236}">
                <a16:creationId xmlns:a16="http://schemas.microsoft.com/office/drawing/2014/main" id="{BE682DC9-1A68-CF41-8969-8900784A9CCD}"/>
              </a:ext>
            </a:extLst>
          </p:cNvPr>
          <p:cNvGrpSpPr/>
          <p:nvPr/>
        </p:nvGrpSpPr>
        <p:grpSpPr>
          <a:xfrm>
            <a:off x="4662168" y="210426"/>
            <a:ext cx="3516988" cy="2969708"/>
            <a:chOff x="4384262" y="846920"/>
            <a:chExt cx="3516988" cy="2969708"/>
          </a:xfrm>
        </p:grpSpPr>
        <p:grpSp>
          <p:nvGrpSpPr>
            <p:cNvPr id="13" name="Group 12">
              <a:extLst>
                <a:ext uri="{FF2B5EF4-FFF2-40B4-BE49-F238E27FC236}">
                  <a16:creationId xmlns:a16="http://schemas.microsoft.com/office/drawing/2014/main" id="{854EA3C1-F7EF-2947-A14C-C5A66A056B16}"/>
                </a:ext>
              </a:extLst>
            </p:cNvPr>
            <p:cNvGrpSpPr>
              <a:grpSpLocks noChangeAspect="1"/>
            </p:cNvGrpSpPr>
            <p:nvPr/>
          </p:nvGrpSpPr>
          <p:grpSpPr>
            <a:xfrm>
              <a:off x="4384262" y="890548"/>
              <a:ext cx="3516988" cy="2926080"/>
              <a:chOff x="38988" y="1261645"/>
              <a:chExt cx="5999029" cy="4991100"/>
            </a:xfrm>
          </p:grpSpPr>
          <p:cxnSp>
            <p:nvCxnSpPr>
              <p:cNvPr id="14" name="Straight Connector 13">
                <a:extLst>
                  <a:ext uri="{FF2B5EF4-FFF2-40B4-BE49-F238E27FC236}">
                    <a16:creationId xmlns:a16="http://schemas.microsoft.com/office/drawing/2014/main" id="{403FAD7D-E831-1E43-A0FD-D8B25E5202FF}"/>
                  </a:ext>
                </a:extLst>
              </p:cNvPr>
              <p:cNvCxnSpPr>
                <a:cxnSpLocks/>
              </p:cNvCxnSpPr>
              <p:nvPr/>
            </p:nvCxnSpPr>
            <p:spPr>
              <a:xfrm>
                <a:off x="2096845" y="3703405"/>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51A51A4-B75E-FC4C-92A4-F1FD9E2B02FF}"/>
                  </a:ext>
                </a:extLst>
              </p:cNvPr>
              <p:cNvCxnSpPr>
                <a:cxnSpLocks/>
              </p:cNvCxnSpPr>
              <p:nvPr/>
            </p:nvCxnSpPr>
            <p:spPr>
              <a:xfrm flipV="1">
                <a:off x="1991496" y="1456013"/>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4">
                <a:extLst>
                  <a:ext uri="{FF2B5EF4-FFF2-40B4-BE49-F238E27FC236}">
                    <a16:creationId xmlns:a16="http://schemas.microsoft.com/office/drawing/2014/main" id="{40E3AACD-08EB-F040-80F7-AA5FA13A1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417" y="1261645"/>
                <a:ext cx="3784600" cy="49911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71F75FF9-7C39-7A4D-AD40-F565BB9CF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8" y="2129938"/>
                <a:ext cx="3467100" cy="3619500"/>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extBox 17">
              <a:extLst>
                <a:ext uri="{FF2B5EF4-FFF2-40B4-BE49-F238E27FC236}">
                  <a16:creationId xmlns:a16="http://schemas.microsoft.com/office/drawing/2014/main" id="{6D8F2918-5A6A-454F-A493-C10D10FD90F0}"/>
                </a:ext>
              </a:extLst>
            </p:cNvPr>
            <p:cNvSpPr txBox="1"/>
            <p:nvPr/>
          </p:nvSpPr>
          <p:spPr>
            <a:xfrm>
              <a:off x="4777159" y="846920"/>
              <a:ext cx="894284" cy="369332"/>
            </a:xfrm>
            <a:prstGeom prst="rect">
              <a:avLst/>
            </a:prstGeom>
            <a:noFill/>
          </p:spPr>
          <p:txBody>
            <a:bodyPr wrap="none" rtlCol="0">
              <a:spAutoFit/>
            </a:bodyPr>
            <a:lstStyle/>
            <a:p>
              <a:r>
                <a:rPr lang="en-US" b="1" dirty="0">
                  <a:solidFill>
                    <a:schemeClr val="tx1">
                      <a:lumMod val="65000"/>
                      <a:lumOff val="35000"/>
                    </a:schemeClr>
                  </a:solidFill>
                </a:rPr>
                <a:t>Surface</a:t>
              </a:r>
            </a:p>
          </p:txBody>
        </p:sp>
      </p:grpSp>
      <p:grpSp>
        <p:nvGrpSpPr>
          <p:cNvPr id="4" name="Group 3">
            <a:extLst>
              <a:ext uri="{FF2B5EF4-FFF2-40B4-BE49-F238E27FC236}">
                <a16:creationId xmlns:a16="http://schemas.microsoft.com/office/drawing/2014/main" id="{6EA93730-B55A-1D45-A498-DC0D12CB6D49}"/>
              </a:ext>
            </a:extLst>
          </p:cNvPr>
          <p:cNvGrpSpPr/>
          <p:nvPr/>
        </p:nvGrpSpPr>
        <p:grpSpPr>
          <a:xfrm>
            <a:off x="8297842" y="218690"/>
            <a:ext cx="3669999" cy="2961444"/>
            <a:chOff x="8019936" y="855184"/>
            <a:chExt cx="3669999" cy="2961444"/>
          </a:xfrm>
        </p:grpSpPr>
        <p:grpSp>
          <p:nvGrpSpPr>
            <p:cNvPr id="5" name="Group 4">
              <a:extLst>
                <a:ext uri="{FF2B5EF4-FFF2-40B4-BE49-F238E27FC236}">
                  <a16:creationId xmlns:a16="http://schemas.microsoft.com/office/drawing/2014/main" id="{7A2F640F-E857-CF44-B5FD-FC08A3AC03F6}"/>
                </a:ext>
              </a:extLst>
            </p:cNvPr>
            <p:cNvGrpSpPr>
              <a:grpSpLocks noChangeAspect="1"/>
            </p:cNvGrpSpPr>
            <p:nvPr/>
          </p:nvGrpSpPr>
          <p:grpSpPr>
            <a:xfrm>
              <a:off x="8019936" y="890548"/>
              <a:ext cx="3669999" cy="2926080"/>
              <a:chOff x="5953284" y="1456013"/>
              <a:chExt cx="6016241" cy="4796732"/>
            </a:xfrm>
          </p:grpSpPr>
          <p:pic>
            <p:nvPicPr>
              <p:cNvPr id="6" name="Picture 4">
                <a:extLst>
                  <a:ext uri="{FF2B5EF4-FFF2-40B4-BE49-F238E27FC236}">
                    <a16:creationId xmlns:a16="http://schemas.microsoft.com/office/drawing/2014/main" id="{639F6DDA-62B0-3844-BADC-FDC2C9455F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4925" y="1456013"/>
                <a:ext cx="3784600" cy="37719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3979DBD0-F735-AB4B-A4BA-AB40990EA6B1}"/>
                  </a:ext>
                </a:extLst>
              </p:cNvPr>
              <p:cNvCxnSpPr>
                <a:cxnSpLocks/>
              </p:cNvCxnSpPr>
              <p:nvPr/>
            </p:nvCxnSpPr>
            <p:spPr>
              <a:xfrm>
                <a:off x="8056279" y="3905014"/>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D5B74A-35AF-AE4E-8BF4-FE5464F86DAB}"/>
                  </a:ext>
                </a:extLst>
              </p:cNvPr>
              <p:cNvCxnSpPr>
                <a:cxnSpLocks/>
              </p:cNvCxnSpPr>
              <p:nvPr/>
            </p:nvCxnSpPr>
            <p:spPr>
              <a:xfrm flipV="1">
                <a:off x="7950930" y="1657622"/>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1341F334-9623-E647-B462-048651B704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3284" y="2426288"/>
                <a:ext cx="3467100" cy="35179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F215C79-BD35-C248-814B-1C7BE15D0853}"/>
                  </a:ext>
                </a:extLst>
              </p:cNvPr>
              <p:cNvSpPr txBox="1"/>
              <p:nvPr/>
            </p:nvSpPr>
            <p:spPr>
              <a:xfrm>
                <a:off x="6850376" y="2385921"/>
                <a:ext cx="1164645" cy="428858"/>
              </a:xfrm>
              <a:prstGeom prst="rect">
                <a:avLst/>
              </a:prstGeom>
              <a:solidFill>
                <a:schemeClr val="bg1"/>
              </a:solidFill>
            </p:spPr>
            <p:txBody>
              <a:bodyPr wrap="none" rtlCol="0">
                <a:spAutoFit/>
              </a:bodyPr>
              <a:lstStyle/>
              <a:p>
                <a:r>
                  <a:rPr lang="en-US" sz="1100" dirty="0">
                    <a:latin typeface="Arial" panose="020B0604020202020204" pitchFamily="34" charset="0"/>
                    <a:cs typeface="Arial" panose="020B0604020202020204" pitchFamily="34" charset="0"/>
                  </a:rPr>
                  <a:t>Jun-Aug</a:t>
                </a:r>
              </a:p>
            </p:txBody>
          </p:sp>
          <p:sp>
            <p:nvSpPr>
              <p:cNvPr id="11" name="TextBox 10">
                <a:extLst>
                  <a:ext uri="{FF2B5EF4-FFF2-40B4-BE49-F238E27FC236}">
                    <a16:creationId xmlns:a16="http://schemas.microsoft.com/office/drawing/2014/main" id="{D048D6E3-AD08-9F4A-8F8D-32AAB9047C02}"/>
                  </a:ext>
                </a:extLst>
              </p:cNvPr>
              <p:cNvSpPr txBox="1"/>
              <p:nvPr/>
            </p:nvSpPr>
            <p:spPr>
              <a:xfrm>
                <a:off x="9078470" y="1571818"/>
                <a:ext cx="1164645" cy="428858"/>
              </a:xfrm>
              <a:prstGeom prst="rect">
                <a:avLst/>
              </a:prstGeom>
              <a:solidFill>
                <a:schemeClr val="bg1"/>
              </a:solidFill>
            </p:spPr>
            <p:txBody>
              <a:bodyPr wrap="none" rtlCol="0">
                <a:spAutoFit/>
              </a:bodyPr>
              <a:lstStyle/>
              <a:p>
                <a:r>
                  <a:rPr lang="en-US" sz="1100" dirty="0">
                    <a:latin typeface="Arial" panose="020B0604020202020204" pitchFamily="34" charset="0"/>
                    <a:cs typeface="Arial" panose="020B0604020202020204" pitchFamily="34" charset="0"/>
                  </a:rPr>
                  <a:t>Jun-Aug</a:t>
                </a:r>
              </a:p>
            </p:txBody>
          </p:sp>
          <p:pic>
            <p:nvPicPr>
              <p:cNvPr id="12" name="Picture 11">
                <a:extLst>
                  <a:ext uri="{FF2B5EF4-FFF2-40B4-BE49-F238E27FC236}">
                    <a16:creationId xmlns:a16="http://schemas.microsoft.com/office/drawing/2014/main" id="{8F3B5AFE-EC2B-D74C-8971-4B2FF9CD15FE}"/>
                  </a:ext>
                </a:extLst>
              </p:cNvPr>
              <p:cNvPicPr>
                <a:picLocks noChangeAspect="1"/>
              </p:cNvPicPr>
              <p:nvPr/>
            </p:nvPicPr>
            <p:blipFill>
              <a:blip r:embed="rId6"/>
              <a:stretch>
                <a:fillRect/>
              </a:stretch>
            </p:blipFill>
            <p:spPr>
              <a:xfrm>
                <a:off x="9471792" y="5046245"/>
                <a:ext cx="2095500" cy="1206500"/>
              </a:xfrm>
              <a:prstGeom prst="rect">
                <a:avLst/>
              </a:prstGeom>
            </p:spPr>
          </p:pic>
        </p:grpSp>
        <p:sp>
          <p:nvSpPr>
            <p:cNvPr id="20" name="TextBox 19">
              <a:extLst>
                <a:ext uri="{FF2B5EF4-FFF2-40B4-BE49-F238E27FC236}">
                  <a16:creationId xmlns:a16="http://schemas.microsoft.com/office/drawing/2014/main" id="{346382C1-7AA0-7444-89FC-A606B64CA95C}"/>
                </a:ext>
              </a:extLst>
            </p:cNvPr>
            <p:cNvSpPr txBox="1"/>
            <p:nvPr/>
          </p:nvSpPr>
          <p:spPr>
            <a:xfrm>
              <a:off x="8482097" y="855184"/>
              <a:ext cx="894284" cy="369332"/>
            </a:xfrm>
            <a:prstGeom prst="rect">
              <a:avLst/>
            </a:prstGeom>
            <a:noFill/>
          </p:spPr>
          <p:txBody>
            <a:bodyPr wrap="none" rtlCol="0">
              <a:spAutoFit/>
            </a:bodyPr>
            <a:lstStyle/>
            <a:p>
              <a:r>
                <a:rPr lang="en-US" b="1" dirty="0">
                  <a:solidFill>
                    <a:schemeClr val="tx1">
                      <a:lumMod val="65000"/>
                      <a:lumOff val="35000"/>
                    </a:schemeClr>
                  </a:solidFill>
                </a:rPr>
                <a:t>Surface</a:t>
              </a:r>
            </a:p>
          </p:txBody>
        </p:sp>
      </p:grpSp>
      <p:grpSp>
        <p:nvGrpSpPr>
          <p:cNvPr id="32" name="Group 31">
            <a:extLst>
              <a:ext uri="{FF2B5EF4-FFF2-40B4-BE49-F238E27FC236}">
                <a16:creationId xmlns:a16="http://schemas.microsoft.com/office/drawing/2014/main" id="{86BCEFB5-F5AF-1E4F-988B-DD2518295875}"/>
              </a:ext>
            </a:extLst>
          </p:cNvPr>
          <p:cNvGrpSpPr/>
          <p:nvPr/>
        </p:nvGrpSpPr>
        <p:grpSpPr>
          <a:xfrm>
            <a:off x="4802839" y="3251747"/>
            <a:ext cx="3495003" cy="2947495"/>
            <a:chOff x="4524933" y="3888241"/>
            <a:chExt cx="3495003" cy="2947495"/>
          </a:xfrm>
        </p:grpSpPr>
        <p:sp>
          <p:nvSpPr>
            <p:cNvPr id="19" name="TextBox 18">
              <a:extLst>
                <a:ext uri="{FF2B5EF4-FFF2-40B4-BE49-F238E27FC236}">
                  <a16:creationId xmlns:a16="http://schemas.microsoft.com/office/drawing/2014/main" id="{591178B9-9CA9-6F4D-B542-A9B8B112485C}"/>
                </a:ext>
              </a:extLst>
            </p:cNvPr>
            <p:cNvSpPr txBox="1"/>
            <p:nvPr/>
          </p:nvSpPr>
          <p:spPr>
            <a:xfrm>
              <a:off x="4948428" y="3888241"/>
              <a:ext cx="904287" cy="369332"/>
            </a:xfrm>
            <a:prstGeom prst="rect">
              <a:avLst/>
            </a:prstGeom>
            <a:noFill/>
          </p:spPr>
          <p:txBody>
            <a:bodyPr wrap="none" rtlCol="0">
              <a:spAutoFit/>
            </a:bodyPr>
            <a:lstStyle/>
            <a:p>
              <a:r>
                <a:rPr lang="en-US" b="1" dirty="0">
                  <a:solidFill>
                    <a:schemeClr val="tx1">
                      <a:lumMod val="65000"/>
                      <a:lumOff val="35000"/>
                    </a:schemeClr>
                  </a:solidFill>
                </a:rPr>
                <a:t>Bottom</a:t>
              </a:r>
            </a:p>
          </p:txBody>
        </p:sp>
        <p:grpSp>
          <p:nvGrpSpPr>
            <p:cNvPr id="21" name="Group 20">
              <a:extLst>
                <a:ext uri="{FF2B5EF4-FFF2-40B4-BE49-F238E27FC236}">
                  <a16:creationId xmlns:a16="http://schemas.microsoft.com/office/drawing/2014/main" id="{AE8EA24C-5377-1D4D-81BE-54AE2A4D1A5F}"/>
                </a:ext>
              </a:extLst>
            </p:cNvPr>
            <p:cNvGrpSpPr>
              <a:grpSpLocks noChangeAspect="1"/>
            </p:cNvGrpSpPr>
            <p:nvPr/>
          </p:nvGrpSpPr>
          <p:grpSpPr>
            <a:xfrm>
              <a:off x="4524933" y="3909656"/>
              <a:ext cx="3495003" cy="2926080"/>
              <a:chOff x="35860" y="1243715"/>
              <a:chExt cx="5961528" cy="4991100"/>
            </a:xfrm>
          </p:grpSpPr>
          <p:pic>
            <p:nvPicPr>
              <p:cNvPr id="22" name="Picture 6">
                <a:extLst>
                  <a:ext uri="{FF2B5EF4-FFF2-40B4-BE49-F238E27FC236}">
                    <a16:creationId xmlns:a16="http://schemas.microsoft.com/office/drawing/2014/main" id="{5765767C-D724-5142-A69A-2CB4849FCC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2788" y="1243715"/>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A918ABBC-DD70-5041-9C86-9BA60ECBEE0F}"/>
                  </a:ext>
                </a:extLst>
              </p:cNvPr>
              <p:cNvCxnSpPr>
                <a:cxnSpLocks/>
              </p:cNvCxnSpPr>
              <p:nvPr/>
            </p:nvCxnSpPr>
            <p:spPr>
              <a:xfrm>
                <a:off x="2096845" y="3703405"/>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510BF7-A254-074E-8D39-E70217FB5853}"/>
                  </a:ext>
                </a:extLst>
              </p:cNvPr>
              <p:cNvCxnSpPr>
                <a:cxnSpLocks/>
              </p:cNvCxnSpPr>
              <p:nvPr/>
            </p:nvCxnSpPr>
            <p:spPr>
              <a:xfrm flipV="1">
                <a:off x="1991496" y="1456013"/>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
                <a:extLst>
                  <a:ext uri="{FF2B5EF4-FFF2-40B4-BE49-F238E27FC236}">
                    <a16:creationId xmlns:a16="http://schemas.microsoft.com/office/drawing/2014/main" id="{48631B11-A7DC-584A-A0F1-AF9D444F47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60" y="2130238"/>
                <a:ext cx="3467100" cy="36195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3" name="Group 32">
            <a:extLst>
              <a:ext uri="{FF2B5EF4-FFF2-40B4-BE49-F238E27FC236}">
                <a16:creationId xmlns:a16="http://schemas.microsoft.com/office/drawing/2014/main" id="{6FCCF478-6847-9B46-9D69-BD8F0AF32E2E}"/>
              </a:ext>
            </a:extLst>
          </p:cNvPr>
          <p:cNvGrpSpPr/>
          <p:nvPr/>
        </p:nvGrpSpPr>
        <p:grpSpPr>
          <a:xfrm>
            <a:off x="8472299" y="3273162"/>
            <a:ext cx="3463907" cy="2926080"/>
            <a:chOff x="8194393" y="3909656"/>
            <a:chExt cx="3463907" cy="2926080"/>
          </a:xfrm>
        </p:grpSpPr>
        <p:grpSp>
          <p:nvGrpSpPr>
            <p:cNvPr id="26" name="Group 25">
              <a:extLst>
                <a:ext uri="{FF2B5EF4-FFF2-40B4-BE49-F238E27FC236}">
                  <a16:creationId xmlns:a16="http://schemas.microsoft.com/office/drawing/2014/main" id="{0D824A4D-8D72-3949-A0B0-F67F9AC4272B}"/>
                </a:ext>
              </a:extLst>
            </p:cNvPr>
            <p:cNvGrpSpPr>
              <a:grpSpLocks noChangeAspect="1"/>
            </p:cNvGrpSpPr>
            <p:nvPr/>
          </p:nvGrpSpPr>
          <p:grpSpPr>
            <a:xfrm>
              <a:off x="8194393" y="3909656"/>
              <a:ext cx="3463907" cy="2926080"/>
              <a:chOff x="5979460" y="1076885"/>
              <a:chExt cx="5908487" cy="4991100"/>
            </a:xfrm>
          </p:grpSpPr>
          <p:pic>
            <p:nvPicPr>
              <p:cNvPr id="27" name="Picture 8">
                <a:extLst>
                  <a:ext uri="{FF2B5EF4-FFF2-40B4-BE49-F238E27FC236}">
                    <a16:creationId xmlns:a16="http://schemas.microsoft.com/office/drawing/2014/main" id="{4AF598B9-A3EB-6147-82CA-295A2A4B0F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03347" y="1076885"/>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6875DBB0-5BBA-7945-B4B4-8BC8C3E14BA2}"/>
                  </a:ext>
                </a:extLst>
              </p:cNvPr>
              <p:cNvCxnSpPr>
                <a:cxnSpLocks/>
              </p:cNvCxnSpPr>
              <p:nvPr/>
            </p:nvCxnSpPr>
            <p:spPr>
              <a:xfrm>
                <a:off x="7995612" y="3513593"/>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A1D4CD-DC0D-B346-BF0A-23A2657DEB3E}"/>
                  </a:ext>
                </a:extLst>
              </p:cNvPr>
              <p:cNvCxnSpPr>
                <a:cxnSpLocks/>
              </p:cNvCxnSpPr>
              <p:nvPr/>
            </p:nvCxnSpPr>
            <p:spPr>
              <a:xfrm flipV="1">
                <a:off x="7890263" y="1266201"/>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0" name="Picture 4">
                <a:extLst>
                  <a:ext uri="{FF2B5EF4-FFF2-40B4-BE49-F238E27FC236}">
                    <a16:creationId xmlns:a16="http://schemas.microsoft.com/office/drawing/2014/main" id="{FC64B0D1-D9F9-5A4F-9DF0-E3B51354FA7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79460" y="1947445"/>
                <a:ext cx="3467100" cy="3619500"/>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extBox 30">
              <a:extLst>
                <a:ext uri="{FF2B5EF4-FFF2-40B4-BE49-F238E27FC236}">
                  <a16:creationId xmlns:a16="http://schemas.microsoft.com/office/drawing/2014/main" id="{0627267D-1881-CC4E-B519-82AFF7A48CC7}"/>
                </a:ext>
              </a:extLst>
            </p:cNvPr>
            <p:cNvSpPr txBox="1"/>
            <p:nvPr/>
          </p:nvSpPr>
          <p:spPr>
            <a:xfrm>
              <a:off x="8625284" y="3914418"/>
              <a:ext cx="904287" cy="369332"/>
            </a:xfrm>
            <a:prstGeom prst="rect">
              <a:avLst/>
            </a:prstGeom>
            <a:noFill/>
          </p:spPr>
          <p:txBody>
            <a:bodyPr wrap="none" rtlCol="0">
              <a:spAutoFit/>
            </a:bodyPr>
            <a:lstStyle/>
            <a:p>
              <a:r>
                <a:rPr lang="en-US" b="1" dirty="0">
                  <a:solidFill>
                    <a:schemeClr val="tx1">
                      <a:lumMod val="65000"/>
                      <a:lumOff val="35000"/>
                    </a:schemeClr>
                  </a:solidFill>
                </a:rPr>
                <a:t>Bottom</a:t>
              </a:r>
            </a:p>
          </p:txBody>
        </p:sp>
      </p:grpSp>
    </p:spTree>
    <p:extLst>
      <p:ext uri="{BB962C8B-B14F-4D97-AF65-F5344CB8AC3E}">
        <p14:creationId xmlns:p14="http://schemas.microsoft.com/office/powerpoint/2010/main" val="3534671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1351</TotalTime>
  <Words>433</Words>
  <Application>Microsoft Macintosh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Marisol Garcia-Reyes</dc:creator>
  <cp:lastModifiedBy>Marisol Garcia-Reyes</cp:lastModifiedBy>
  <cp:revision>17</cp:revision>
  <dcterms:created xsi:type="dcterms:W3CDTF">2021-04-13T00:25:17Z</dcterms:created>
  <dcterms:modified xsi:type="dcterms:W3CDTF">2021-04-13T22:56:32Z</dcterms:modified>
</cp:coreProperties>
</file>