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0"/>
    <p:restoredTop sz="94674"/>
  </p:normalViewPr>
  <p:slideViewPr>
    <p:cSldViewPr snapToGrid="0" snapToObjects="1">
      <p:cViewPr varScale="1">
        <p:scale>
          <a:sx n="149" d="100"/>
          <a:sy n="149" d="100"/>
        </p:scale>
        <p:origin x="19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4D67-F927-E54A-82D6-D68A4F622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87CA37-27A0-2444-9031-2C943B140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2D28DE-AFA8-BC45-9CB9-6534168A5F85}"/>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5" name="Footer Placeholder 4">
            <a:extLst>
              <a:ext uri="{FF2B5EF4-FFF2-40B4-BE49-F238E27FC236}">
                <a16:creationId xmlns:a16="http://schemas.microsoft.com/office/drawing/2014/main" id="{73E683F7-CC0F-7A4E-8EF3-8CC5F6C46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5CACD-052D-1D45-A4AE-8248D11A8593}"/>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139844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8813-13B7-EF4D-B253-2CC84B0A2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CD6FF0-FF41-AB42-A6EE-AB7D565E8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07417-7D27-F34D-A943-F10C448AC9F4}"/>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5" name="Footer Placeholder 4">
            <a:extLst>
              <a:ext uri="{FF2B5EF4-FFF2-40B4-BE49-F238E27FC236}">
                <a16:creationId xmlns:a16="http://schemas.microsoft.com/office/drawing/2014/main" id="{DA761984-D458-BF42-8B6D-6A4EEEAED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FF6F0-8B0C-A048-968D-4275CDFB03F2}"/>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59722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31818-9E97-6440-97C2-C10FE3D60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54E73-594E-8A41-956D-263929A11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47BE1-AA9D-6D49-9269-F229F1BAC3B0}"/>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5" name="Footer Placeholder 4">
            <a:extLst>
              <a:ext uri="{FF2B5EF4-FFF2-40B4-BE49-F238E27FC236}">
                <a16:creationId xmlns:a16="http://schemas.microsoft.com/office/drawing/2014/main" id="{D495FD8F-9AF2-FF4A-BB29-165F86DAB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EDBD6-6383-2B47-8E04-33A5370012CC}"/>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10262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D243-E468-1444-9B67-0AF33323F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E529B-03BA-2D43-8338-B7F90A18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82327-0728-514B-A9D8-461A1DBF4D2D}"/>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5" name="Footer Placeholder 4">
            <a:extLst>
              <a:ext uri="{FF2B5EF4-FFF2-40B4-BE49-F238E27FC236}">
                <a16:creationId xmlns:a16="http://schemas.microsoft.com/office/drawing/2014/main" id="{7E06A398-21AD-4246-BABD-D24234016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D3304-5DD8-D146-8ABD-670F1F86E3D1}"/>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375033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0C83-356D-6840-B354-5271D0053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B1FE82-4038-B84D-A904-20E63EA34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2086E-1DF8-B849-AEDB-41D74AC60848}"/>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5" name="Footer Placeholder 4">
            <a:extLst>
              <a:ext uri="{FF2B5EF4-FFF2-40B4-BE49-F238E27FC236}">
                <a16:creationId xmlns:a16="http://schemas.microsoft.com/office/drawing/2014/main" id="{5C8CBB5A-2C4A-0345-84DA-F34064220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18D08-7386-2D4F-968C-58E1CBD43CEC}"/>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172082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E9F6-8961-9947-9BAF-A0C0844D1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771A3-2B6B-AE4F-9F7E-20E264D06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C5112A-B91E-BF49-BA15-FE87069FB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81673-6729-B24C-ACC4-238804C4C9E0}"/>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6" name="Footer Placeholder 5">
            <a:extLst>
              <a:ext uri="{FF2B5EF4-FFF2-40B4-BE49-F238E27FC236}">
                <a16:creationId xmlns:a16="http://schemas.microsoft.com/office/drawing/2014/main" id="{D4C15C41-1AB2-1146-A9F4-ED9C430A8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B363B-4EA6-B44C-B038-FB1FAC358D00}"/>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424735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DA68-D864-B64A-B2D3-3808C6EDF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59EA9-F5DE-8B4F-87F1-94704963E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86369B-364D-7749-9BC9-9F5731F8F7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182B42-C5D4-3B45-B3FA-F234C4E3C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25341-4FE7-B34A-9914-22C89C08C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C123C1-2F3C-684B-8472-FF6EB6D67732}"/>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8" name="Footer Placeholder 7">
            <a:extLst>
              <a:ext uri="{FF2B5EF4-FFF2-40B4-BE49-F238E27FC236}">
                <a16:creationId xmlns:a16="http://schemas.microsoft.com/office/drawing/2014/main" id="{5099BEC1-E65D-A043-8F48-F3A5377EBF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8C575-5222-EA4A-A144-A7AD35C01BA0}"/>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343864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56B5-6053-4C4E-8C7C-6987724C16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D5CA8-BD53-2946-A78C-0E4B5C6D35D7}"/>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4" name="Footer Placeholder 3">
            <a:extLst>
              <a:ext uri="{FF2B5EF4-FFF2-40B4-BE49-F238E27FC236}">
                <a16:creationId xmlns:a16="http://schemas.microsoft.com/office/drawing/2014/main" id="{515161FE-0DDC-434D-83AB-D016D695C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9085E-8DA7-5E4B-B576-E26FAFF75B30}"/>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196958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6142A-123F-6C4F-A348-E837A3E2527E}"/>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3" name="Footer Placeholder 2">
            <a:extLst>
              <a:ext uri="{FF2B5EF4-FFF2-40B4-BE49-F238E27FC236}">
                <a16:creationId xmlns:a16="http://schemas.microsoft.com/office/drawing/2014/main" id="{4EEB6976-1D54-2645-A477-EA89FDF4A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EA406B-7C99-EF41-8534-22C182288FA4}"/>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8922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61D9-07C2-EE45-90FB-E27371498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80959D-A1A9-314F-ACD2-4683514E7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3B3221-9DD6-574C-A367-69A46C5CF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E9283-86A1-204F-B484-E9078E77BCE0}"/>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6" name="Footer Placeholder 5">
            <a:extLst>
              <a:ext uri="{FF2B5EF4-FFF2-40B4-BE49-F238E27FC236}">
                <a16:creationId xmlns:a16="http://schemas.microsoft.com/office/drawing/2014/main" id="{FCCAF3A5-B9B9-C141-866A-84385E352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0B271-65F7-964D-A3B9-7EB610709CE4}"/>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409027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298C-EE68-B24C-B6CD-4956920EE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6E3C2A-8B0F-B942-A631-9ECC3056E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B85B2-5AF1-7F4B-9814-2E170E21E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D19DA-F519-AD4E-B9B7-207ED7F10C43}"/>
              </a:ext>
            </a:extLst>
          </p:cNvPr>
          <p:cNvSpPr>
            <a:spLocks noGrp="1"/>
          </p:cNvSpPr>
          <p:nvPr>
            <p:ph type="dt" sz="half" idx="10"/>
          </p:nvPr>
        </p:nvSpPr>
        <p:spPr/>
        <p:txBody>
          <a:bodyPr/>
          <a:lstStyle/>
          <a:p>
            <a:fld id="{49C4819E-B156-744C-BD23-661CC7D4A585}" type="datetimeFigureOut">
              <a:rPr lang="en-US" smtClean="0"/>
              <a:t>4/13/21</a:t>
            </a:fld>
            <a:endParaRPr lang="en-US"/>
          </a:p>
        </p:txBody>
      </p:sp>
      <p:sp>
        <p:nvSpPr>
          <p:cNvPr id="6" name="Footer Placeholder 5">
            <a:extLst>
              <a:ext uri="{FF2B5EF4-FFF2-40B4-BE49-F238E27FC236}">
                <a16:creationId xmlns:a16="http://schemas.microsoft.com/office/drawing/2014/main" id="{4E924F24-E35B-384D-8237-005237363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D2268-A019-5144-9D1A-47A03B380445}"/>
              </a:ext>
            </a:extLst>
          </p:cNvPr>
          <p:cNvSpPr>
            <a:spLocks noGrp="1"/>
          </p:cNvSpPr>
          <p:nvPr>
            <p:ph type="sldNum" sz="quarter" idx="12"/>
          </p:nvPr>
        </p:nvSpPr>
        <p:spPr/>
        <p:txBody>
          <a:bodyPr/>
          <a:lstStyle/>
          <a:p>
            <a:fld id="{E855F5B4-F0BC-0443-ABF5-85383BFC1AB5}" type="slidenum">
              <a:rPr lang="en-US" smtClean="0"/>
              <a:t>‹#›</a:t>
            </a:fld>
            <a:endParaRPr lang="en-US"/>
          </a:p>
        </p:txBody>
      </p:sp>
    </p:spTree>
    <p:extLst>
      <p:ext uri="{BB962C8B-B14F-4D97-AF65-F5344CB8AC3E}">
        <p14:creationId xmlns:p14="http://schemas.microsoft.com/office/powerpoint/2010/main" val="171961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284FE-3F37-D648-9C5F-645B26004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635F9D-7C78-7B48-A471-D058DC9BB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DEEB7-C80E-5146-BB8C-2D66C5E32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4819E-B156-744C-BD23-661CC7D4A585}" type="datetimeFigureOut">
              <a:rPr lang="en-US" smtClean="0"/>
              <a:t>4/13/21</a:t>
            </a:fld>
            <a:endParaRPr lang="en-US"/>
          </a:p>
        </p:txBody>
      </p:sp>
      <p:sp>
        <p:nvSpPr>
          <p:cNvPr id="5" name="Footer Placeholder 4">
            <a:extLst>
              <a:ext uri="{FF2B5EF4-FFF2-40B4-BE49-F238E27FC236}">
                <a16:creationId xmlns:a16="http://schemas.microsoft.com/office/drawing/2014/main" id="{BDB95825-EEFA-5641-9CAD-0039C359A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201CB9-9137-4F4D-998D-814C2C878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5F5B4-F0BC-0443-ABF5-85383BFC1AB5}" type="slidenum">
              <a:rPr lang="en-US" smtClean="0"/>
              <a:t>‹#›</a:t>
            </a:fld>
            <a:endParaRPr lang="en-US"/>
          </a:p>
        </p:txBody>
      </p:sp>
    </p:spTree>
    <p:extLst>
      <p:ext uri="{BB962C8B-B14F-4D97-AF65-F5344CB8AC3E}">
        <p14:creationId xmlns:p14="http://schemas.microsoft.com/office/powerpoint/2010/main" val="409002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tiff"/><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0.png"/><Relationship Id="rId7"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4877E07-0582-EE43-BB60-32C34FD4EB5D}"/>
              </a:ext>
            </a:extLst>
          </p:cNvPr>
          <p:cNvSpPr txBox="1"/>
          <p:nvPr/>
        </p:nvSpPr>
        <p:spPr>
          <a:xfrm>
            <a:off x="403210" y="358954"/>
            <a:ext cx="2706190" cy="1661993"/>
          </a:xfrm>
          <a:prstGeom prst="rect">
            <a:avLst/>
          </a:prstGeom>
          <a:noFill/>
        </p:spPr>
        <p:txBody>
          <a:bodyPr wrap="none" rtlCol="0">
            <a:spAutoFit/>
          </a:bodyPr>
          <a:lstStyle/>
          <a:p>
            <a:r>
              <a:rPr lang="en-US" sz="2800" dirty="0">
                <a:solidFill>
                  <a:schemeClr val="accent1">
                    <a:lumMod val="75000"/>
                  </a:schemeClr>
                </a:solidFill>
              </a:rPr>
              <a:t>Dungeness Crab</a:t>
            </a:r>
          </a:p>
          <a:p>
            <a:r>
              <a:rPr lang="en-US" i="1" dirty="0" err="1">
                <a:solidFill>
                  <a:schemeClr val="accent1"/>
                </a:solidFill>
              </a:rPr>
              <a:t>Metacarcinus</a:t>
            </a:r>
            <a:r>
              <a:rPr lang="en-US" i="1" dirty="0">
                <a:solidFill>
                  <a:schemeClr val="accent1"/>
                </a:solidFill>
              </a:rPr>
              <a:t> magister</a:t>
            </a:r>
            <a:r>
              <a:rPr lang="en-US" dirty="0">
                <a:solidFill>
                  <a:schemeClr val="accent1"/>
                </a:solidFill>
              </a:rPr>
              <a:t>; </a:t>
            </a:r>
          </a:p>
          <a:p>
            <a:r>
              <a:rPr lang="en-US" dirty="0">
                <a:solidFill>
                  <a:schemeClr val="accent1"/>
                </a:solidFill>
              </a:rPr>
              <a:t>formerly </a:t>
            </a:r>
            <a:r>
              <a:rPr lang="en-US" i="1" dirty="0">
                <a:solidFill>
                  <a:schemeClr val="accent1"/>
                </a:solidFill>
              </a:rPr>
              <a:t>Cancer magister</a:t>
            </a:r>
            <a:endParaRPr lang="en-US" sz="2800" dirty="0">
              <a:solidFill>
                <a:schemeClr val="accent1"/>
              </a:solidFill>
            </a:endParaRPr>
          </a:p>
          <a:p>
            <a:r>
              <a:rPr lang="en-US" sz="2000" dirty="0">
                <a:solidFill>
                  <a:schemeClr val="tx1">
                    <a:lumMod val="75000"/>
                    <a:lumOff val="25000"/>
                  </a:schemeClr>
                </a:solidFill>
              </a:rPr>
              <a:t>Present Suitable Habitat</a:t>
            </a:r>
          </a:p>
          <a:p>
            <a:r>
              <a:rPr lang="en-US" dirty="0">
                <a:solidFill>
                  <a:schemeClr val="tx1">
                    <a:lumMod val="50000"/>
                    <a:lumOff val="50000"/>
                  </a:schemeClr>
                </a:solidFill>
              </a:rPr>
              <a:t>1993-2020</a:t>
            </a:r>
          </a:p>
        </p:txBody>
      </p:sp>
      <p:grpSp>
        <p:nvGrpSpPr>
          <p:cNvPr id="30" name="Group 29">
            <a:extLst>
              <a:ext uri="{FF2B5EF4-FFF2-40B4-BE49-F238E27FC236}">
                <a16:creationId xmlns:a16="http://schemas.microsoft.com/office/drawing/2014/main" id="{82E37DFE-CA87-F944-83BD-62CCFBF7FFE3}"/>
              </a:ext>
            </a:extLst>
          </p:cNvPr>
          <p:cNvGrpSpPr/>
          <p:nvPr/>
        </p:nvGrpSpPr>
        <p:grpSpPr>
          <a:xfrm>
            <a:off x="4251463" y="404267"/>
            <a:ext cx="3521173" cy="2926590"/>
            <a:chOff x="3408073" y="358954"/>
            <a:chExt cx="3521173" cy="2926590"/>
          </a:xfrm>
        </p:grpSpPr>
        <p:grpSp>
          <p:nvGrpSpPr>
            <p:cNvPr id="2" name="Group 1">
              <a:extLst>
                <a:ext uri="{FF2B5EF4-FFF2-40B4-BE49-F238E27FC236}">
                  <a16:creationId xmlns:a16="http://schemas.microsoft.com/office/drawing/2014/main" id="{998FF352-0D82-0449-B16E-02CB33EC51C5}"/>
                </a:ext>
              </a:extLst>
            </p:cNvPr>
            <p:cNvGrpSpPr>
              <a:grpSpLocks noChangeAspect="1"/>
            </p:cNvGrpSpPr>
            <p:nvPr/>
          </p:nvGrpSpPr>
          <p:grpSpPr>
            <a:xfrm>
              <a:off x="3408073" y="358954"/>
              <a:ext cx="3521173" cy="2926590"/>
              <a:chOff x="0" y="483456"/>
              <a:chExt cx="6005121" cy="4991100"/>
            </a:xfrm>
          </p:grpSpPr>
          <p:pic>
            <p:nvPicPr>
              <p:cNvPr id="5" name="Picture 4">
                <a:extLst>
                  <a:ext uri="{FF2B5EF4-FFF2-40B4-BE49-F238E27FC236}">
                    <a16:creationId xmlns:a16="http://schemas.microsoft.com/office/drawing/2014/main" id="{AE08D453-574C-AA49-A341-4C8D1E9F1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521" y="483456"/>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10F985A-E963-FC4E-A8C2-8953C6CA5756}"/>
                  </a:ext>
                </a:extLst>
              </p:cNvPr>
              <p:cNvCxnSpPr>
                <a:cxnSpLocks/>
              </p:cNvCxnSpPr>
              <p:nvPr/>
            </p:nvCxnSpPr>
            <p:spPr>
              <a:xfrm>
                <a:off x="2096845" y="2979006"/>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1A13A7F2-0CFD-EF4C-AB18-C62448F98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3119"/>
                <a:ext cx="3467100" cy="3619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2641F97-6B14-4D42-8775-4CC703412B77}"/>
                  </a:ext>
                </a:extLst>
              </p:cNvPr>
              <p:cNvCxnSpPr>
                <a:cxnSpLocks/>
              </p:cNvCxnSpPr>
              <p:nvPr/>
            </p:nvCxnSpPr>
            <p:spPr>
              <a:xfrm flipV="1">
                <a:off x="1991496" y="731614"/>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ED2466E5-99C3-9348-B728-5D766C15A9F0}"/>
                </a:ext>
              </a:extLst>
            </p:cNvPr>
            <p:cNvSpPr txBox="1"/>
            <p:nvPr/>
          </p:nvSpPr>
          <p:spPr>
            <a:xfrm>
              <a:off x="3906982" y="397267"/>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27" name="Group 26">
            <a:extLst>
              <a:ext uri="{FF2B5EF4-FFF2-40B4-BE49-F238E27FC236}">
                <a16:creationId xmlns:a16="http://schemas.microsoft.com/office/drawing/2014/main" id="{EDE530F9-9E60-3F43-83AD-F0D0C4D85193}"/>
              </a:ext>
            </a:extLst>
          </p:cNvPr>
          <p:cNvGrpSpPr/>
          <p:nvPr/>
        </p:nvGrpSpPr>
        <p:grpSpPr>
          <a:xfrm>
            <a:off x="4211458" y="3609941"/>
            <a:ext cx="3532067" cy="2926080"/>
            <a:chOff x="7644241" y="397267"/>
            <a:chExt cx="3532067" cy="2926080"/>
          </a:xfrm>
        </p:grpSpPr>
        <p:grpSp>
          <p:nvGrpSpPr>
            <p:cNvPr id="7" name="Group 6">
              <a:extLst>
                <a:ext uri="{FF2B5EF4-FFF2-40B4-BE49-F238E27FC236}">
                  <a16:creationId xmlns:a16="http://schemas.microsoft.com/office/drawing/2014/main" id="{E02F58E0-07EC-554E-87F1-5B0612976602}"/>
                </a:ext>
              </a:extLst>
            </p:cNvPr>
            <p:cNvGrpSpPr>
              <a:grpSpLocks noChangeAspect="1"/>
            </p:cNvGrpSpPr>
            <p:nvPr/>
          </p:nvGrpSpPr>
          <p:grpSpPr>
            <a:xfrm>
              <a:off x="7644241" y="397267"/>
              <a:ext cx="3532067" cy="2926080"/>
              <a:chOff x="0" y="1267230"/>
              <a:chExt cx="6024750" cy="4991100"/>
            </a:xfrm>
          </p:grpSpPr>
          <p:pic>
            <p:nvPicPr>
              <p:cNvPr id="8" name="Picture 6">
                <a:extLst>
                  <a:ext uri="{FF2B5EF4-FFF2-40B4-BE49-F238E27FC236}">
                    <a16:creationId xmlns:a16="http://schemas.microsoft.com/office/drawing/2014/main" id="{1341D02C-9457-6645-9841-17A427745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150" y="1267230"/>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EFE687C7-E334-644F-99BC-EC3717E9A41E}"/>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A6B45B-C56E-6D4D-80C0-D3FB5BBBA3C6}"/>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4">
                <a:extLst>
                  <a:ext uri="{FF2B5EF4-FFF2-40B4-BE49-F238E27FC236}">
                    <a16:creationId xmlns:a16="http://schemas.microsoft.com/office/drawing/2014/main" id="{BA8A3B49-C6F0-2F47-80FB-CC2B6DF79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77390"/>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0AC5F0DC-8AF8-C543-A3B4-F832AA2200B0}"/>
                </a:ext>
              </a:extLst>
            </p:cNvPr>
            <p:cNvSpPr txBox="1"/>
            <p:nvPr/>
          </p:nvSpPr>
          <p:spPr>
            <a:xfrm>
              <a:off x="8096779" y="417550"/>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grpSp>
        <p:nvGrpSpPr>
          <p:cNvPr id="29" name="Group 28">
            <a:extLst>
              <a:ext uri="{FF2B5EF4-FFF2-40B4-BE49-F238E27FC236}">
                <a16:creationId xmlns:a16="http://schemas.microsoft.com/office/drawing/2014/main" id="{FADC97E6-7351-C74A-9B42-24820DED5DDD}"/>
              </a:ext>
            </a:extLst>
          </p:cNvPr>
          <p:cNvGrpSpPr/>
          <p:nvPr/>
        </p:nvGrpSpPr>
        <p:grpSpPr>
          <a:xfrm>
            <a:off x="8116643" y="360205"/>
            <a:ext cx="3541679" cy="2926080"/>
            <a:chOff x="3401662" y="3564621"/>
            <a:chExt cx="3541679" cy="2926080"/>
          </a:xfrm>
        </p:grpSpPr>
        <p:grpSp>
          <p:nvGrpSpPr>
            <p:cNvPr id="15" name="Group 14">
              <a:extLst>
                <a:ext uri="{FF2B5EF4-FFF2-40B4-BE49-F238E27FC236}">
                  <a16:creationId xmlns:a16="http://schemas.microsoft.com/office/drawing/2014/main" id="{37D52DF4-F977-4246-8E94-B3D0549A3CDA}"/>
                </a:ext>
              </a:extLst>
            </p:cNvPr>
            <p:cNvGrpSpPr>
              <a:grpSpLocks noChangeAspect="1"/>
            </p:cNvGrpSpPr>
            <p:nvPr/>
          </p:nvGrpSpPr>
          <p:grpSpPr>
            <a:xfrm>
              <a:off x="3401662" y="3564621"/>
              <a:ext cx="3541679" cy="2926080"/>
              <a:chOff x="6005121" y="483456"/>
              <a:chExt cx="6041146" cy="4991100"/>
            </a:xfrm>
          </p:grpSpPr>
          <p:pic>
            <p:nvPicPr>
              <p:cNvPr id="16" name="Picture 8">
                <a:extLst>
                  <a:ext uri="{FF2B5EF4-FFF2-40B4-BE49-F238E27FC236}">
                    <a16:creationId xmlns:a16="http://schemas.microsoft.com/office/drawing/2014/main" id="{875C092C-6D8C-DF46-B7B4-0632EC8EBB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667" y="483456"/>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D0B05EEB-2282-E348-9547-73B67E5EEB00}"/>
                  </a:ext>
                </a:extLst>
              </p:cNvPr>
              <p:cNvCxnSpPr>
                <a:cxnSpLocks/>
              </p:cNvCxnSpPr>
              <p:nvPr/>
            </p:nvCxnSpPr>
            <p:spPr>
              <a:xfrm>
                <a:off x="8101966" y="2979006"/>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03623A-22AB-5849-B370-A615AC95B06D}"/>
                  </a:ext>
                </a:extLst>
              </p:cNvPr>
              <p:cNvCxnSpPr>
                <a:cxnSpLocks/>
              </p:cNvCxnSpPr>
              <p:nvPr/>
            </p:nvCxnSpPr>
            <p:spPr>
              <a:xfrm flipV="1">
                <a:off x="7996617" y="731614"/>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6">
                <a:extLst>
                  <a:ext uri="{FF2B5EF4-FFF2-40B4-BE49-F238E27FC236}">
                    <a16:creationId xmlns:a16="http://schemas.microsoft.com/office/drawing/2014/main" id="{E8AC3448-05DF-C14F-868E-416969009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5121" y="1417672"/>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C9235C49-5701-1748-9658-ACDF4F7D5B4F}"/>
                </a:ext>
              </a:extLst>
            </p:cNvPr>
            <p:cNvSpPr txBox="1"/>
            <p:nvPr/>
          </p:nvSpPr>
          <p:spPr>
            <a:xfrm>
              <a:off x="3906982" y="3576126"/>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28" name="Group 27">
            <a:extLst>
              <a:ext uri="{FF2B5EF4-FFF2-40B4-BE49-F238E27FC236}">
                <a16:creationId xmlns:a16="http://schemas.microsoft.com/office/drawing/2014/main" id="{F88AB387-A08A-1341-B4F5-9E2BA16A30AD}"/>
              </a:ext>
            </a:extLst>
          </p:cNvPr>
          <p:cNvGrpSpPr/>
          <p:nvPr/>
        </p:nvGrpSpPr>
        <p:grpSpPr>
          <a:xfrm>
            <a:off x="8162629" y="3609941"/>
            <a:ext cx="3495693" cy="2926080"/>
            <a:chOff x="7644241" y="3584949"/>
            <a:chExt cx="3495693" cy="2926080"/>
          </a:xfrm>
        </p:grpSpPr>
        <p:grpSp>
          <p:nvGrpSpPr>
            <p:cNvPr id="20" name="Group 19">
              <a:extLst>
                <a:ext uri="{FF2B5EF4-FFF2-40B4-BE49-F238E27FC236}">
                  <a16:creationId xmlns:a16="http://schemas.microsoft.com/office/drawing/2014/main" id="{76BA4779-AFF1-1543-AF24-A9123880FB37}"/>
                </a:ext>
              </a:extLst>
            </p:cNvPr>
            <p:cNvGrpSpPr>
              <a:grpSpLocks noChangeAspect="1"/>
            </p:cNvGrpSpPr>
            <p:nvPr/>
          </p:nvGrpSpPr>
          <p:grpSpPr>
            <a:xfrm>
              <a:off x="7644241" y="3584949"/>
              <a:ext cx="3495693" cy="2926080"/>
              <a:chOff x="6024750" y="1444138"/>
              <a:chExt cx="5962705" cy="4991100"/>
            </a:xfrm>
          </p:grpSpPr>
          <p:pic>
            <p:nvPicPr>
              <p:cNvPr id="21" name="Picture 10">
                <a:extLst>
                  <a:ext uri="{FF2B5EF4-FFF2-40B4-BE49-F238E27FC236}">
                    <a16:creationId xmlns:a16="http://schemas.microsoft.com/office/drawing/2014/main" id="{F9D68352-7307-B342-8B22-8B32279AB4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2855" y="1444138"/>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B1B7E6D0-8D50-C344-884B-F4E618DDAC39}"/>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A1B5CD-FBD3-A24D-9FCA-250C3F81A399}"/>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8">
                <a:extLst>
                  <a:ext uri="{FF2B5EF4-FFF2-40B4-BE49-F238E27FC236}">
                    <a16:creationId xmlns:a16="http://schemas.microsoft.com/office/drawing/2014/main" id="{60E4F6CB-8D3E-F04C-8284-53AC532DA9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4750" y="235358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79618788-6951-5642-A035-5DFDADB67A6A}"/>
                </a:ext>
              </a:extLst>
            </p:cNvPr>
            <p:cNvSpPr txBox="1"/>
            <p:nvPr/>
          </p:nvSpPr>
          <p:spPr>
            <a:xfrm>
              <a:off x="8096779" y="3596409"/>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sp>
        <p:nvSpPr>
          <p:cNvPr id="32" name="TextBox 31">
            <a:extLst>
              <a:ext uri="{FF2B5EF4-FFF2-40B4-BE49-F238E27FC236}">
                <a16:creationId xmlns:a16="http://schemas.microsoft.com/office/drawing/2014/main" id="{1F48B544-2BA2-B44C-8E78-6F0C6F165C6F}"/>
              </a:ext>
            </a:extLst>
          </p:cNvPr>
          <p:cNvSpPr txBox="1"/>
          <p:nvPr/>
        </p:nvSpPr>
        <p:spPr>
          <a:xfrm>
            <a:off x="289053" y="2128144"/>
            <a:ext cx="3627388" cy="5001369"/>
          </a:xfrm>
          <a:prstGeom prst="rect">
            <a:avLst/>
          </a:prstGeom>
          <a:noFill/>
        </p:spPr>
        <p:txBody>
          <a:bodyPr wrap="square" rtlCol="0">
            <a:spAutoFit/>
          </a:bodyPr>
          <a:lstStyle/>
          <a:p>
            <a:r>
              <a:rPr lang="en-US" sz="1100" dirty="0"/>
              <a:t>Juvenile and adult Dungeness crab are highly mobile and live in habitats that are dynamic for thermal, oxygen, and salinity conditions.  Adult crabs prefer deeper waters where salinity and temperature are optimal but forage in estuary areas that have lower salinity and higher temperature (Curtis and McGaw 2012).  These crabs remain only temporarily in stressful salinity or thermal conditions and then move to areas that are more physiologically comfortable (Curtis and McGaw 2012).  When not able to vacate hypoxic areas, they will spend less time feeding and have decreased food consumption (</a:t>
            </a:r>
            <a:r>
              <a:rPr lang="en-US" sz="1100" dirty="0" err="1"/>
              <a:t>Bernatis</a:t>
            </a:r>
            <a:r>
              <a:rPr lang="en-US" sz="1100" dirty="0"/>
              <a:t> et al. 2007).  In addition to mobility, the metabolism of juvenile crabs can change under low oxygen conditions, which facilitates their tolerance of less ideal conditions (Trigg et al. 2019).  </a:t>
            </a:r>
          </a:p>
          <a:p>
            <a:r>
              <a:rPr lang="en-US" sz="1100" dirty="0"/>
              <a:t>Environmental conditions may also affect the crabbing fishery.  Models testing the co-varying effects of hypoxic conditions and illegal take on Dungeness crab abundance and catch show that during hypoxic conditions, there is greater variability in catch as well as the probability of catch extremes (Froehlich et al. 2017).  Abundance and catch declined with increasing illegal catch probability and these effects were greater in the presence of hypoxia (Froehlich et al. 2017).  Catch is positively related to dissolved oxygen levels (Keller et al. 2009), so the fishery is more susceptible to poor catch outcomes in hypoxic conditions especially when combined with illegal take and incidental mortality (Froehlich et al. 2017).</a:t>
            </a:r>
            <a:endParaRPr lang="en-US" sz="1100" b="0" dirty="0">
              <a:effectLst/>
            </a:endParaRPr>
          </a:p>
          <a:p>
            <a:br>
              <a:rPr lang="en-US" sz="1100" dirty="0"/>
            </a:br>
            <a:endParaRPr lang="en-US" sz="1100" dirty="0"/>
          </a:p>
        </p:txBody>
      </p:sp>
    </p:spTree>
    <p:extLst>
      <p:ext uri="{BB962C8B-B14F-4D97-AF65-F5344CB8AC3E}">
        <p14:creationId xmlns:p14="http://schemas.microsoft.com/office/powerpoint/2010/main" val="26917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DBFCA-241C-F242-9A01-1ED9FFBDB302}"/>
              </a:ext>
            </a:extLst>
          </p:cNvPr>
          <p:cNvSpPr txBox="1"/>
          <p:nvPr/>
        </p:nvSpPr>
        <p:spPr>
          <a:xfrm>
            <a:off x="403210" y="358954"/>
            <a:ext cx="2599558" cy="1107996"/>
          </a:xfrm>
          <a:prstGeom prst="rect">
            <a:avLst/>
          </a:prstGeom>
          <a:no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Future Suitable Habitat</a:t>
            </a:r>
          </a:p>
          <a:p>
            <a:r>
              <a:rPr lang="en-US" dirty="0">
                <a:solidFill>
                  <a:schemeClr val="tx1">
                    <a:lumMod val="50000"/>
                    <a:lumOff val="50000"/>
                  </a:schemeClr>
                </a:solidFill>
              </a:rPr>
              <a:t>2040-2060, SSP 245</a:t>
            </a:r>
          </a:p>
        </p:txBody>
      </p:sp>
      <p:grpSp>
        <p:nvGrpSpPr>
          <p:cNvPr id="3" name="Group 2">
            <a:extLst>
              <a:ext uri="{FF2B5EF4-FFF2-40B4-BE49-F238E27FC236}">
                <a16:creationId xmlns:a16="http://schemas.microsoft.com/office/drawing/2014/main" id="{BE682DC9-1A68-CF41-8969-8900784A9CCD}"/>
              </a:ext>
            </a:extLst>
          </p:cNvPr>
          <p:cNvGrpSpPr/>
          <p:nvPr/>
        </p:nvGrpSpPr>
        <p:grpSpPr>
          <a:xfrm>
            <a:off x="4662168" y="210426"/>
            <a:ext cx="3516988" cy="2969708"/>
            <a:chOff x="4384262" y="846920"/>
            <a:chExt cx="3516988" cy="2969708"/>
          </a:xfrm>
        </p:grpSpPr>
        <p:grpSp>
          <p:nvGrpSpPr>
            <p:cNvPr id="13" name="Group 12">
              <a:extLst>
                <a:ext uri="{FF2B5EF4-FFF2-40B4-BE49-F238E27FC236}">
                  <a16:creationId xmlns:a16="http://schemas.microsoft.com/office/drawing/2014/main" id="{854EA3C1-F7EF-2947-A14C-C5A66A056B16}"/>
                </a:ext>
              </a:extLst>
            </p:cNvPr>
            <p:cNvGrpSpPr>
              <a:grpSpLocks noChangeAspect="1"/>
            </p:cNvGrpSpPr>
            <p:nvPr/>
          </p:nvGrpSpPr>
          <p:grpSpPr>
            <a:xfrm>
              <a:off x="4384262" y="890548"/>
              <a:ext cx="3516988" cy="2926080"/>
              <a:chOff x="38988" y="1261645"/>
              <a:chExt cx="5999029" cy="4991100"/>
            </a:xfrm>
          </p:grpSpPr>
          <p:cxnSp>
            <p:nvCxnSpPr>
              <p:cNvPr id="14" name="Straight Connector 13">
                <a:extLst>
                  <a:ext uri="{FF2B5EF4-FFF2-40B4-BE49-F238E27FC236}">
                    <a16:creationId xmlns:a16="http://schemas.microsoft.com/office/drawing/2014/main" id="{403FAD7D-E831-1E43-A0FD-D8B25E5202FF}"/>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1A51A4-B75E-FC4C-92A4-F1FD9E2B02FF}"/>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4">
                <a:extLst>
                  <a:ext uri="{FF2B5EF4-FFF2-40B4-BE49-F238E27FC236}">
                    <a16:creationId xmlns:a16="http://schemas.microsoft.com/office/drawing/2014/main" id="{40E3AACD-08EB-F040-80F7-AA5FA13A1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417" y="1261645"/>
                <a:ext cx="3784600" cy="49911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1F75FF9-7C39-7A4D-AD40-F565BB9CF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8" y="21299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Box 17">
              <a:extLst>
                <a:ext uri="{FF2B5EF4-FFF2-40B4-BE49-F238E27FC236}">
                  <a16:creationId xmlns:a16="http://schemas.microsoft.com/office/drawing/2014/main" id="{6D8F2918-5A6A-454F-A493-C10D10FD90F0}"/>
                </a:ext>
              </a:extLst>
            </p:cNvPr>
            <p:cNvSpPr txBox="1"/>
            <p:nvPr/>
          </p:nvSpPr>
          <p:spPr>
            <a:xfrm>
              <a:off x="4777159" y="846920"/>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4" name="Group 3">
            <a:extLst>
              <a:ext uri="{FF2B5EF4-FFF2-40B4-BE49-F238E27FC236}">
                <a16:creationId xmlns:a16="http://schemas.microsoft.com/office/drawing/2014/main" id="{6EA93730-B55A-1D45-A498-DC0D12CB6D49}"/>
              </a:ext>
            </a:extLst>
          </p:cNvPr>
          <p:cNvGrpSpPr/>
          <p:nvPr/>
        </p:nvGrpSpPr>
        <p:grpSpPr>
          <a:xfrm>
            <a:off x="8297842" y="218690"/>
            <a:ext cx="3669999" cy="2961444"/>
            <a:chOff x="8019936" y="855184"/>
            <a:chExt cx="3669999" cy="2961444"/>
          </a:xfrm>
        </p:grpSpPr>
        <p:grpSp>
          <p:nvGrpSpPr>
            <p:cNvPr id="5" name="Group 4">
              <a:extLst>
                <a:ext uri="{FF2B5EF4-FFF2-40B4-BE49-F238E27FC236}">
                  <a16:creationId xmlns:a16="http://schemas.microsoft.com/office/drawing/2014/main" id="{7A2F640F-E857-CF44-B5FD-FC08A3AC03F6}"/>
                </a:ext>
              </a:extLst>
            </p:cNvPr>
            <p:cNvGrpSpPr>
              <a:grpSpLocks noChangeAspect="1"/>
            </p:cNvGrpSpPr>
            <p:nvPr/>
          </p:nvGrpSpPr>
          <p:grpSpPr>
            <a:xfrm>
              <a:off x="8019936" y="890548"/>
              <a:ext cx="3669999" cy="2926080"/>
              <a:chOff x="5953284" y="1456013"/>
              <a:chExt cx="6016241" cy="4796732"/>
            </a:xfrm>
          </p:grpSpPr>
          <p:pic>
            <p:nvPicPr>
              <p:cNvPr id="6" name="Picture 4">
                <a:extLst>
                  <a:ext uri="{FF2B5EF4-FFF2-40B4-BE49-F238E27FC236}">
                    <a16:creationId xmlns:a16="http://schemas.microsoft.com/office/drawing/2014/main" id="{639F6DDA-62B0-3844-BADC-FDC2C9455F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4925" y="1456013"/>
                <a:ext cx="3784600" cy="37719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979DBD0-F735-AB4B-A4BA-AB40990EA6B1}"/>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D5B74A-35AF-AE4E-8BF4-FE5464F86DAB}"/>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1341F334-9623-E647-B462-048651B70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284" y="2426288"/>
                <a:ext cx="3467100" cy="35179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F215C79-BD35-C248-814B-1C7BE15D0853}"/>
                  </a:ext>
                </a:extLst>
              </p:cNvPr>
              <p:cNvSpPr txBox="1"/>
              <p:nvPr/>
            </p:nvSpPr>
            <p:spPr>
              <a:xfrm>
                <a:off x="6850376" y="2385921"/>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sp>
            <p:nvSpPr>
              <p:cNvPr id="11" name="TextBox 10">
                <a:extLst>
                  <a:ext uri="{FF2B5EF4-FFF2-40B4-BE49-F238E27FC236}">
                    <a16:creationId xmlns:a16="http://schemas.microsoft.com/office/drawing/2014/main" id="{D048D6E3-AD08-9F4A-8F8D-32AAB9047C02}"/>
                  </a:ext>
                </a:extLst>
              </p:cNvPr>
              <p:cNvSpPr txBox="1"/>
              <p:nvPr/>
            </p:nvSpPr>
            <p:spPr>
              <a:xfrm>
                <a:off x="9078470" y="1571818"/>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pic>
            <p:nvPicPr>
              <p:cNvPr id="12" name="Picture 11">
                <a:extLst>
                  <a:ext uri="{FF2B5EF4-FFF2-40B4-BE49-F238E27FC236}">
                    <a16:creationId xmlns:a16="http://schemas.microsoft.com/office/drawing/2014/main" id="{8F3B5AFE-EC2B-D74C-8971-4B2FF9CD15FE}"/>
                  </a:ext>
                </a:extLst>
              </p:cNvPr>
              <p:cNvPicPr>
                <a:picLocks noChangeAspect="1"/>
              </p:cNvPicPr>
              <p:nvPr/>
            </p:nvPicPr>
            <p:blipFill>
              <a:blip r:embed="rId6"/>
              <a:stretch>
                <a:fillRect/>
              </a:stretch>
            </p:blipFill>
            <p:spPr>
              <a:xfrm>
                <a:off x="9471792" y="5046245"/>
                <a:ext cx="2095500" cy="1206500"/>
              </a:xfrm>
              <a:prstGeom prst="rect">
                <a:avLst/>
              </a:prstGeom>
            </p:spPr>
          </p:pic>
        </p:grpSp>
        <p:sp>
          <p:nvSpPr>
            <p:cNvPr id="20" name="TextBox 19">
              <a:extLst>
                <a:ext uri="{FF2B5EF4-FFF2-40B4-BE49-F238E27FC236}">
                  <a16:creationId xmlns:a16="http://schemas.microsoft.com/office/drawing/2014/main" id="{346382C1-7AA0-7444-89FC-A606B64CA95C}"/>
                </a:ext>
              </a:extLst>
            </p:cNvPr>
            <p:cNvSpPr txBox="1"/>
            <p:nvPr/>
          </p:nvSpPr>
          <p:spPr>
            <a:xfrm>
              <a:off x="8482097" y="855184"/>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32" name="Group 31">
            <a:extLst>
              <a:ext uri="{FF2B5EF4-FFF2-40B4-BE49-F238E27FC236}">
                <a16:creationId xmlns:a16="http://schemas.microsoft.com/office/drawing/2014/main" id="{86BCEFB5-F5AF-1E4F-988B-DD2518295875}"/>
              </a:ext>
            </a:extLst>
          </p:cNvPr>
          <p:cNvGrpSpPr/>
          <p:nvPr/>
        </p:nvGrpSpPr>
        <p:grpSpPr>
          <a:xfrm>
            <a:off x="4802839" y="3251747"/>
            <a:ext cx="3495003" cy="2947495"/>
            <a:chOff x="4524933" y="3888241"/>
            <a:chExt cx="3495003" cy="2947495"/>
          </a:xfrm>
        </p:grpSpPr>
        <p:sp>
          <p:nvSpPr>
            <p:cNvPr id="19" name="TextBox 18">
              <a:extLst>
                <a:ext uri="{FF2B5EF4-FFF2-40B4-BE49-F238E27FC236}">
                  <a16:creationId xmlns:a16="http://schemas.microsoft.com/office/drawing/2014/main" id="{591178B9-9CA9-6F4D-B542-A9B8B112485C}"/>
                </a:ext>
              </a:extLst>
            </p:cNvPr>
            <p:cNvSpPr txBox="1"/>
            <p:nvPr/>
          </p:nvSpPr>
          <p:spPr>
            <a:xfrm>
              <a:off x="4948428" y="3888241"/>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nvGrpSpPr>
            <p:cNvPr id="21" name="Group 20">
              <a:extLst>
                <a:ext uri="{FF2B5EF4-FFF2-40B4-BE49-F238E27FC236}">
                  <a16:creationId xmlns:a16="http://schemas.microsoft.com/office/drawing/2014/main" id="{AE8EA24C-5377-1D4D-81BE-54AE2A4D1A5F}"/>
                </a:ext>
              </a:extLst>
            </p:cNvPr>
            <p:cNvGrpSpPr>
              <a:grpSpLocks noChangeAspect="1"/>
            </p:cNvGrpSpPr>
            <p:nvPr/>
          </p:nvGrpSpPr>
          <p:grpSpPr>
            <a:xfrm>
              <a:off x="4524933" y="3909656"/>
              <a:ext cx="3495003" cy="2926080"/>
              <a:chOff x="35860" y="1243715"/>
              <a:chExt cx="5961528" cy="4991100"/>
            </a:xfrm>
          </p:grpSpPr>
          <p:pic>
            <p:nvPicPr>
              <p:cNvPr id="22" name="Picture 6">
                <a:extLst>
                  <a:ext uri="{FF2B5EF4-FFF2-40B4-BE49-F238E27FC236}">
                    <a16:creationId xmlns:a16="http://schemas.microsoft.com/office/drawing/2014/main" id="{5765767C-D724-5142-A69A-2CB4849FCC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2788" y="124371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A918ABBC-DD70-5041-9C86-9BA60ECBEE0F}"/>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510BF7-A254-074E-8D39-E70217FB5853}"/>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48631B11-A7DC-584A-A0F1-AF9D444F47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60" y="21302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3" name="Group 32">
            <a:extLst>
              <a:ext uri="{FF2B5EF4-FFF2-40B4-BE49-F238E27FC236}">
                <a16:creationId xmlns:a16="http://schemas.microsoft.com/office/drawing/2014/main" id="{6FCCF478-6847-9B46-9D69-BD8F0AF32E2E}"/>
              </a:ext>
            </a:extLst>
          </p:cNvPr>
          <p:cNvGrpSpPr/>
          <p:nvPr/>
        </p:nvGrpSpPr>
        <p:grpSpPr>
          <a:xfrm>
            <a:off x="8472299" y="3273162"/>
            <a:ext cx="3463907" cy="2926080"/>
            <a:chOff x="8194393" y="3909656"/>
            <a:chExt cx="3463907" cy="2926080"/>
          </a:xfrm>
        </p:grpSpPr>
        <p:grpSp>
          <p:nvGrpSpPr>
            <p:cNvPr id="26" name="Group 25">
              <a:extLst>
                <a:ext uri="{FF2B5EF4-FFF2-40B4-BE49-F238E27FC236}">
                  <a16:creationId xmlns:a16="http://schemas.microsoft.com/office/drawing/2014/main" id="{0D824A4D-8D72-3949-A0B0-F67F9AC4272B}"/>
                </a:ext>
              </a:extLst>
            </p:cNvPr>
            <p:cNvGrpSpPr>
              <a:grpSpLocks noChangeAspect="1"/>
            </p:cNvGrpSpPr>
            <p:nvPr/>
          </p:nvGrpSpPr>
          <p:grpSpPr>
            <a:xfrm>
              <a:off x="8194393" y="3909656"/>
              <a:ext cx="3463907" cy="2926080"/>
              <a:chOff x="5979460" y="1076885"/>
              <a:chExt cx="5908487" cy="4991100"/>
            </a:xfrm>
          </p:grpSpPr>
          <p:pic>
            <p:nvPicPr>
              <p:cNvPr id="27" name="Picture 8">
                <a:extLst>
                  <a:ext uri="{FF2B5EF4-FFF2-40B4-BE49-F238E27FC236}">
                    <a16:creationId xmlns:a16="http://schemas.microsoft.com/office/drawing/2014/main" id="{4AF598B9-A3EB-6147-82CA-295A2A4B0F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3347" y="107688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6875DBB0-5BBA-7945-B4B4-8BC8C3E14BA2}"/>
                  </a:ext>
                </a:extLst>
              </p:cNvPr>
              <p:cNvCxnSpPr>
                <a:cxnSpLocks/>
              </p:cNvCxnSpPr>
              <p:nvPr/>
            </p:nvCxnSpPr>
            <p:spPr>
              <a:xfrm>
                <a:off x="7995612" y="3513593"/>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A1D4CD-DC0D-B346-BF0A-23A2657DEB3E}"/>
                  </a:ext>
                </a:extLst>
              </p:cNvPr>
              <p:cNvCxnSpPr>
                <a:cxnSpLocks/>
              </p:cNvCxnSpPr>
              <p:nvPr/>
            </p:nvCxnSpPr>
            <p:spPr>
              <a:xfrm flipV="1">
                <a:off x="7890263" y="1266201"/>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0" name="Picture 4">
                <a:extLst>
                  <a:ext uri="{FF2B5EF4-FFF2-40B4-BE49-F238E27FC236}">
                    <a16:creationId xmlns:a16="http://schemas.microsoft.com/office/drawing/2014/main" id="{FC64B0D1-D9F9-5A4F-9DF0-E3B51354FA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9460" y="1947445"/>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0627267D-1881-CC4E-B519-82AFF7A48CC7}"/>
                </a:ext>
              </a:extLst>
            </p:cNvPr>
            <p:cNvSpPr txBox="1"/>
            <p:nvPr/>
          </p:nvSpPr>
          <p:spPr>
            <a:xfrm>
              <a:off x="8625284" y="3914418"/>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sp>
        <p:nvSpPr>
          <p:cNvPr id="35" name="TextBox 34">
            <a:extLst>
              <a:ext uri="{FF2B5EF4-FFF2-40B4-BE49-F238E27FC236}">
                <a16:creationId xmlns:a16="http://schemas.microsoft.com/office/drawing/2014/main" id="{E069B803-64FE-D046-A8B5-AA3443C941DC}"/>
              </a:ext>
            </a:extLst>
          </p:cNvPr>
          <p:cNvSpPr txBox="1"/>
          <p:nvPr/>
        </p:nvSpPr>
        <p:spPr>
          <a:xfrm>
            <a:off x="403210" y="1685558"/>
            <a:ext cx="4002173" cy="1785104"/>
          </a:xfrm>
          <a:prstGeom prst="rect">
            <a:avLst/>
          </a:prstGeom>
          <a:noFill/>
        </p:spPr>
        <p:txBody>
          <a:bodyPr wrap="square" rtlCol="0">
            <a:spAutoFit/>
          </a:bodyPr>
          <a:lstStyle/>
          <a:p>
            <a:r>
              <a:rPr lang="en-US" sz="1400" dirty="0">
                <a:solidFill>
                  <a:schemeClr val="tx1">
                    <a:lumMod val="75000"/>
                    <a:lumOff val="25000"/>
                  </a:schemeClr>
                </a:solidFill>
              </a:rPr>
              <a:t>Based on </a:t>
            </a:r>
            <a:r>
              <a:rPr lang="en-US" sz="1400" dirty="0">
                <a:solidFill>
                  <a:schemeClr val="accent1"/>
                </a:solidFill>
              </a:rPr>
              <a:t>Temperature &amp; Oxygen Conditions</a:t>
            </a:r>
            <a:r>
              <a:rPr lang="en-US" sz="1400" dirty="0">
                <a:solidFill>
                  <a:schemeClr val="tx1">
                    <a:lumMod val="75000"/>
                    <a:lumOff val="25000"/>
                  </a:schemeClr>
                </a:solidFill>
              </a:rPr>
              <a:t>, Dungeness Crab habitat would decrease in the future, particularly after 2040, when suitability decreases also during the winter and spring.</a:t>
            </a: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400" dirty="0">
              <a:solidFill>
                <a:schemeClr val="tx1">
                  <a:lumMod val="75000"/>
                  <a:lumOff val="25000"/>
                </a:schemeClr>
              </a:solidFill>
            </a:endParaRPr>
          </a:p>
          <a:p>
            <a:endParaRPr lang="en-US" sz="1100" dirty="0">
              <a:solidFill>
                <a:schemeClr val="accent1"/>
              </a:solidFill>
            </a:endParaRPr>
          </a:p>
        </p:txBody>
      </p:sp>
    </p:spTree>
    <p:extLst>
      <p:ext uri="{BB962C8B-B14F-4D97-AF65-F5344CB8AC3E}">
        <p14:creationId xmlns:p14="http://schemas.microsoft.com/office/powerpoint/2010/main" val="423630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A828728C-2049-9A4C-889F-0C517C6DA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09" y="4003964"/>
            <a:ext cx="6244936"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98CC310-48A4-2640-8FBB-C79267BF2F6B}"/>
              </a:ext>
            </a:extLst>
          </p:cNvPr>
          <p:cNvSpPr/>
          <p:nvPr/>
        </p:nvSpPr>
        <p:spPr>
          <a:xfrm>
            <a:off x="5745185" y="4003965"/>
            <a:ext cx="643741" cy="2539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8" name="Picture 8">
            <a:extLst>
              <a:ext uri="{FF2B5EF4-FFF2-40B4-BE49-F238E27FC236}">
                <a16:creationId xmlns:a16="http://schemas.microsoft.com/office/drawing/2014/main" id="{8298C22E-24F7-AA4B-852A-86B327922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310" y="4003964"/>
            <a:ext cx="6244936" cy="2743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0B0169-A93D-784A-A359-54B929DE9C1F}"/>
              </a:ext>
            </a:extLst>
          </p:cNvPr>
          <p:cNvSpPr txBox="1"/>
          <p:nvPr/>
        </p:nvSpPr>
        <p:spPr>
          <a:xfrm>
            <a:off x="237509" y="191270"/>
            <a:ext cx="2657266" cy="1138773"/>
          </a:xfrm>
          <a:prstGeom prst="rect">
            <a:avLst/>
          </a:prstGeom>
          <a:no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Future Suitable Habitat </a:t>
            </a:r>
          </a:p>
          <a:p>
            <a:r>
              <a:rPr lang="en-US" sz="2000" dirty="0">
                <a:solidFill>
                  <a:schemeClr val="bg2">
                    <a:lumMod val="50000"/>
                  </a:schemeClr>
                </a:solidFill>
              </a:rPr>
              <a:t>SSP 245</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CF366BE-56E1-564B-AE10-F3D9FCB13FD7}"/>
              </a:ext>
            </a:extLst>
          </p:cNvPr>
          <p:cNvSpPr txBox="1"/>
          <p:nvPr/>
        </p:nvSpPr>
        <p:spPr>
          <a:xfrm>
            <a:off x="10050371" y="1624711"/>
            <a:ext cx="904287"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Bottom</a:t>
            </a:r>
          </a:p>
        </p:txBody>
      </p:sp>
      <p:sp>
        <p:nvSpPr>
          <p:cNvPr id="10" name="TextBox 9">
            <a:extLst>
              <a:ext uri="{FF2B5EF4-FFF2-40B4-BE49-F238E27FC236}">
                <a16:creationId xmlns:a16="http://schemas.microsoft.com/office/drawing/2014/main" id="{4D6A8877-17F8-3248-88D3-1DE74704B1C8}"/>
              </a:ext>
            </a:extLst>
          </p:cNvPr>
          <p:cNvSpPr txBox="1"/>
          <p:nvPr/>
        </p:nvSpPr>
        <p:spPr>
          <a:xfrm>
            <a:off x="4560460" y="1624711"/>
            <a:ext cx="894284"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Surface</a:t>
            </a:r>
          </a:p>
        </p:txBody>
      </p:sp>
      <p:sp>
        <p:nvSpPr>
          <p:cNvPr id="12" name="Rectangle 11">
            <a:extLst>
              <a:ext uri="{FF2B5EF4-FFF2-40B4-BE49-F238E27FC236}">
                <a16:creationId xmlns:a16="http://schemas.microsoft.com/office/drawing/2014/main" id="{6E291906-13CF-2A4A-8E96-6660DBFB500D}"/>
              </a:ext>
            </a:extLst>
          </p:cNvPr>
          <p:cNvSpPr/>
          <p:nvPr/>
        </p:nvSpPr>
        <p:spPr>
          <a:xfrm>
            <a:off x="2100069" y="3873945"/>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ADF734-D60D-6F4C-9E22-851E4DD588DA}"/>
              </a:ext>
            </a:extLst>
          </p:cNvPr>
          <p:cNvSpPr/>
          <p:nvPr/>
        </p:nvSpPr>
        <p:spPr>
          <a:xfrm>
            <a:off x="7552705" y="3875311"/>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D9C59DB3-8BAE-DB46-9A74-AE2AB7839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39" y="1335103"/>
            <a:ext cx="5226627"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98A9FAE-6067-9742-B88A-58E057209D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2555" y="1335103"/>
            <a:ext cx="5226627"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C5756C-A33B-0B4F-9A20-A16ED3B348B9}"/>
              </a:ext>
            </a:extLst>
          </p:cNvPr>
          <p:cNvSpPr/>
          <p:nvPr/>
        </p:nvSpPr>
        <p:spPr>
          <a:xfrm>
            <a:off x="7552705" y="1203665"/>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A105DE-CBD1-6C47-9CA1-D5462417F89D}"/>
              </a:ext>
            </a:extLst>
          </p:cNvPr>
          <p:cNvSpPr/>
          <p:nvPr/>
        </p:nvSpPr>
        <p:spPr>
          <a:xfrm>
            <a:off x="1977492" y="1201566"/>
            <a:ext cx="2351315" cy="343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2E1B84-D489-1A46-9763-61500DFDF854}"/>
              </a:ext>
            </a:extLst>
          </p:cNvPr>
          <p:cNvSpPr txBox="1"/>
          <p:nvPr/>
        </p:nvSpPr>
        <p:spPr>
          <a:xfrm>
            <a:off x="4586349" y="1624711"/>
            <a:ext cx="894284"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Surface</a:t>
            </a:r>
          </a:p>
        </p:txBody>
      </p:sp>
      <p:sp>
        <p:nvSpPr>
          <p:cNvPr id="16" name="TextBox 15">
            <a:extLst>
              <a:ext uri="{FF2B5EF4-FFF2-40B4-BE49-F238E27FC236}">
                <a16:creationId xmlns:a16="http://schemas.microsoft.com/office/drawing/2014/main" id="{94C7C0A6-9ACD-254D-A8A4-D427ACFAA74E}"/>
              </a:ext>
            </a:extLst>
          </p:cNvPr>
          <p:cNvSpPr txBox="1"/>
          <p:nvPr/>
        </p:nvSpPr>
        <p:spPr>
          <a:xfrm>
            <a:off x="10103793" y="1624711"/>
            <a:ext cx="904287"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Bottom</a:t>
            </a:r>
          </a:p>
        </p:txBody>
      </p:sp>
    </p:spTree>
    <p:extLst>
      <p:ext uri="{BB962C8B-B14F-4D97-AF65-F5344CB8AC3E}">
        <p14:creationId xmlns:p14="http://schemas.microsoft.com/office/powerpoint/2010/main" val="203939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D20C2-39CE-0542-A5F7-9CDFACBA5705}"/>
              </a:ext>
            </a:extLst>
          </p:cNvPr>
          <p:cNvSpPr txBox="1"/>
          <p:nvPr/>
        </p:nvSpPr>
        <p:spPr>
          <a:xfrm>
            <a:off x="403210" y="358954"/>
            <a:ext cx="2599558" cy="1107996"/>
          </a:xfrm>
          <a:prstGeom prst="rect">
            <a:avLst/>
          </a:prstGeom>
          <a:no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Future Suitable Habitat</a:t>
            </a:r>
          </a:p>
          <a:p>
            <a:r>
              <a:rPr lang="en-US" dirty="0">
                <a:solidFill>
                  <a:schemeClr val="tx1">
                    <a:lumMod val="50000"/>
                    <a:lumOff val="50000"/>
                  </a:schemeClr>
                </a:solidFill>
              </a:rPr>
              <a:t>2040-2060, SSP 245</a:t>
            </a:r>
          </a:p>
        </p:txBody>
      </p:sp>
      <p:sp>
        <p:nvSpPr>
          <p:cNvPr id="3" name="TextBox 2">
            <a:extLst>
              <a:ext uri="{FF2B5EF4-FFF2-40B4-BE49-F238E27FC236}">
                <a16:creationId xmlns:a16="http://schemas.microsoft.com/office/drawing/2014/main" id="{EA485BFB-83F6-DC41-BD14-E2A53917C09D}"/>
              </a:ext>
            </a:extLst>
          </p:cNvPr>
          <p:cNvSpPr txBox="1"/>
          <p:nvPr/>
        </p:nvSpPr>
        <p:spPr>
          <a:xfrm>
            <a:off x="403210" y="1685558"/>
            <a:ext cx="4002173" cy="1338828"/>
          </a:xfrm>
          <a:prstGeom prst="rect">
            <a:avLst/>
          </a:prstGeom>
          <a:noFill/>
        </p:spPr>
        <p:txBody>
          <a:bodyPr wrap="square" rtlCol="0">
            <a:spAutoFit/>
          </a:bodyPr>
          <a:lstStyle/>
          <a:p>
            <a:r>
              <a:rPr lang="en-US" sz="1400" dirty="0">
                <a:solidFill>
                  <a:schemeClr val="tx1">
                    <a:lumMod val="75000"/>
                    <a:lumOff val="25000"/>
                  </a:schemeClr>
                </a:solidFill>
              </a:rPr>
              <a:t>Based on </a:t>
            </a:r>
            <a:r>
              <a:rPr lang="en-US" sz="1400" dirty="0">
                <a:solidFill>
                  <a:schemeClr val="accent1"/>
                </a:solidFill>
              </a:rPr>
              <a:t>Temperature &amp; Oxygen Conditions</a:t>
            </a:r>
            <a:r>
              <a:rPr lang="en-US" sz="1400" dirty="0">
                <a:solidFill>
                  <a:schemeClr val="tx1">
                    <a:lumMod val="75000"/>
                    <a:lumOff val="25000"/>
                  </a:schemeClr>
                </a:solidFill>
              </a:rPr>
              <a:t>, Dungeness Crab habitat would decrease in the future, particularly after 2040, when suitability decreases also during the winter and spring.</a:t>
            </a:r>
          </a:p>
          <a:p>
            <a:endParaRPr lang="en-US" sz="1400" dirty="0">
              <a:solidFill>
                <a:schemeClr val="tx1">
                  <a:lumMod val="75000"/>
                  <a:lumOff val="25000"/>
                </a:schemeClr>
              </a:solidFill>
            </a:endParaRPr>
          </a:p>
          <a:p>
            <a:endParaRPr lang="en-US" sz="1100" dirty="0">
              <a:solidFill>
                <a:schemeClr val="accent1"/>
              </a:solidFill>
            </a:endParaRPr>
          </a:p>
        </p:txBody>
      </p:sp>
      <p:pic>
        <p:nvPicPr>
          <p:cNvPr id="4" name="Picture 4">
            <a:extLst>
              <a:ext uri="{FF2B5EF4-FFF2-40B4-BE49-F238E27FC236}">
                <a16:creationId xmlns:a16="http://schemas.microsoft.com/office/drawing/2014/main" id="{EBF2D037-543C-CB41-B1A1-1D143FB58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530" y="3882717"/>
            <a:ext cx="6244936" cy="27432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8F39EC4-C911-4140-823C-2DA94F44C31D}"/>
              </a:ext>
            </a:extLst>
          </p:cNvPr>
          <p:cNvGrpSpPr/>
          <p:nvPr/>
        </p:nvGrpSpPr>
        <p:grpSpPr>
          <a:xfrm>
            <a:off x="251734" y="3876721"/>
            <a:ext cx="5226627" cy="2743200"/>
            <a:chOff x="5872856" y="245605"/>
            <a:chExt cx="5226627" cy="2743200"/>
          </a:xfrm>
        </p:grpSpPr>
        <p:pic>
          <p:nvPicPr>
            <p:cNvPr id="5" name="Picture 2">
              <a:extLst>
                <a:ext uri="{FF2B5EF4-FFF2-40B4-BE49-F238E27FC236}">
                  <a16:creationId xmlns:a16="http://schemas.microsoft.com/office/drawing/2014/main" id="{CDBF061F-8C39-854F-AB26-90B57366D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856" y="245605"/>
              <a:ext cx="5226627"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4E362E-52F4-3147-B59E-517A8A3794B3}"/>
                </a:ext>
              </a:extLst>
            </p:cNvPr>
            <p:cNvSpPr txBox="1"/>
            <p:nvPr/>
          </p:nvSpPr>
          <p:spPr>
            <a:xfrm>
              <a:off x="10043566" y="535213"/>
              <a:ext cx="894284" cy="369332"/>
            </a:xfrm>
            <a:prstGeom prst="rect">
              <a:avLst/>
            </a:prstGeom>
            <a:solidFill>
              <a:schemeClr val="bg1"/>
            </a:solidFill>
          </p:spPr>
          <p:txBody>
            <a:bodyPr wrap="none" rtlCol="0">
              <a:spAutoFit/>
            </a:bodyPr>
            <a:lstStyle/>
            <a:p>
              <a:r>
                <a:rPr lang="en-US" b="1" dirty="0">
                  <a:solidFill>
                    <a:schemeClr val="tx1">
                      <a:lumMod val="65000"/>
                      <a:lumOff val="35000"/>
                    </a:schemeClr>
                  </a:solidFill>
                </a:rPr>
                <a:t>Surface</a:t>
              </a:r>
            </a:p>
          </p:txBody>
        </p:sp>
      </p:grpSp>
      <p:grpSp>
        <p:nvGrpSpPr>
          <p:cNvPr id="7" name="Group 6">
            <a:extLst>
              <a:ext uri="{FF2B5EF4-FFF2-40B4-BE49-F238E27FC236}">
                <a16:creationId xmlns:a16="http://schemas.microsoft.com/office/drawing/2014/main" id="{8C95121C-3CB8-E746-995E-A064DC7BD2DC}"/>
              </a:ext>
            </a:extLst>
          </p:cNvPr>
          <p:cNvGrpSpPr>
            <a:grpSpLocks noChangeAspect="1"/>
          </p:cNvGrpSpPr>
          <p:nvPr/>
        </p:nvGrpSpPr>
        <p:grpSpPr>
          <a:xfrm>
            <a:off x="4291864" y="238079"/>
            <a:ext cx="3835312" cy="3238497"/>
            <a:chOff x="4384262" y="846920"/>
            <a:chExt cx="3516988" cy="2969708"/>
          </a:xfrm>
        </p:grpSpPr>
        <p:grpSp>
          <p:nvGrpSpPr>
            <p:cNvPr id="8" name="Group 7">
              <a:extLst>
                <a:ext uri="{FF2B5EF4-FFF2-40B4-BE49-F238E27FC236}">
                  <a16:creationId xmlns:a16="http://schemas.microsoft.com/office/drawing/2014/main" id="{A3FD17C7-97B5-4B49-83BC-DC62AFF15924}"/>
                </a:ext>
              </a:extLst>
            </p:cNvPr>
            <p:cNvGrpSpPr>
              <a:grpSpLocks noChangeAspect="1"/>
            </p:cNvGrpSpPr>
            <p:nvPr/>
          </p:nvGrpSpPr>
          <p:grpSpPr>
            <a:xfrm>
              <a:off x="4384262" y="890548"/>
              <a:ext cx="3516988" cy="2926080"/>
              <a:chOff x="38988" y="1261645"/>
              <a:chExt cx="5999029" cy="4991100"/>
            </a:xfrm>
          </p:grpSpPr>
          <p:cxnSp>
            <p:nvCxnSpPr>
              <p:cNvPr id="10" name="Straight Connector 9">
                <a:extLst>
                  <a:ext uri="{FF2B5EF4-FFF2-40B4-BE49-F238E27FC236}">
                    <a16:creationId xmlns:a16="http://schemas.microsoft.com/office/drawing/2014/main" id="{2CBDF8EB-E8D9-E64D-BA39-FA375402148F}"/>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46C91E-3D24-354A-8168-92EDF90BF67E}"/>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4">
                <a:extLst>
                  <a:ext uri="{FF2B5EF4-FFF2-40B4-BE49-F238E27FC236}">
                    <a16:creationId xmlns:a16="http://schemas.microsoft.com/office/drawing/2014/main" id="{2932D251-EBCB-2140-8523-D5D62DD2A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3417" y="1261645"/>
                <a:ext cx="3784600" cy="49911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A41F0F0A-2DED-324E-8375-3B4915302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88" y="21299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A7309EDA-7D0F-CC41-B5AE-A54C589F7D3B}"/>
                </a:ext>
              </a:extLst>
            </p:cNvPr>
            <p:cNvSpPr txBox="1"/>
            <p:nvPr/>
          </p:nvSpPr>
          <p:spPr>
            <a:xfrm>
              <a:off x="4777159" y="846920"/>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grpSp>
        <p:nvGrpSpPr>
          <p:cNvPr id="14" name="Group 13">
            <a:extLst>
              <a:ext uri="{FF2B5EF4-FFF2-40B4-BE49-F238E27FC236}">
                <a16:creationId xmlns:a16="http://schemas.microsoft.com/office/drawing/2014/main" id="{BCFF5A65-5B3A-0E47-A094-0E4995BE9A4F}"/>
              </a:ext>
            </a:extLst>
          </p:cNvPr>
          <p:cNvGrpSpPr>
            <a:grpSpLocks noChangeAspect="1"/>
          </p:cNvGrpSpPr>
          <p:nvPr/>
        </p:nvGrpSpPr>
        <p:grpSpPr>
          <a:xfrm>
            <a:off x="8026013" y="224228"/>
            <a:ext cx="4002173" cy="3229486"/>
            <a:chOff x="8019936" y="855184"/>
            <a:chExt cx="3669999" cy="2961444"/>
          </a:xfrm>
        </p:grpSpPr>
        <p:grpSp>
          <p:nvGrpSpPr>
            <p:cNvPr id="15" name="Group 14">
              <a:extLst>
                <a:ext uri="{FF2B5EF4-FFF2-40B4-BE49-F238E27FC236}">
                  <a16:creationId xmlns:a16="http://schemas.microsoft.com/office/drawing/2014/main" id="{4A89C327-8116-B140-9E92-4216A25CD81E}"/>
                </a:ext>
              </a:extLst>
            </p:cNvPr>
            <p:cNvGrpSpPr>
              <a:grpSpLocks noChangeAspect="1"/>
            </p:cNvGrpSpPr>
            <p:nvPr/>
          </p:nvGrpSpPr>
          <p:grpSpPr>
            <a:xfrm>
              <a:off x="8019936" y="890548"/>
              <a:ext cx="3669999" cy="2926080"/>
              <a:chOff x="5953284" y="1456013"/>
              <a:chExt cx="6016241" cy="4796732"/>
            </a:xfrm>
          </p:grpSpPr>
          <p:pic>
            <p:nvPicPr>
              <p:cNvPr id="17" name="Picture 4">
                <a:extLst>
                  <a:ext uri="{FF2B5EF4-FFF2-40B4-BE49-F238E27FC236}">
                    <a16:creationId xmlns:a16="http://schemas.microsoft.com/office/drawing/2014/main" id="{C52CF21C-0376-2B41-A447-2436F0F9CF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4925" y="1456013"/>
                <a:ext cx="3784600" cy="37719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0A6DD16F-582D-5543-92EC-0110AE62E8EB}"/>
                  </a:ext>
                </a:extLst>
              </p:cNvPr>
              <p:cNvCxnSpPr>
                <a:cxnSpLocks/>
              </p:cNvCxnSpPr>
              <p:nvPr/>
            </p:nvCxnSpPr>
            <p:spPr>
              <a:xfrm>
                <a:off x="8056279" y="3905014"/>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242072-B721-F948-BAF7-C66F135CDE30}"/>
                  </a:ext>
                </a:extLst>
              </p:cNvPr>
              <p:cNvCxnSpPr>
                <a:cxnSpLocks/>
              </p:cNvCxnSpPr>
              <p:nvPr/>
            </p:nvCxnSpPr>
            <p:spPr>
              <a:xfrm flipV="1">
                <a:off x="7950930" y="1657622"/>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2">
                <a:extLst>
                  <a:ext uri="{FF2B5EF4-FFF2-40B4-BE49-F238E27FC236}">
                    <a16:creationId xmlns:a16="http://schemas.microsoft.com/office/drawing/2014/main" id="{832F6CFB-7FAD-6944-BBE9-006F85FA41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284" y="2426288"/>
                <a:ext cx="3467100" cy="35179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A2E4F43-8782-E942-95BF-32F0743F50EF}"/>
                  </a:ext>
                </a:extLst>
              </p:cNvPr>
              <p:cNvSpPr txBox="1"/>
              <p:nvPr/>
            </p:nvSpPr>
            <p:spPr>
              <a:xfrm>
                <a:off x="6850376" y="2385921"/>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sp>
            <p:nvSpPr>
              <p:cNvPr id="22" name="TextBox 21">
                <a:extLst>
                  <a:ext uri="{FF2B5EF4-FFF2-40B4-BE49-F238E27FC236}">
                    <a16:creationId xmlns:a16="http://schemas.microsoft.com/office/drawing/2014/main" id="{EB68EC51-2564-C04A-9508-F46AC9A9D7AB}"/>
                  </a:ext>
                </a:extLst>
              </p:cNvPr>
              <p:cNvSpPr txBox="1"/>
              <p:nvPr/>
            </p:nvSpPr>
            <p:spPr>
              <a:xfrm>
                <a:off x="9078470" y="1571818"/>
                <a:ext cx="1164645" cy="428858"/>
              </a:xfrm>
              <a:prstGeom prst="rect">
                <a:avLst/>
              </a:prstGeom>
              <a:solidFill>
                <a:schemeClr val="bg1"/>
              </a:solidFill>
            </p:spPr>
            <p:txBody>
              <a:bodyPr wrap="none" rtlCol="0">
                <a:spAutoFit/>
              </a:bodyPr>
              <a:lstStyle/>
              <a:p>
                <a:r>
                  <a:rPr lang="en-US" sz="1100" dirty="0">
                    <a:latin typeface="Arial" panose="020B0604020202020204" pitchFamily="34" charset="0"/>
                    <a:cs typeface="Arial" panose="020B0604020202020204" pitchFamily="34" charset="0"/>
                  </a:rPr>
                  <a:t>Jun-Aug</a:t>
                </a:r>
              </a:p>
            </p:txBody>
          </p:sp>
          <p:pic>
            <p:nvPicPr>
              <p:cNvPr id="23" name="Picture 22">
                <a:extLst>
                  <a:ext uri="{FF2B5EF4-FFF2-40B4-BE49-F238E27FC236}">
                    <a16:creationId xmlns:a16="http://schemas.microsoft.com/office/drawing/2014/main" id="{2D1795EE-BCE0-D249-8D88-4155B55F725B}"/>
                  </a:ext>
                </a:extLst>
              </p:cNvPr>
              <p:cNvPicPr>
                <a:picLocks noChangeAspect="1"/>
              </p:cNvPicPr>
              <p:nvPr/>
            </p:nvPicPr>
            <p:blipFill>
              <a:blip r:embed="rId8"/>
              <a:stretch>
                <a:fillRect/>
              </a:stretch>
            </p:blipFill>
            <p:spPr>
              <a:xfrm>
                <a:off x="9471792" y="5046245"/>
                <a:ext cx="2095500" cy="1206500"/>
              </a:xfrm>
              <a:prstGeom prst="rect">
                <a:avLst/>
              </a:prstGeom>
            </p:spPr>
          </p:pic>
        </p:grpSp>
        <p:sp>
          <p:nvSpPr>
            <p:cNvPr id="16" name="TextBox 15">
              <a:extLst>
                <a:ext uri="{FF2B5EF4-FFF2-40B4-BE49-F238E27FC236}">
                  <a16:creationId xmlns:a16="http://schemas.microsoft.com/office/drawing/2014/main" id="{B1033A9E-B771-D540-BA4F-A41B15475964}"/>
                </a:ext>
              </a:extLst>
            </p:cNvPr>
            <p:cNvSpPr txBox="1"/>
            <p:nvPr/>
          </p:nvSpPr>
          <p:spPr>
            <a:xfrm>
              <a:off x="8482097" y="855184"/>
              <a:ext cx="894284" cy="369332"/>
            </a:xfrm>
            <a:prstGeom prst="rect">
              <a:avLst/>
            </a:prstGeom>
            <a:noFill/>
          </p:spPr>
          <p:txBody>
            <a:bodyPr wrap="none" rtlCol="0">
              <a:spAutoFit/>
            </a:bodyPr>
            <a:lstStyle/>
            <a:p>
              <a:r>
                <a:rPr lang="en-US" b="1" dirty="0">
                  <a:solidFill>
                    <a:schemeClr val="tx1">
                      <a:lumMod val="65000"/>
                      <a:lumOff val="35000"/>
                    </a:schemeClr>
                  </a:solidFill>
                </a:rPr>
                <a:t>Surface</a:t>
              </a:r>
            </a:p>
          </p:txBody>
        </p:sp>
      </p:grpSp>
    </p:spTree>
    <p:extLst>
      <p:ext uri="{BB962C8B-B14F-4D97-AF65-F5344CB8AC3E}">
        <p14:creationId xmlns:p14="http://schemas.microsoft.com/office/powerpoint/2010/main" val="347667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8C19F4-5A1C-784F-B16F-3AFDF71B8EAD}"/>
              </a:ext>
            </a:extLst>
          </p:cNvPr>
          <p:cNvSpPr txBox="1"/>
          <p:nvPr/>
        </p:nvSpPr>
        <p:spPr>
          <a:xfrm>
            <a:off x="403210" y="358954"/>
            <a:ext cx="2599558" cy="1107996"/>
          </a:xfrm>
          <a:prstGeom prst="rect">
            <a:avLst/>
          </a:prstGeom>
          <a:solidFill>
            <a:schemeClr val="bg1">
              <a:alpha val="88000"/>
            </a:schemeClr>
          </a:solidFill>
        </p:spPr>
        <p:txBody>
          <a:bodyPr wrap="none" rtlCol="0">
            <a:spAutoFit/>
          </a:bodyPr>
          <a:lstStyle/>
          <a:p>
            <a:r>
              <a:rPr lang="en-US" sz="2800" dirty="0">
                <a:solidFill>
                  <a:schemeClr val="accent1">
                    <a:lumMod val="75000"/>
                  </a:schemeClr>
                </a:solidFill>
              </a:rPr>
              <a:t>Dungeness Crab</a:t>
            </a:r>
          </a:p>
          <a:p>
            <a:r>
              <a:rPr lang="en-US" sz="2000" dirty="0">
                <a:solidFill>
                  <a:schemeClr val="tx1">
                    <a:lumMod val="75000"/>
                    <a:lumOff val="25000"/>
                  </a:schemeClr>
                </a:solidFill>
              </a:rPr>
              <a:t>Future Suitable Habitat</a:t>
            </a:r>
          </a:p>
          <a:p>
            <a:r>
              <a:rPr lang="en-US" dirty="0">
                <a:solidFill>
                  <a:schemeClr val="tx1">
                    <a:lumMod val="50000"/>
                    <a:lumOff val="50000"/>
                  </a:schemeClr>
                </a:solidFill>
              </a:rPr>
              <a:t>2040-2060, SSP 245</a:t>
            </a:r>
          </a:p>
        </p:txBody>
      </p:sp>
      <p:pic>
        <p:nvPicPr>
          <p:cNvPr id="3" name="Picture 8">
            <a:extLst>
              <a:ext uri="{FF2B5EF4-FFF2-40B4-BE49-F238E27FC236}">
                <a16:creationId xmlns:a16="http://schemas.microsoft.com/office/drawing/2014/main" id="{91FF1D82-7943-E24E-ACCC-AD50A75E0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025" y="3989518"/>
            <a:ext cx="624493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ECD0B0CC-B410-1F41-A276-578A2F716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98064"/>
            <a:ext cx="5226627" cy="27432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153DF0CD-122F-EF46-9B5A-62A985EA8E7C}"/>
              </a:ext>
            </a:extLst>
          </p:cNvPr>
          <p:cNvGrpSpPr>
            <a:grpSpLocks noChangeAspect="1"/>
          </p:cNvGrpSpPr>
          <p:nvPr/>
        </p:nvGrpSpPr>
        <p:grpSpPr>
          <a:xfrm>
            <a:off x="4367531" y="193467"/>
            <a:ext cx="3838256" cy="3236976"/>
            <a:chOff x="4524933" y="3888241"/>
            <a:chExt cx="3495003" cy="2947495"/>
          </a:xfrm>
        </p:grpSpPr>
        <p:sp>
          <p:nvSpPr>
            <p:cNvPr id="6" name="TextBox 5">
              <a:extLst>
                <a:ext uri="{FF2B5EF4-FFF2-40B4-BE49-F238E27FC236}">
                  <a16:creationId xmlns:a16="http://schemas.microsoft.com/office/drawing/2014/main" id="{FE5C7B21-58A3-614F-82A7-514130268CD0}"/>
                </a:ext>
              </a:extLst>
            </p:cNvPr>
            <p:cNvSpPr txBox="1"/>
            <p:nvPr/>
          </p:nvSpPr>
          <p:spPr>
            <a:xfrm>
              <a:off x="4948428" y="3888241"/>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nvGrpSpPr>
            <p:cNvPr id="7" name="Group 6">
              <a:extLst>
                <a:ext uri="{FF2B5EF4-FFF2-40B4-BE49-F238E27FC236}">
                  <a16:creationId xmlns:a16="http://schemas.microsoft.com/office/drawing/2014/main" id="{436BFBA3-485B-7442-9E2F-14A5A907E470}"/>
                </a:ext>
              </a:extLst>
            </p:cNvPr>
            <p:cNvGrpSpPr>
              <a:grpSpLocks noChangeAspect="1"/>
            </p:cNvGrpSpPr>
            <p:nvPr/>
          </p:nvGrpSpPr>
          <p:grpSpPr>
            <a:xfrm>
              <a:off x="4524933" y="3909656"/>
              <a:ext cx="3495003" cy="2926080"/>
              <a:chOff x="35860" y="1243715"/>
              <a:chExt cx="5961528" cy="4991100"/>
            </a:xfrm>
          </p:grpSpPr>
          <p:pic>
            <p:nvPicPr>
              <p:cNvPr id="8" name="Picture 6">
                <a:extLst>
                  <a:ext uri="{FF2B5EF4-FFF2-40B4-BE49-F238E27FC236}">
                    <a16:creationId xmlns:a16="http://schemas.microsoft.com/office/drawing/2014/main" id="{B433407E-95DB-F448-86D9-19FCE96A0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788" y="124371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793489CA-A674-404F-8EE8-CEEBC78421F5}"/>
                  </a:ext>
                </a:extLst>
              </p:cNvPr>
              <p:cNvCxnSpPr>
                <a:cxnSpLocks/>
              </p:cNvCxnSpPr>
              <p:nvPr/>
            </p:nvCxnSpPr>
            <p:spPr>
              <a:xfrm>
                <a:off x="2096845" y="3703405"/>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1B6D9A-5CEF-A843-9AE0-832B2978EC8D}"/>
                  </a:ext>
                </a:extLst>
              </p:cNvPr>
              <p:cNvCxnSpPr>
                <a:cxnSpLocks/>
              </p:cNvCxnSpPr>
              <p:nvPr/>
            </p:nvCxnSpPr>
            <p:spPr>
              <a:xfrm flipV="1">
                <a:off x="1991496" y="1456013"/>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8BD8F395-8665-6045-8A6E-FCBCD536E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60" y="2130238"/>
                <a:ext cx="3467100" cy="36195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 name="Group 11">
            <a:extLst>
              <a:ext uri="{FF2B5EF4-FFF2-40B4-BE49-F238E27FC236}">
                <a16:creationId xmlns:a16="http://schemas.microsoft.com/office/drawing/2014/main" id="{367ACAE8-9430-4241-91F2-F4572B33DD5F}"/>
              </a:ext>
            </a:extLst>
          </p:cNvPr>
          <p:cNvGrpSpPr>
            <a:grpSpLocks noChangeAspect="1"/>
          </p:cNvGrpSpPr>
          <p:nvPr/>
        </p:nvGrpSpPr>
        <p:grpSpPr>
          <a:xfrm>
            <a:off x="8279374" y="231198"/>
            <a:ext cx="3831947" cy="3236976"/>
            <a:chOff x="8194393" y="3909656"/>
            <a:chExt cx="3463907" cy="2926080"/>
          </a:xfrm>
        </p:grpSpPr>
        <p:grpSp>
          <p:nvGrpSpPr>
            <p:cNvPr id="13" name="Group 12">
              <a:extLst>
                <a:ext uri="{FF2B5EF4-FFF2-40B4-BE49-F238E27FC236}">
                  <a16:creationId xmlns:a16="http://schemas.microsoft.com/office/drawing/2014/main" id="{B00C7102-210A-574B-95E7-956C1C2FD197}"/>
                </a:ext>
              </a:extLst>
            </p:cNvPr>
            <p:cNvGrpSpPr>
              <a:grpSpLocks noChangeAspect="1"/>
            </p:cNvGrpSpPr>
            <p:nvPr/>
          </p:nvGrpSpPr>
          <p:grpSpPr>
            <a:xfrm>
              <a:off x="8194393" y="3909656"/>
              <a:ext cx="3463907" cy="2926080"/>
              <a:chOff x="5979460" y="1076885"/>
              <a:chExt cx="5908487" cy="4991100"/>
            </a:xfrm>
          </p:grpSpPr>
          <p:pic>
            <p:nvPicPr>
              <p:cNvPr id="15" name="Picture 8">
                <a:extLst>
                  <a:ext uri="{FF2B5EF4-FFF2-40B4-BE49-F238E27FC236}">
                    <a16:creationId xmlns:a16="http://schemas.microsoft.com/office/drawing/2014/main" id="{174CE517-0C5E-5E46-9142-16A7740E49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3347" y="1076885"/>
                <a:ext cx="3784600" cy="49911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E4ED33C1-DB2B-1948-B10F-22FB37FFF302}"/>
                  </a:ext>
                </a:extLst>
              </p:cNvPr>
              <p:cNvCxnSpPr>
                <a:cxnSpLocks/>
              </p:cNvCxnSpPr>
              <p:nvPr/>
            </p:nvCxnSpPr>
            <p:spPr>
              <a:xfrm>
                <a:off x="7995612" y="3513593"/>
                <a:ext cx="974478" cy="7357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3C99EF-0EC0-5047-81BB-6A6DBA02F3F6}"/>
                  </a:ext>
                </a:extLst>
              </p:cNvPr>
              <p:cNvCxnSpPr>
                <a:cxnSpLocks/>
              </p:cNvCxnSpPr>
              <p:nvPr/>
            </p:nvCxnSpPr>
            <p:spPr>
              <a:xfrm flipV="1">
                <a:off x="7890263" y="1266201"/>
                <a:ext cx="1079828" cy="897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4">
                <a:extLst>
                  <a:ext uri="{FF2B5EF4-FFF2-40B4-BE49-F238E27FC236}">
                    <a16:creationId xmlns:a16="http://schemas.microsoft.com/office/drawing/2014/main" id="{31CFB8FB-C17C-9347-BF5C-D5A5E56D9D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460" y="1947445"/>
                <a:ext cx="3467100" cy="36195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0EE77F4C-659F-7645-97B8-618EBF08EC26}"/>
                </a:ext>
              </a:extLst>
            </p:cNvPr>
            <p:cNvSpPr txBox="1"/>
            <p:nvPr/>
          </p:nvSpPr>
          <p:spPr>
            <a:xfrm>
              <a:off x="8625284" y="3914418"/>
              <a:ext cx="904287" cy="369332"/>
            </a:xfrm>
            <a:prstGeom prst="rect">
              <a:avLst/>
            </a:prstGeom>
            <a:noFill/>
          </p:spPr>
          <p:txBody>
            <a:bodyPr wrap="none" rtlCol="0">
              <a:spAutoFit/>
            </a:bodyPr>
            <a:lstStyle/>
            <a:p>
              <a:r>
                <a:rPr lang="en-US" b="1" dirty="0">
                  <a:solidFill>
                    <a:schemeClr val="tx1">
                      <a:lumMod val="65000"/>
                      <a:lumOff val="35000"/>
                    </a:schemeClr>
                  </a:solidFill>
                </a:rPr>
                <a:t>Bottom</a:t>
              </a:r>
            </a:p>
          </p:txBody>
        </p:sp>
      </p:grpSp>
    </p:spTree>
    <p:extLst>
      <p:ext uri="{BB962C8B-B14F-4D97-AF65-F5344CB8AC3E}">
        <p14:creationId xmlns:p14="http://schemas.microsoft.com/office/powerpoint/2010/main" val="302945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389</Words>
  <Application>Microsoft Macintosh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Marisol Garcia-Reyes</dc:creator>
  <cp:lastModifiedBy>Marisol Garcia-Reyes</cp:lastModifiedBy>
  <cp:revision>5</cp:revision>
  <dcterms:created xsi:type="dcterms:W3CDTF">2021-04-13T17:16:27Z</dcterms:created>
  <dcterms:modified xsi:type="dcterms:W3CDTF">2021-04-13T21:40:29Z</dcterms:modified>
</cp:coreProperties>
</file>