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a:t>CURRENT EMPLOYEE RATING </a:t>
            </a:r>
            <a:endParaRPr lang="en-US"/>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cat>
            <c:multiLvlStrRef>
              <c:f>'[SALES DATA FOR III B.COM CS - A &amp; B.xlsx]Sheet3'!$O$61:$R$65</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Karly</c:v>
                  </c:pt>
                  <c:pt idx="1">
                    <c:v>Thaddeus</c:v>
                  </c:pt>
                  <c:pt idx="2">
                    <c:v>Layla</c:v>
                  </c:pt>
                  <c:pt idx="3">
                    <c:v>Yesenia</c:v>
                  </c:pt>
                  <c:pt idx="4">
                    <c:v>Jase</c:v>
                  </c:pt>
                </c:lvl>
                <c:lvl>
                  <c:pt idx="0">
                    <c:v>2595</c:v>
                  </c:pt>
                  <c:pt idx="1">
                    <c:v>2596</c:v>
                  </c:pt>
                  <c:pt idx="2">
                    <c:v>2597</c:v>
                  </c:pt>
                  <c:pt idx="3">
                    <c:v>2598</c:v>
                  </c:pt>
                  <c:pt idx="4">
                    <c:v>2599</c:v>
                  </c:pt>
                </c:lvl>
              </c:multiLvlStrCache>
            </c:multiLvlStrRef>
          </c:cat>
          <c:val>
            <c:numRef>
              <c:f>'[SALES DATA FOR III B.COM CS - A &amp; B.xlsx]Sheet3'!$S$61:$S$65</c:f>
              <c:numCache>
                <c:formatCode>General</c:formatCode>
                <c:ptCount val="5"/>
                <c:pt idx="0">
                  <c:v>4</c:v>
                </c:pt>
                <c:pt idx="1">
                  <c:v>2</c:v>
                </c:pt>
                <c:pt idx="2">
                  <c:v>2</c:v>
                </c:pt>
                <c:pt idx="3">
                  <c:v>4</c:v>
                </c:pt>
                <c:pt idx="4">
                  <c:v>2</c:v>
                </c:pt>
              </c:numCache>
            </c:numRef>
          </c:val>
          <c:extLst>
            <c:ext xmlns:c16="http://schemas.microsoft.com/office/drawing/2014/chart" uri="{C3380CC4-5D6E-409C-BE32-E72D297353CC}">
              <c16:uniqueId val="{00000000-38A7-934D-BA75-1220BB93E4B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b="1"/>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3067" y="334193"/>
            <a:ext cx="12478133"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Franklin Gothic Heavy" panose="020B0903020102020204" pitchFamily="34" charset="0"/>
                <a:cs typeface="Times New Roman" panose="02020603050405020304" pitchFamily="18" charset="0"/>
              </a:rPr>
              <a:t>Employee Data Analysis using Excel</a:t>
            </a:r>
            <a:r>
              <a:rPr lang="en-US" b="1" i="0" dirty="0">
                <a:solidFill>
                  <a:srgbClr val="0F0F0F"/>
                </a:solidFill>
                <a:effectLst/>
                <a:latin typeface="Franklin Gothic Heavy" panose="020B0903020102020204" pitchFamily="34" charset="0"/>
                <a:cs typeface="Times New Roman" panose="02020603050405020304" pitchFamily="18" charset="0"/>
              </a:rPr>
              <a:t> </a:t>
            </a:r>
            <a:br>
              <a:rPr lang="en-US" b="1" i="0" dirty="0">
                <a:solidFill>
                  <a:srgbClr val="0F0F0F"/>
                </a:solidFill>
                <a:effectLst/>
                <a:latin typeface="Franklin Gothic Heavy" panose="020B0903020102020204" pitchFamily="34" charset="0"/>
              </a:rPr>
            </a:br>
            <a:endParaRPr spc="15" dirty="0">
              <a:latin typeface="Franklin Gothic Heavy" panose="020B090302010202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91093" y="3102084"/>
            <a:ext cx="7809814" cy="2246769"/>
          </a:xfrm>
          <a:prstGeom prst="rect">
            <a:avLst/>
          </a:prstGeom>
          <a:noFill/>
        </p:spPr>
        <p:txBody>
          <a:bodyPr wrap="square" rtlCol="0">
            <a:spAutoFit/>
          </a:bodyPr>
          <a:lstStyle/>
          <a:p>
            <a:r>
              <a:rPr lang="en-US" sz="2800" b="1" dirty="0">
                <a:latin typeface="Franklin Gothic Heavy" panose="02000000000000000000" pitchFamily="2" charset="0"/>
                <a:ea typeface="Franklin Gothic Heavy" panose="02000000000000000000" pitchFamily="2" charset="0"/>
              </a:rPr>
              <a:t>STUDENT NAME</a:t>
            </a:r>
            <a:r>
              <a:rPr lang="en-IN" sz="2800" b="1" dirty="0">
                <a:latin typeface="Franklin Gothic Heavy" panose="02000000000000000000" pitchFamily="2" charset="0"/>
                <a:ea typeface="Franklin Gothic Heavy" panose="02000000000000000000" pitchFamily="2" charset="0"/>
              </a:rPr>
              <a:t> </a:t>
            </a:r>
            <a:r>
              <a:rPr lang="en-US" sz="2800" b="1" dirty="0">
                <a:latin typeface="Franklin Gothic Heavy" panose="02000000000000000000" pitchFamily="2" charset="0"/>
                <a:ea typeface="Franklin Gothic Heavy" panose="02000000000000000000" pitchFamily="2" charset="0"/>
              </a:rPr>
              <a:t>:</a:t>
            </a:r>
            <a:r>
              <a:rPr lang="en-IN" sz="2800" b="1" dirty="0">
                <a:latin typeface="Franklin Gothic Heavy" panose="02000000000000000000" pitchFamily="2" charset="0"/>
                <a:ea typeface="Franklin Gothic Heavy" panose="02000000000000000000" pitchFamily="2" charset="0"/>
              </a:rPr>
              <a:t> M.NANDHA KUMAR.</a:t>
            </a:r>
            <a:endParaRPr lang="en-US" sz="2800" b="1" dirty="0">
              <a:latin typeface="Franklin Gothic Heavy" panose="02000000000000000000" pitchFamily="2" charset="0"/>
              <a:ea typeface="Franklin Gothic Heavy" panose="02000000000000000000" pitchFamily="2" charset="0"/>
            </a:endParaRPr>
          </a:p>
          <a:p>
            <a:r>
              <a:rPr lang="en-US" sz="2800" b="1" dirty="0">
                <a:latin typeface="Franklin Gothic Heavy" panose="02000000000000000000" pitchFamily="2" charset="0"/>
                <a:ea typeface="Franklin Gothic Heavy" panose="02000000000000000000" pitchFamily="2" charset="0"/>
              </a:rPr>
              <a:t>REGISTER NO</a:t>
            </a:r>
            <a:r>
              <a:rPr lang="en-IN" sz="2800" b="1" dirty="0">
                <a:latin typeface="Franklin Gothic Heavy" panose="02000000000000000000" pitchFamily="2" charset="0"/>
                <a:ea typeface="Franklin Gothic Heavy" panose="02000000000000000000" pitchFamily="2" charset="0"/>
              </a:rPr>
              <a:t> </a:t>
            </a:r>
            <a:r>
              <a:rPr lang="en-US" sz="2800" b="1" dirty="0">
                <a:latin typeface="Franklin Gothic Heavy" panose="02000000000000000000" pitchFamily="2" charset="0"/>
                <a:ea typeface="Franklin Gothic Heavy" panose="02000000000000000000" pitchFamily="2" charset="0"/>
              </a:rPr>
              <a:t>:</a:t>
            </a:r>
            <a:r>
              <a:rPr lang="en-IN" sz="2800" b="1" dirty="0">
                <a:latin typeface="Franklin Gothic Heavy" panose="02000000000000000000" pitchFamily="2" charset="0"/>
                <a:ea typeface="Franklin Gothic Heavy" panose="02000000000000000000" pitchFamily="2" charset="0"/>
              </a:rPr>
              <a:t> 122202686.</a:t>
            </a:r>
            <a:endParaRPr lang="en-US" sz="2800" b="1" dirty="0">
              <a:latin typeface="Franklin Gothic Heavy" panose="02000000000000000000" pitchFamily="2" charset="0"/>
              <a:ea typeface="Franklin Gothic Heavy" panose="02000000000000000000" pitchFamily="2" charset="0"/>
            </a:endParaRPr>
          </a:p>
          <a:p>
            <a:r>
              <a:rPr lang="en-US" sz="2800" b="1" dirty="0">
                <a:latin typeface="Franklin Gothic Heavy" panose="02000000000000000000" pitchFamily="2" charset="0"/>
                <a:ea typeface="Franklin Gothic Heavy" panose="02000000000000000000" pitchFamily="2" charset="0"/>
              </a:rPr>
              <a:t>DEPARTMENT</a:t>
            </a:r>
            <a:r>
              <a:rPr lang="en-IN" sz="2800" b="1" dirty="0">
                <a:latin typeface="Franklin Gothic Heavy" panose="02000000000000000000" pitchFamily="2" charset="0"/>
                <a:ea typeface="Franklin Gothic Heavy" panose="02000000000000000000" pitchFamily="2" charset="0"/>
              </a:rPr>
              <a:t> </a:t>
            </a:r>
            <a:r>
              <a:rPr lang="en-US" sz="2800" b="1" dirty="0">
                <a:latin typeface="Franklin Gothic Heavy" panose="02000000000000000000" pitchFamily="2" charset="0"/>
                <a:ea typeface="Franklin Gothic Heavy" panose="02000000000000000000" pitchFamily="2" charset="0"/>
              </a:rPr>
              <a:t>:</a:t>
            </a:r>
            <a:r>
              <a:rPr lang="en-IN" sz="2800" b="1" dirty="0">
                <a:latin typeface="Franklin Gothic Heavy" panose="02000000000000000000" pitchFamily="2" charset="0"/>
                <a:ea typeface="Franklin Gothic Heavy" panose="02000000000000000000" pitchFamily="2" charset="0"/>
              </a:rPr>
              <a:t>B.Com(Corporate </a:t>
            </a:r>
            <a:r>
              <a:rPr lang="en-IN" sz="2800" b="1" dirty="0" err="1">
                <a:latin typeface="Franklin Gothic Heavy" panose="02000000000000000000" pitchFamily="2" charset="0"/>
                <a:ea typeface="Franklin Gothic Heavy" panose="02000000000000000000" pitchFamily="2" charset="0"/>
              </a:rPr>
              <a:t>secretaryship</a:t>
            </a:r>
            <a:r>
              <a:rPr lang="en-IN" sz="2800" b="1" dirty="0">
                <a:latin typeface="Franklin Gothic Heavy" panose="02000000000000000000" pitchFamily="2" charset="0"/>
                <a:ea typeface="Franklin Gothic Heavy" panose="02000000000000000000" pitchFamily="2" charset="0"/>
              </a:rPr>
              <a:t>)</a:t>
            </a:r>
            <a:endParaRPr lang="en-US" sz="2800" b="1" dirty="0">
              <a:latin typeface="Franklin Gothic Heavy" panose="02000000000000000000" pitchFamily="2" charset="0"/>
              <a:ea typeface="Franklin Gothic Heavy" panose="02000000000000000000" pitchFamily="2" charset="0"/>
            </a:endParaRPr>
          </a:p>
          <a:p>
            <a:r>
              <a:rPr lang="en-US" sz="2800" b="1" dirty="0">
                <a:latin typeface="Franklin Gothic Heavy" panose="02000000000000000000" pitchFamily="2" charset="0"/>
                <a:ea typeface="Franklin Gothic Heavy" panose="02000000000000000000" pitchFamily="2" charset="0"/>
              </a:rPr>
              <a:t>COLLEGE</a:t>
            </a:r>
            <a:r>
              <a:rPr lang="en-IN" sz="2800" b="1" dirty="0">
                <a:latin typeface="Franklin Gothic Heavy" panose="02000000000000000000" pitchFamily="2" charset="0"/>
                <a:ea typeface="Franklin Gothic Heavy" panose="02000000000000000000" pitchFamily="2" charset="0"/>
              </a:rPr>
              <a:t> : THIRUTHANGAL NADAR COLLEGE.</a:t>
            </a:r>
            <a:r>
              <a:rPr lang="en-US" sz="2800" b="1" dirty="0">
                <a:latin typeface="Franklin Gothic Heavy" panose="02000000000000000000" pitchFamily="2" charset="0"/>
                <a:ea typeface="Franklin Gothic Heavy" panose="02000000000000000000" pitchFamily="2" charset="0"/>
              </a:rPr>
              <a:t>   </a:t>
            </a:r>
            <a:endParaRPr lang="en-IN" sz="2800" b="1" dirty="0">
              <a:latin typeface="Franklin Gothic Heavy" panose="02000000000000000000" pitchFamily="2" charset="0"/>
              <a:ea typeface="Franklin Gothic Heavy"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5B09335-38EC-033A-25DB-DE1DB3354BA4}"/>
              </a:ext>
            </a:extLst>
          </p:cNvPr>
          <p:cNvGraphicFramePr>
            <a:graphicFrameLocks/>
          </p:cNvGraphicFramePr>
          <p:nvPr>
            <p:extLst>
              <p:ext uri="{D42A27DB-BD31-4B8C-83A1-F6EECF244321}">
                <p14:modId xmlns:p14="http://schemas.microsoft.com/office/powerpoint/2010/main" val="1581113594"/>
              </p:ext>
            </p:extLst>
          </p:nvPr>
        </p:nvGraphicFramePr>
        <p:xfrm>
          <a:off x="6259878" y="1143635"/>
          <a:ext cx="5109942" cy="34512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1">
            <a:extLst>
              <a:ext uri="{FF2B5EF4-FFF2-40B4-BE49-F238E27FC236}">
                <a16:creationId xmlns:a16="http://schemas.microsoft.com/office/drawing/2014/main" id="{55F5D283-9BE6-A8E0-AB65-637F1BAE85FF}"/>
              </a:ext>
            </a:extLst>
          </p:cNvPr>
          <p:cNvGraphicFramePr/>
          <p:nvPr>
            <p:extLst>
              <p:ext uri="{D42A27DB-BD31-4B8C-83A1-F6EECF244321}">
                <p14:modId xmlns:p14="http://schemas.microsoft.com/office/powerpoint/2010/main" val="2043969566"/>
              </p:ext>
            </p:extLst>
          </p:nvPr>
        </p:nvGraphicFramePr>
        <p:xfrm>
          <a:off x="755332" y="1143633"/>
          <a:ext cx="5467035" cy="3451230"/>
        </p:xfrm>
        <a:graphic>
          <a:graphicData uri="http://schemas.openxmlformats.org/drawingml/2006/table">
            <a:tbl>
              <a:tblPr>
                <a:tableStyleId>{5C22544A-7EE6-4342-B048-85BDC9FD1C3A}</a:tableStyleId>
              </a:tblPr>
              <a:tblGrid>
                <a:gridCol w="1093407">
                  <a:extLst>
                    <a:ext uri="{9D8B030D-6E8A-4147-A177-3AD203B41FA5}">
                      <a16:colId xmlns:a16="http://schemas.microsoft.com/office/drawing/2014/main" val="841162097"/>
                    </a:ext>
                  </a:extLst>
                </a:gridCol>
                <a:gridCol w="1093407">
                  <a:extLst>
                    <a:ext uri="{9D8B030D-6E8A-4147-A177-3AD203B41FA5}">
                      <a16:colId xmlns:a16="http://schemas.microsoft.com/office/drawing/2014/main" val="1063236053"/>
                    </a:ext>
                  </a:extLst>
                </a:gridCol>
                <a:gridCol w="1093407">
                  <a:extLst>
                    <a:ext uri="{9D8B030D-6E8A-4147-A177-3AD203B41FA5}">
                      <a16:colId xmlns:a16="http://schemas.microsoft.com/office/drawing/2014/main" val="1254467420"/>
                    </a:ext>
                  </a:extLst>
                </a:gridCol>
                <a:gridCol w="1093407">
                  <a:extLst>
                    <a:ext uri="{9D8B030D-6E8A-4147-A177-3AD203B41FA5}">
                      <a16:colId xmlns:a16="http://schemas.microsoft.com/office/drawing/2014/main" val="2532049099"/>
                    </a:ext>
                  </a:extLst>
                </a:gridCol>
                <a:gridCol w="1093407">
                  <a:extLst>
                    <a:ext uri="{9D8B030D-6E8A-4147-A177-3AD203B41FA5}">
                      <a16:colId xmlns:a16="http://schemas.microsoft.com/office/drawing/2014/main" val="1733228587"/>
                    </a:ext>
                  </a:extLst>
                </a:gridCol>
              </a:tblGrid>
              <a:tr h="575205">
                <a:tc>
                  <a:txBody>
                    <a:bodyPr/>
                    <a:lstStyle/>
                    <a:p>
                      <a:pPr algn="ctr" fontAlgn="b"/>
                      <a:r>
                        <a:rPr lang="en-IN" sz="1100" u="none" strike="noStrike">
                          <a:effectLst/>
                        </a:rPr>
                        <a:t>EmpID</a:t>
                      </a:r>
                      <a:endParaRPr lang="en-IN" sz="1100" b="1"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FirstName</a:t>
                      </a:r>
                      <a:endParaRPr lang="en-IN" sz="1100" b="1"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DepartmentType</a:t>
                      </a:r>
                      <a:endParaRPr lang="en-IN" sz="1100" b="1"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Performance Score</a:t>
                      </a:r>
                      <a:endParaRPr lang="en-IN" sz="1100" b="1"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Current Employee Rating</a:t>
                      </a:r>
                      <a:endParaRPr lang="en-IN" sz="1100" b="1" i="0" u="none" strike="noStrike">
                        <a:effectLst/>
                        <a:latin typeface="Calibri" panose="020F0502020204030204" pitchFamily="34" charset="0"/>
                      </a:endParaRPr>
                    </a:p>
                  </a:txBody>
                  <a:tcPr marL="3779" marR="3779" marT="3779" anchor="b"/>
                </a:tc>
                <a:extLst>
                  <a:ext uri="{0D108BD9-81ED-4DB2-BD59-A6C34878D82A}">
                    <a16:rowId xmlns:a16="http://schemas.microsoft.com/office/drawing/2014/main" val="1921921762"/>
                  </a:ext>
                </a:extLst>
              </a:tr>
              <a:tr h="575205">
                <a:tc>
                  <a:txBody>
                    <a:bodyPr/>
                    <a:lstStyle/>
                    <a:p>
                      <a:pPr algn="ctr" fontAlgn="b"/>
                      <a:r>
                        <a:rPr lang="en-IN" sz="1100" u="none" strike="noStrike">
                          <a:effectLst/>
                        </a:rPr>
                        <a:t>2595</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Karly</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Sales</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Fully Meets</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4</a:t>
                      </a:r>
                      <a:endParaRPr lang="en-IN" sz="1100" b="0" i="0" u="none" strike="noStrike">
                        <a:effectLst/>
                        <a:latin typeface="Calibri" panose="020F0502020204030204" pitchFamily="34" charset="0"/>
                      </a:endParaRPr>
                    </a:p>
                  </a:txBody>
                  <a:tcPr marL="3779" marR="3779" marT="3779" anchor="b"/>
                </a:tc>
                <a:extLst>
                  <a:ext uri="{0D108BD9-81ED-4DB2-BD59-A6C34878D82A}">
                    <a16:rowId xmlns:a16="http://schemas.microsoft.com/office/drawing/2014/main" val="1353227526"/>
                  </a:ext>
                </a:extLst>
              </a:tr>
              <a:tr h="575205">
                <a:tc>
                  <a:txBody>
                    <a:bodyPr/>
                    <a:lstStyle/>
                    <a:p>
                      <a:pPr algn="ctr" fontAlgn="b"/>
                      <a:r>
                        <a:rPr lang="en-IN" sz="1100" u="none" strike="noStrike">
                          <a:effectLst/>
                        </a:rPr>
                        <a:t>2596</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dirty="0">
                          <a:effectLst/>
                        </a:rPr>
                        <a:t>Thaddeus</a:t>
                      </a:r>
                      <a:endParaRPr lang="en-IN" sz="1100" b="0" i="0" u="none" strike="noStrike" dirty="0">
                        <a:effectLst/>
                        <a:latin typeface="Calibri" panose="020F0502020204030204" pitchFamily="34" charset="0"/>
                      </a:endParaRPr>
                    </a:p>
                  </a:txBody>
                  <a:tcPr marL="3779" marR="3779" marT="3779" anchor="b"/>
                </a:tc>
                <a:tc>
                  <a:txBody>
                    <a:bodyPr/>
                    <a:lstStyle/>
                    <a:p>
                      <a:pPr algn="ctr" fontAlgn="b"/>
                      <a:r>
                        <a:rPr lang="en-IN" sz="1100" u="none" strike="noStrike">
                          <a:effectLst/>
                        </a:rPr>
                        <a:t>Sales</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dirty="0">
                          <a:effectLst/>
                        </a:rPr>
                        <a:t>Fully Meets</a:t>
                      </a:r>
                      <a:endParaRPr lang="en-IN" sz="1100" b="0" i="0" u="none" strike="noStrike" dirty="0">
                        <a:effectLst/>
                        <a:latin typeface="Calibri" panose="020F0502020204030204" pitchFamily="34" charset="0"/>
                      </a:endParaRPr>
                    </a:p>
                  </a:txBody>
                  <a:tcPr marL="3779" marR="3779" marT="3779" anchor="b"/>
                </a:tc>
                <a:tc>
                  <a:txBody>
                    <a:bodyPr/>
                    <a:lstStyle/>
                    <a:p>
                      <a:pPr algn="ctr" fontAlgn="b"/>
                      <a:r>
                        <a:rPr lang="en-IN" sz="1100" u="none" strike="noStrike">
                          <a:effectLst/>
                        </a:rPr>
                        <a:t>2</a:t>
                      </a:r>
                      <a:endParaRPr lang="en-IN" sz="1100" b="0" i="0" u="none" strike="noStrike">
                        <a:effectLst/>
                        <a:latin typeface="Calibri" panose="020F0502020204030204" pitchFamily="34" charset="0"/>
                      </a:endParaRPr>
                    </a:p>
                  </a:txBody>
                  <a:tcPr marL="3779" marR="3779" marT="3779" anchor="b"/>
                </a:tc>
                <a:extLst>
                  <a:ext uri="{0D108BD9-81ED-4DB2-BD59-A6C34878D82A}">
                    <a16:rowId xmlns:a16="http://schemas.microsoft.com/office/drawing/2014/main" val="1881278074"/>
                  </a:ext>
                </a:extLst>
              </a:tr>
              <a:tr h="575205">
                <a:tc>
                  <a:txBody>
                    <a:bodyPr/>
                    <a:lstStyle/>
                    <a:p>
                      <a:pPr algn="ctr" fontAlgn="b"/>
                      <a:r>
                        <a:rPr lang="en-IN" sz="1100" u="none" strike="noStrike">
                          <a:effectLst/>
                        </a:rPr>
                        <a:t>2597</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Layla</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dirty="0">
                          <a:effectLst/>
                        </a:rPr>
                        <a:t>Sales</a:t>
                      </a:r>
                      <a:endParaRPr lang="en-IN" sz="1100" b="0" i="0" u="none" strike="noStrike" dirty="0">
                        <a:effectLst/>
                        <a:latin typeface="Calibri" panose="020F0502020204030204" pitchFamily="34" charset="0"/>
                      </a:endParaRPr>
                    </a:p>
                  </a:txBody>
                  <a:tcPr marL="3779" marR="3779" marT="3779" anchor="b"/>
                </a:tc>
                <a:tc>
                  <a:txBody>
                    <a:bodyPr/>
                    <a:lstStyle/>
                    <a:p>
                      <a:pPr algn="ctr" fontAlgn="b"/>
                      <a:r>
                        <a:rPr lang="en-IN" sz="1100" u="none" strike="noStrike">
                          <a:effectLst/>
                        </a:rPr>
                        <a:t>Fully Meets</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2</a:t>
                      </a:r>
                      <a:endParaRPr lang="en-IN" sz="1100" b="0" i="0" u="none" strike="noStrike">
                        <a:effectLst/>
                        <a:latin typeface="Calibri" panose="020F0502020204030204" pitchFamily="34" charset="0"/>
                      </a:endParaRPr>
                    </a:p>
                  </a:txBody>
                  <a:tcPr marL="3779" marR="3779" marT="3779" anchor="b"/>
                </a:tc>
                <a:extLst>
                  <a:ext uri="{0D108BD9-81ED-4DB2-BD59-A6C34878D82A}">
                    <a16:rowId xmlns:a16="http://schemas.microsoft.com/office/drawing/2014/main" val="2994607008"/>
                  </a:ext>
                </a:extLst>
              </a:tr>
              <a:tr h="575205">
                <a:tc>
                  <a:txBody>
                    <a:bodyPr/>
                    <a:lstStyle/>
                    <a:p>
                      <a:pPr algn="ctr" fontAlgn="b"/>
                      <a:r>
                        <a:rPr lang="en-IN" sz="1100" u="none" strike="noStrike">
                          <a:effectLst/>
                        </a:rPr>
                        <a:t>2598</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Yesenia</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Sales</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Fully Meets</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4</a:t>
                      </a:r>
                      <a:endParaRPr lang="en-IN" sz="1100" b="0" i="0" u="none" strike="noStrike">
                        <a:effectLst/>
                        <a:latin typeface="Calibri" panose="020F0502020204030204" pitchFamily="34" charset="0"/>
                      </a:endParaRPr>
                    </a:p>
                  </a:txBody>
                  <a:tcPr marL="3779" marR="3779" marT="3779" anchor="b"/>
                </a:tc>
                <a:extLst>
                  <a:ext uri="{0D108BD9-81ED-4DB2-BD59-A6C34878D82A}">
                    <a16:rowId xmlns:a16="http://schemas.microsoft.com/office/drawing/2014/main" val="1915011476"/>
                  </a:ext>
                </a:extLst>
              </a:tr>
              <a:tr h="575205">
                <a:tc>
                  <a:txBody>
                    <a:bodyPr/>
                    <a:lstStyle/>
                    <a:p>
                      <a:pPr algn="ctr" fontAlgn="b"/>
                      <a:r>
                        <a:rPr lang="en-IN" sz="1100" u="none" strike="noStrike">
                          <a:effectLst/>
                        </a:rPr>
                        <a:t>2599</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Jase</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Sales</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a:effectLst/>
                        </a:rPr>
                        <a:t>Fully Meets</a:t>
                      </a:r>
                      <a:endParaRPr lang="en-IN" sz="1100" b="0" i="0" u="none" strike="noStrike">
                        <a:effectLst/>
                        <a:latin typeface="Calibri" panose="020F0502020204030204" pitchFamily="34" charset="0"/>
                      </a:endParaRPr>
                    </a:p>
                  </a:txBody>
                  <a:tcPr marL="3779" marR="3779" marT="3779" anchor="b"/>
                </a:tc>
                <a:tc>
                  <a:txBody>
                    <a:bodyPr/>
                    <a:lstStyle/>
                    <a:p>
                      <a:pPr algn="ctr" fontAlgn="b"/>
                      <a:r>
                        <a:rPr lang="en-IN" sz="1100" u="none" strike="noStrike" dirty="0">
                          <a:effectLst/>
                        </a:rPr>
                        <a:t>2</a:t>
                      </a:r>
                      <a:endParaRPr lang="en-IN" sz="1100" b="0" i="0" u="none" strike="noStrike" dirty="0">
                        <a:effectLst/>
                        <a:latin typeface="Calibri" panose="020F0502020204030204" pitchFamily="34" charset="0"/>
                      </a:endParaRPr>
                    </a:p>
                  </a:txBody>
                  <a:tcPr marL="3779" marR="3779" marT="3779" anchor="b"/>
                </a:tc>
                <a:extLst>
                  <a:ext uri="{0D108BD9-81ED-4DB2-BD59-A6C34878D82A}">
                    <a16:rowId xmlns:a16="http://schemas.microsoft.com/office/drawing/2014/main" val="3309452024"/>
                  </a:ext>
                </a:extLst>
              </a:tr>
            </a:tbl>
          </a:graphicData>
        </a:graphic>
      </p:graphicFrame>
      <p:sp>
        <p:nvSpPr>
          <p:cNvPr id="14" name="TextBox 13">
            <a:extLst>
              <a:ext uri="{FF2B5EF4-FFF2-40B4-BE49-F238E27FC236}">
                <a16:creationId xmlns:a16="http://schemas.microsoft.com/office/drawing/2014/main" id="{90CD1063-0BCC-D8A9-FFF6-13B0A999A6BE}"/>
              </a:ext>
            </a:extLst>
          </p:cNvPr>
          <p:cNvSpPr txBox="1"/>
          <p:nvPr/>
        </p:nvSpPr>
        <p:spPr>
          <a:xfrm>
            <a:off x="755332" y="5143980"/>
            <a:ext cx="10263688" cy="1477328"/>
          </a:xfrm>
          <a:prstGeom prst="rect">
            <a:avLst/>
          </a:prstGeom>
          <a:noFill/>
        </p:spPr>
        <p:txBody>
          <a:bodyPr wrap="square" rtlCol="0">
            <a:spAutoFit/>
          </a:bodyPr>
          <a:lstStyle/>
          <a:p>
            <a:pPr marL="342900" indent="-342900" algn="l">
              <a:buAutoNum type="arabicPeriod"/>
            </a:pPr>
            <a:r>
              <a:rPr lang="en-US" dirty="0"/>
              <a:t>All the employees listed in the table are in the Sales department and have a performance score of "Fully Meets.“</a:t>
            </a:r>
            <a:endParaRPr lang="en-IN" dirty="0"/>
          </a:p>
          <a:p>
            <a:pPr algn="l"/>
            <a:endParaRPr lang="en-IN" dirty="0"/>
          </a:p>
          <a:p>
            <a:pPr algn="l"/>
            <a:r>
              <a:rPr lang="en-US" dirty="0"/>
              <a:t>2. </a:t>
            </a:r>
            <a:r>
              <a:rPr lang="en-IN" dirty="0"/>
              <a:t>  </a:t>
            </a:r>
            <a:r>
              <a:rPr lang="en-US" dirty="0"/>
              <a:t>The employee ratings vary, with some employees rated as 2</a:t>
            </a:r>
            <a:r>
              <a:rPr lang="en-IN" dirty="0"/>
              <a:t>(Thaddeus, Layla, Jase) </a:t>
            </a:r>
            <a:r>
              <a:rPr lang="en-US" dirty="0"/>
              <a:t>and others rated as 4</a:t>
            </a:r>
            <a:r>
              <a:rPr lang="en-IN" dirty="0"/>
              <a:t>(Karly</a:t>
            </a:r>
            <a:r>
              <a:rPr lang="en-US" dirty="0"/>
              <a:t>,</a:t>
            </a:r>
            <a:r>
              <a:rPr lang="en-IN" dirty="0"/>
              <a:t> Yesenia),</a:t>
            </a:r>
            <a:r>
              <a:rPr lang="en-US" dirty="0"/>
              <a:t> despite having the same performance score.</a:t>
            </a:r>
          </a:p>
        </p:txBody>
      </p:sp>
      <p:sp>
        <p:nvSpPr>
          <p:cNvPr id="15" name="TextBox 14">
            <a:extLst>
              <a:ext uri="{FF2B5EF4-FFF2-40B4-BE49-F238E27FC236}">
                <a16:creationId xmlns:a16="http://schemas.microsoft.com/office/drawing/2014/main" id="{20136DAF-27B5-C227-8B24-4781606C66A6}"/>
              </a:ext>
            </a:extLst>
          </p:cNvPr>
          <p:cNvSpPr txBox="1"/>
          <p:nvPr/>
        </p:nvSpPr>
        <p:spPr>
          <a:xfrm>
            <a:off x="755332" y="4706282"/>
            <a:ext cx="2743663" cy="461665"/>
          </a:xfrm>
          <a:prstGeom prst="rect">
            <a:avLst/>
          </a:prstGeom>
          <a:noFill/>
        </p:spPr>
        <p:txBody>
          <a:bodyPr wrap="square" rtlCol="0">
            <a:spAutoFit/>
          </a:bodyPr>
          <a:lstStyle/>
          <a:p>
            <a:pPr algn="l"/>
            <a:r>
              <a:rPr lang="en-IN" sz="2400" b="1" dirty="0">
                <a:latin typeface="+mj-lt"/>
              </a:rPr>
              <a:t>INTERPRETATION :- </a:t>
            </a:r>
            <a:endParaRPr lang="en-US" sz="2400" b="1"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smartnandhu322@gmail.com</cp:lastModifiedBy>
  <cp:revision>16</cp:revision>
  <dcterms:created xsi:type="dcterms:W3CDTF">2024-03-29T15:07:22Z</dcterms:created>
  <dcterms:modified xsi:type="dcterms:W3CDTF">2024-08-31T04:58:35Z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