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60" r:id="rId4"/>
    <p:sldId id="258" r:id="rId5"/>
    <p:sldId id="261" r:id="rId6"/>
    <p:sldId id="262" r:id="rId7"/>
    <p:sldId id="263" r:id="rId8"/>
    <p:sldId id="268" r:id="rId9"/>
    <p:sldId id="270" r:id="rId10"/>
    <p:sldId id="264" r:id="rId11"/>
    <p:sldId id="267" r:id="rId12"/>
    <p:sldId id="266" r:id="rId13"/>
    <p:sldId id="265" r:id="rId14"/>
    <p:sldId id="271" r:id="rId15"/>
    <p:sldId id="272" r:id="rId16"/>
    <p:sldId id="273" r:id="rId17"/>
    <p:sldId id="279" r:id="rId18"/>
    <p:sldId id="259" r:id="rId19"/>
    <p:sldId id="276" r:id="rId20"/>
    <p:sldId id="277" r:id="rId21"/>
    <p:sldId id="278"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24"/>
    <p:restoredTop sz="83051"/>
  </p:normalViewPr>
  <p:slideViewPr>
    <p:cSldViewPr snapToGrid="0">
      <p:cViewPr varScale="1">
        <p:scale>
          <a:sx n="128" d="100"/>
          <a:sy n="128" d="100"/>
        </p:scale>
        <p:origin x="20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45182C-46B2-ED4E-9540-D6BB4F69280E}" type="doc">
      <dgm:prSet loTypeId="urn:microsoft.com/office/officeart/2008/layout/NameandTitleOrganizationalChart" loCatId="hierarchy" qsTypeId="urn:microsoft.com/office/officeart/2005/8/quickstyle/simple2" qsCatId="simple" csTypeId="urn:microsoft.com/office/officeart/2005/8/colors/colorful4" csCatId="colorful" phldr="1"/>
      <dgm:spPr/>
      <dgm:t>
        <a:bodyPr/>
        <a:lstStyle/>
        <a:p>
          <a:endParaRPr lang="en-US"/>
        </a:p>
      </dgm:t>
    </dgm:pt>
    <dgm:pt modelId="{6C34147C-8C98-E146-A3E7-B1AD326B8AE3}">
      <dgm:prSet phldrT="[Text]"/>
      <dgm:spPr/>
      <dgm:t>
        <a:bodyPr/>
        <a:lstStyle/>
        <a:p>
          <a:r>
            <a:rPr lang="en-US" dirty="0"/>
            <a:t>GitHub Repository</a:t>
          </a:r>
        </a:p>
      </dgm:t>
    </dgm:pt>
    <dgm:pt modelId="{886B1FE7-7250-DA49-A8BC-AC46553D8E60}" type="parTrans" cxnId="{09595A27-5041-EA4F-89D5-AD1C1BD553C0}">
      <dgm:prSet/>
      <dgm:spPr/>
      <dgm:t>
        <a:bodyPr/>
        <a:lstStyle/>
        <a:p>
          <a:endParaRPr lang="en-US"/>
        </a:p>
      </dgm:t>
    </dgm:pt>
    <dgm:pt modelId="{4A48E90B-8EBB-0245-B46D-4FFE8E5363B9}" type="sibTrans" cxnId="{09595A27-5041-EA4F-89D5-AD1C1BD553C0}">
      <dgm:prSet/>
      <dgm:spPr/>
      <dgm:t>
        <a:bodyPr/>
        <a:lstStyle/>
        <a:p>
          <a:r>
            <a:rPr lang="en-US" dirty="0"/>
            <a:t>e.g. thesis/dissertation chapter or project year  </a:t>
          </a:r>
        </a:p>
      </dgm:t>
    </dgm:pt>
    <dgm:pt modelId="{91D1225A-CEB9-0B4F-97AA-0DFF42D2BB86}">
      <dgm:prSet/>
      <dgm:spPr/>
      <dgm:t>
        <a:bodyPr/>
        <a:lstStyle/>
        <a:p>
          <a:r>
            <a:rPr lang="en-US" dirty="0" err="1"/>
            <a:t>Rproj</a:t>
          </a:r>
          <a:endParaRPr lang="en-US" dirty="0"/>
        </a:p>
      </dgm:t>
    </dgm:pt>
    <dgm:pt modelId="{DCF2E155-4045-284D-BD40-F69A7FF935F3}" type="parTrans" cxnId="{8365E9DF-1B22-C242-A54D-C38C23C82294}">
      <dgm:prSet/>
      <dgm:spPr/>
      <dgm:t>
        <a:bodyPr/>
        <a:lstStyle/>
        <a:p>
          <a:endParaRPr lang="en-US"/>
        </a:p>
      </dgm:t>
    </dgm:pt>
    <dgm:pt modelId="{B3ACFF74-98B1-F34E-B9A2-78690ACF532A}" type="sibTrans" cxnId="{8365E9DF-1B22-C242-A54D-C38C23C82294}">
      <dgm:prSet/>
      <dgm:spPr/>
      <dgm:t>
        <a:bodyPr/>
        <a:lstStyle/>
        <a:p>
          <a:r>
            <a:rPr lang="en-US" dirty="0"/>
            <a:t>A .</a:t>
          </a:r>
          <a:r>
            <a:rPr lang="en-US" dirty="0" err="1"/>
            <a:t>Rproj</a:t>
          </a:r>
          <a:r>
            <a:rPr lang="en-US" dirty="0"/>
            <a:t> file with the name of the repository.</a:t>
          </a:r>
        </a:p>
      </dgm:t>
    </dgm:pt>
    <dgm:pt modelId="{B0EC6C68-1B93-B142-928C-8088AA928565}">
      <dgm:prSet/>
      <dgm:spPr/>
      <dgm:t>
        <a:bodyPr/>
        <a:lstStyle/>
        <a:p>
          <a:r>
            <a:rPr lang="en-US" dirty="0"/>
            <a:t>data</a:t>
          </a:r>
        </a:p>
      </dgm:t>
    </dgm:pt>
    <dgm:pt modelId="{90302796-4B7B-B04D-AA2F-B7B8E4978436}" type="parTrans" cxnId="{5AD1650D-098D-2241-8AF5-BE9DF3CAC041}">
      <dgm:prSet/>
      <dgm:spPr/>
      <dgm:t>
        <a:bodyPr/>
        <a:lstStyle/>
        <a:p>
          <a:endParaRPr lang="en-US"/>
        </a:p>
      </dgm:t>
    </dgm:pt>
    <dgm:pt modelId="{F23879A0-E76A-6744-8897-4A044EE1A3AE}" type="sibTrans" cxnId="{5AD1650D-098D-2241-8AF5-BE9DF3CAC041}">
      <dgm:prSet/>
      <dgm:spPr/>
      <dgm:t>
        <a:bodyPr/>
        <a:lstStyle/>
        <a:p>
          <a:r>
            <a:rPr lang="en-US" dirty="0"/>
            <a:t>A folder for data (e.g., csv files, shapefiles, etc.)</a:t>
          </a:r>
        </a:p>
      </dgm:t>
    </dgm:pt>
    <dgm:pt modelId="{8A2D6344-3C19-BC43-BA67-08564EE842B0}">
      <dgm:prSet/>
      <dgm:spPr/>
      <dgm:t>
        <a:bodyPr/>
        <a:lstStyle/>
        <a:p>
          <a:r>
            <a:rPr lang="en-US" dirty="0"/>
            <a:t>figures</a:t>
          </a:r>
        </a:p>
      </dgm:t>
    </dgm:pt>
    <dgm:pt modelId="{FF38BD8D-A746-2B4B-BC7E-A62EEFF749CF}" type="parTrans" cxnId="{1D9BAD5A-EA55-5D4F-BAD8-1D32AE1E562A}">
      <dgm:prSet/>
      <dgm:spPr/>
      <dgm:t>
        <a:bodyPr/>
        <a:lstStyle/>
        <a:p>
          <a:endParaRPr lang="en-US"/>
        </a:p>
      </dgm:t>
    </dgm:pt>
    <dgm:pt modelId="{896B2AB6-9BEB-9241-8396-E03794C9730D}" type="sibTrans" cxnId="{1D9BAD5A-EA55-5D4F-BAD8-1D32AE1E562A}">
      <dgm:prSet/>
      <dgm:spPr/>
      <dgm:t>
        <a:bodyPr/>
        <a:lstStyle/>
        <a:p>
          <a:r>
            <a:rPr lang="en-US" dirty="0"/>
            <a:t>A folder for figures made in R</a:t>
          </a:r>
        </a:p>
      </dgm:t>
    </dgm:pt>
    <dgm:pt modelId="{D499AEB5-04C7-DD46-8D59-3FBB6C23A47F}">
      <dgm:prSet/>
      <dgm:spPr/>
      <dgm:t>
        <a:bodyPr/>
        <a:lstStyle/>
        <a:p>
          <a:r>
            <a:rPr lang="en-US" dirty="0"/>
            <a:t>code</a:t>
          </a:r>
        </a:p>
      </dgm:t>
    </dgm:pt>
    <dgm:pt modelId="{1F1BF996-CA6D-BB4D-B54A-6693E7D6CD81}" type="parTrans" cxnId="{091C5031-956F-E74C-B589-9B2527C40643}">
      <dgm:prSet/>
      <dgm:spPr/>
      <dgm:t>
        <a:bodyPr/>
        <a:lstStyle/>
        <a:p>
          <a:endParaRPr lang="en-US"/>
        </a:p>
      </dgm:t>
    </dgm:pt>
    <dgm:pt modelId="{16477733-3029-774B-B81A-91950661F1E1}" type="sibTrans" cxnId="{091C5031-956F-E74C-B589-9B2527C40643}">
      <dgm:prSet/>
      <dgm:spPr/>
      <dgm:t>
        <a:bodyPr/>
        <a:lstStyle/>
        <a:p>
          <a:r>
            <a:rPr lang="en-US" dirty="0"/>
            <a:t>R scripts for data formatting, analysis, and visualization</a:t>
          </a:r>
        </a:p>
      </dgm:t>
    </dgm:pt>
    <dgm:pt modelId="{DEB0FB79-F4B1-7B42-AD0A-2315A1EE1BE0}">
      <dgm:prSet/>
      <dgm:spPr/>
      <dgm:t>
        <a:bodyPr/>
        <a:lstStyle/>
        <a:p>
          <a:r>
            <a:rPr lang="en-US" dirty="0"/>
            <a:t>README</a:t>
          </a:r>
        </a:p>
      </dgm:t>
    </dgm:pt>
    <dgm:pt modelId="{13119441-4BDC-E84E-83BF-DC6B8D43DFB1}" type="parTrans" cxnId="{8539AD33-A312-104E-A9F6-40C37000F564}">
      <dgm:prSet/>
      <dgm:spPr/>
      <dgm:t>
        <a:bodyPr/>
        <a:lstStyle/>
        <a:p>
          <a:endParaRPr lang="en-US"/>
        </a:p>
      </dgm:t>
    </dgm:pt>
    <dgm:pt modelId="{867B71DF-F59C-CA49-89F3-B767114658E2}" type="sibTrans" cxnId="{8539AD33-A312-104E-A9F6-40C37000F564}">
      <dgm:prSet/>
      <dgm:spPr/>
      <dgm:t>
        <a:bodyPr/>
        <a:lstStyle/>
        <a:p>
          <a:r>
            <a:rPr lang="en-US" dirty="0"/>
            <a:t>A well annotated file that explains all of the files in the repository</a:t>
          </a:r>
        </a:p>
      </dgm:t>
    </dgm:pt>
    <dgm:pt modelId="{901E018D-75D8-2D42-9739-166948418309}">
      <dgm:prSet/>
      <dgm:spPr/>
      <dgm:t>
        <a:bodyPr/>
        <a:lstStyle/>
        <a:p>
          <a:r>
            <a:rPr lang="en-US" dirty="0"/>
            <a:t>raw</a:t>
          </a:r>
        </a:p>
      </dgm:t>
    </dgm:pt>
    <dgm:pt modelId="{BBDA6859-D021-574D-873A-AABC857B81C7}" type="parTrans" cxnId="{2BAB637A-40C0-FB4F-B141-74B62C12B030}">
      <dgm:prSet/>
      <dgm:spPr/>
      <dgm:t>
        <a:bodyPr/>
        <a:lstStyle/>
        <a:p>
          <a:endParaRPr lang="en-US"/>
        </a:p>
      </dgm:t>
    </dgm:pt>
    <dgm:pt modelId="{24282813-6666-BA4B-91CB-700F0C95213E}" type="sibTrans" cxnId="{2BAB637A-40C0-FB4F-B141-74B62C12B030}">
      <dgm:prSet/>
      <dgm:spPr/>
      <dgm:t>
        <a:bodyPr/>
        <a:lstStyle/>
        <a:p>
          <a:r>
            <a:rPr lang="en-US" dirty="0"/>
            <a:t>Data that have not been processed in R (e.g. timelapse output, shapefiles, GIS products, etc.)</a:t>
          </a:r>
        </a:p>
      </dgm:t>
    </dgm:pt>
    <dgm:pt modelId="{180E1615-E13E-A44F-B173-3182A0F3AC69}">
      <dgm:prSet/>
      <dgm:spPr/>
      <dgm:t>
        <a:bodyPr/>
        <a:lstStyle/>
        <a:p>
          <a:r>
            <a:rPr lang="en-US" dirty="0"/>
            <a:t>processed</a:t>
          </a:r>
        </a:p>
      </dgm:t>
    </dgm:pt>
    <dgm:pt modelId="{BB51F8D0-88AA-6B4A-8A48-088ED74E4F9F}" type="parTrans" cxnId="{F9C790D1-DAEB-FD47-B6F0-A3058BC56867}">
      <dgm:prSet/>
      <dgm:spPr/>
      <dgm:t>
        <a:bodyPr/>
        <a:lstStyle/>
        <a:p>
          <a:endParaRPr lang="en-US"/>
        </a:p>
      </dgm:t>
    </dgm:pt>
    <dgm:pt modelId="{57EE6119-99A6-264E-8471-6DDCCDDD0EB6}" type="sibTrans" cxnId="{F9C790D1-DAEB-FD47-B6F0-A3058BC56867}">
      <dgm:prSet/>
      <dgm:spPr/>
      <dgm:t>
        <a:bodyPr/>
        <a:lstStyle/>
        <a:p>
          <a:r>
            <a:rPr lang="en-US" dirty="0"/>
            <a:t>Data that have been processed in R</a:t>
          </a:r>
        </a:p>
      </dgm:t>
    </dgm:pt>
    <dgm:pt modelId="{F7DDB922-3C6E-B24E-91FB-3968A0E13A04}" type="pres">
      <dgm:prSet presAssocID="{0A45182C-46B2-ED4E-9540-D6BB4F69280E}" presName="hierChild1" presStyleCnt="0">
        <dgm:presLayoutVars>
          <dgm:orgChart val="1"/>
          <dgm:chPref val="1"/>
          <dgm:dir/>
          <dgm:animOne val="branch"/>
          <dgm:animLvl val="lvl"/>
          <dgm:resizeHandles/>
        </dgm:presLayoutVars>
      </dgm:prSet>
      <dgm:spPr/>
    </dgm:pt>
    <dgm:pt modelId="{D3C4CAD2-418F-3440-9AAD-4211D4944D9C}" type="pres">
      <dgm:prSet presAssocID="{6C34147C-8C98-E146-A3E7-B1AD326B8AE3}" presName="hierRoot1" presStyleCnt="0">
        <dgm:presLayoutVars>
          <dgm:hierBranch val="init"/>
        </dgm:presLayoutVars>
      </dgm:prSet>
      <dgm:spPr/>
    </dgm:pt>
    <dgm:pt modelId="{E86D5FE3-D91E-F149-9273-3DA3CE0B3D99}" type="pres">
      <dgm:prSet presAssocID="{6C34147C-8C98-E146-A3E7-B1AD326B8AE3}" presName="rootComposite1" presStyleCnt="0"/>
      <dgm:spPr/>
    </dgm:pt>
    <dgm:pt modelId="{A3499646-D853-F14D-8F09-660D33C22A2F}" type="pres">
      <dgm:prSet presAssocID="{6C34147C-8C98-E146-A3E7-B1AD326B8AE3}" presName="rootText1" presStyleLbl="node0" presStyleIdx="0" presStyleCnt="1">
        <dgm:presLayoutVars>
          <dgm:chMax/>
          <dgm:chPref val="3"/>
        </dgm:presLayoutVars>
      </dgm:prSet>
      <dgm:spPr/>
    </dgm:pt>
    <dgm:pt modelId="{7BA4F9C8-A047-EC4B-BE27-78B1E58C287A}" type="pres">
      <dgm:prSet presAssocID="{6C34147C-8C98-E146-A3E7-B1AD326B8AE3}" presName="titleText1" presStyleLbl="fgAcc0" presStyleIdx="0" presStyleCnt="1">
        <dgm:presLayoutVars>
          <dgm:chMax val="0"/>
          <dgm:chPref val="0"/>
        </dgm:presLayoutVars>
      </dgm:prSet>
      <dgm:spPr/>
    </dgm:pt>
    <dgm:pt modelId="{6A616A62-A729-374B-9FA9-CADC0B260CBF}" type="pres">
      <dgm:prSet presAssocID="{6C34147C-8C98-E146-A3E7-B1AD326B8AE3}" presName="rootConnector1" presStyleLbl="node1" presStyleIdx="0" presStyleCnt="7"/>
      <dgm:spPr/>
    </dgm:pt>
    <dgm:pt modelId="{72EBEFDD-3668-8E41-A107-7F6C91C1918B}" type="pres">
      <dgm:prSet presAssocID="{6C34147C-8C98-E146-A3E7-B1AD326B8AE3}" presName="hierChild2" presStyleCnt="0"/>
      <dgm:spPr/>
    </dgm:pt>
    <dgm:pt modelId="{FBAEF355-21EE-6343-8945-E972A239621F}" type="pres">
      <dgm:prSet presAssocID="{DCF2E155-4045-284D-BD40-F69A7FF935F3}" presName="Name37" presStyleLbl="parChTrans1D2" presStyleIdx="0" presStyleCnt="5"/>
      <dgm:spPr/>
    </dgm:pt>
    <dgm:pt modelId="{576FC9DD-54F5-684F-8F07-40E4DF45E497}" type="pres">
      <dgm:prSet presAssocID="{91D1225A-CEB9-0B4F-97AA-0DFF42D2BB86}" presName="hierRoot2" presStyleCnt="0">
        <dgm:presLayoutVars>
          <dgm:hierBranch val="init"/>
        </dgm:presLayoutVars>
      </dgm:prSet>
      <dgm:spPr/>
    </dgm:pt>
    <dgm:pt modelId="{2604C59A-3F5E-9044-BA7A-995DD45410DC}" type="pres">
      <dgm:prSet presAssocID="{91D1225A-CEB9-0B4F-97AA-0DFF42D2BB86}" presName="rootComposite" presStyleCnt="0"/>
      <dgm:spPr/>
    </dgm:pt>
    <dgm:pt modelId="{A73DA3F3-CCC1-8645-A927-170F6D1480CD}" type="pres">
      <dgm:prSet presAssocID="{91D1225A-CEB9-0B4F-97AA-0DFF42D2BB86}" presName="rootText" presStyleLbl="node1" presStyleIdx="0" presStyleCnt="7">
        <dgm:presLayoutVars>
          <dgm:chMax/>
          <dgm:chPref val="3"/>
        </dgm:presLayoutVars>
      </dgm:prSet>
      <dgm:spPr/>
    </dgm:pt>
    <dgm:pt modelId="{149859A8-EB41-B84D-AB56-FD03CE9311BF}" type="pres">
      <dgm:prSet presAssocID="{91D1225A-CEB9-0B4F-97AA-0DFF42D2BB86}" presName="titleText2" presStyleLbl="fgAcc1" presStyleIdx="0" presStyleCnt="7">
        <dgm:presLayoutVars>
          <dgm:chMax val="0"/>
          <dgm:chPref val="0"/>
        </dgm:presLayoutVars>
      </dgm:prSet>
      <dgm:spPr/>
    </dgm:pt>
    <dgm:pt modelId="{555046C8-2EE6-9A42-9804-85B3A6F8D85C}" type="pres">
      <dgm:prSet presAssocID="{91D1225A-CEB9-0B4F-97AA-0DFF42D2BB86}" presName="rootConnector" presStyleLbl="node2" presStyleIdx="0" presStyleCnt="0"/>
      <dgm:spPr/>
    </dgm:pt>
    <dgm:pt modelId="{D2E41796-2F36-F647-B44D-BAC1B14F5948}" type="pres">
      <dgm:prSet presAssocID="{91D1225A-CEB9-0B4F-97AA-0DFF42D2BB86}" presName="hierChild4" presStyleCnt="0"/>
      <dgm:spPr/>
    </dgm:pt>
    <dgm:pt modelId="{2E958A7D-B445-924C-81C5-6B73E457C1A1}" type="pres">
      <dgm:prSet presAssocID="{91D1225A-CEB9-0B4F-97AA-0DFF42D2BB86}" presName="hierChild5" presStyleCnt="0"/>
      <dgm:spPr/>
    </dgm:pt>
    <dgm:pt modelId="{95B5F9DB-62A1-6C41-9728-34DED018F675}" type="pres">
      <dgm:prSet presAssocID="{90302796-4B7B-B04D-AA2F-B7B8E4978436}" presName="Name37" presStyleLbl="parChTrans1D2" presStyleIdx="1" presStyleCnt="5"/>
      <dgm:spPr/>
    </dgm:pt>
    <dgm:pt modelId="{BB72BE57-D18A-324E-8A68-B9F95C0E0F33}" type="pres">
      <dgm:prSet presAssocID="{B0EC6C68-1B93-B142-928C-8088AA928565}" presName="hierRoot2" presStyleCnt="0">
        <dgm:presLayoutVars>
          <dgm:hierBranch val="init"/>
        </dgm:presLayoutVars>
      </dgm:prSet>
      <dgm:spPr/>
    </dgm:pt>
    <dgm:pt modelId="{07C5367F-E643-6643-9ABA-91ACA7110151}" type="pres">
      <dgm:prSet presAssocID="{B0EC6C68-1B93-B142-928C-8088AA928565}" presName="rootComposite" presStyleCnt="0"/>
      <dgm:spPr/>
    </dgm:pt>
    <dgm:pt modelId="{2011054C-D185-4445-8F89-3F773ECBC8BF}" type="pres">
      <dgm:prSet presAssocID="{B0EC6C68-1B93-B142-928C-8088AA928565}" presName="rootText" presStyleLbl="node1" presStyleIdx="1" presStyleCnt="7">
        <dgm:presLayoutVars>
          <dgm:chMax/>
          <dgm:chPref val="3"/>
        </dgm:presLayoutVars>
      </dgm:prSet>
      <dgm:spPr/>
    </dgm:pt>
    <dgm:pt modelId="{D1C6907A-46E6-3149-9706-D3C71873EB82}" type="pres">
      <dgm:prSet presAssocID="{B0EC6C68-1B93-B142-928C-8088AA928565}" presName="titleText2" presStyleLbl="fgAcc1" presStyleIdx="1" presStyleCnt="7">
        <dgm:presLayoutVars>
          <dgm:chMax val="0"/>
          <dgm:chPref val="0"/>
        </dgm:presLayoutVars>
      </dgm:prSet>
      <dgm:spPr/>
    </dgm:pt>
    <dgm:pt modelId="{F6D70DF5-FDFD-EF4C-B08B-E1C7B0BAFD88}" type="pres">
      <dgm:prSet presAssocID="{B0EC6C68-1B93-B142-928C-8088AA928565}" presName="rootConnector" presStyleLbl="node2" presStyleIdx="0" presStyleCnt="0"/>
      <dgm:spPr/>
    </dgm:pt>
    <dgm:pt modelId="{4C00477E-454D-6341-8DFC-592F9389B0B0}" type="pres">
      <dgm:prSet presAssocID="{B0EC6C68-1B93-B142-928C-8088AA928565}" presName="hierChild4" presStyleCnt="0"/>
      <dgm:spPr/>
    </dgm:pt>
    <dgm:pt modelId="{2CEA439C-7686-FA46-A337-851E68348460}" type="pres">
      <dgm:prSet presAssocID="{BBDA6859-D021-574D-873A-AABC857B81C7}" presName="Name37" presStyleLbl="parChTrans1D3" presStyleIdx="0" presStyleCnt="2"/>
      <dgm:spPr/>
    </dgm:pt>
    <dgm:pt modelId="{D8CF1DC0-338F-2F49-AE80-DAF4B79A628B}" type="pres">
      <dgm:prSet presAssocID="{901E018D-75D8-2D42-9739-166948418309}" presName="hierRoot2" presStyleCnt="0">
        <dgm:presLayoutVars>
          <dgm:hierBranch val="init"/>
        </dgm:presLayoutVars>
      </dgm:prSet>
      <dgm:spPr/>
    </dgm:pt>
    <dgm:pt modelId="{25264D71-7129-2C42-B3A8-1BC60CFC3FAC}" type="pres">
      <dgm:prSet presAssocID="{901E018D-75D8-2D42-9739-166948418309}" presName="rootComposite" presStyleCnt="0"/>
      <dgm:spPr/>
    </dgm:pt>
    <dgm:pt modelId="{6FF2296C-5C43-8942-9B78-15A99E53D983}" type="pres">
      <dgm:prSet presAssocID="{901E018D-75D8-2D42-9739-166948418309}" presName="rootText" presStyleLbl="node1" presStyleIdx="2" presStyleCnt="7">
        <dgm:presLayoutVars>
          <dgm:chMax/>
          <dgm:chPref val="3"/>
        </dgm:presLayoutVars>
      </dgm:prSet>
      <dgm:spPr/>
    </dgm:pt>
    <dgm:pt modelId="{53296408-5BBA-CB42-B62E-34F280D3D7A8}" type="pres">
      <dgm:prSet presAssocID="{901E018D-75D8-2D42-9739-166948418309}" presName="titleText2" presStyleLbl="fgAcc1" presStyleIdx="2" presStyleCnt="7">
        <dgm:presLayoutVars>
          <dgm:chMax val="0"/>
          <dgm:chPref val="0"/>
        </dgm:presLayoutVars>
      </dgm:prSet>
      <dgm:spPr/>
    </dgm:pt>
    <dgm:pt modelId="{923182FC-1B52-A84A-953B-C7DADD8D1940}" type="pres">
      <dgm:prSet presAssocID="{901E018D-75D8-2D42-9739-166948418309}" presName="rootConnector" presStyleLbl="node3" presStyleIdx="0" presStyleCnt="0"/>
      <dgm:spPr/>
    </dgm:pt>
    <dgm:pt modelId="{5A538FB3-CD4C-F142-A5B9-4AD35F78A665}" type="pres">
      <dgm:prSet presAssocID="{901E018D-75D8-2D42-9739-166948418309}" presName="hierChild4" presStyleCnt="0"/>
      <dgm:spPr/>
    </dgm:pt>
    <dgm:pt modelId="{5052E233-D509-BB4F-B61E-4F4640FDDF1B}" type="pres">
      <dgm:prSet presAssocID="{901E018D-75D8-2D42-9739-166948418309}" presName="hierChild5" presStyleCnt="0"/>
      <dgm:spPr/>
    </dgm:pt>
    <dgm:pt modelId="{32742452-7506-FA42-A3A5-B6DC436109FB}" type="pres">
      <dgm:prSet presAssocID="{BB51F8D0-88AA-6B4A-8A48-088ED74E4F9F}" presName="Name37" presStyleLbl="parChTrans1D3" presStyleIdx="1" presStyleCnt="2"/>
      <dgm:spPr/>
    </dgm:pt>
    <dgm:pt modelId="{4BE9013D-5F5C-E444-A24C-66CA12565E96}" type="pres">
      <dgm:prSet presAssocID="{180E1615-E13E-A44F-B173-3182A0F3AC69}" presName="hierRoot2" presStyleCnt="0">
        <dgm:presLayoutVars>
          <dgm:hierBranch val="init"/>
        </dgm:presLayoutVars>
      </dgm:prSet>
      <dgm:spPr/>
    </dgm:pt>
    <dgm:pt modelId="{68339C98-0D00-DB4B-8F5E-C7B1B2EDE7D9}" type="pres">
      <dgm:prSet presAssocID="{180E1615-E13E-A44F-B173-3182A0F3AC69}" presName="rootComposite" presStyleCnt="0"/>
      <dgm:spPr/>
    </dgm:pt>
    <dgm:pt modelId="{071EE089-9269-E545-B0A9-0F50E58F0DBB}" type="pres">
      <dgm:prSet presAssocID="{180E1615-E13E-A44F-B173-3182A0F3AC69}" presName="rootText" presStyleLbl="node1" presStyleIdx="3" presStyleCnt="7">
        <dgm:presLayoutVars>
          <dgm:chMax/>
          <dgm:chPref val="3"/>
        </dgm:presLayoutVars>
      </dgm:prSet>
      <dgm:spPr/>
    </dgm:pt>
    <dgm:pt modelId="{73341A4A-EF8C-0249-9796-1213C911DCF1}" type="pres">
      <dgm:prSet presAssocID="{180E1615-E13E-A44F-B173-3182A0F3AC69}" presName="titleText2" presStyleLbl="fgAcc1" presStyleIdx="3" presStyleCnt="7">
        <dgm:presLayoutVars>
          <dgm:chMax val="0"/>
          <dgm:chPref val="0"/>
        </dgm:presLayoutVars>
      </dgm:prSet>
      <dgm:spPr/>
    </dgm:pt>
    <dgm:pt modelId="{A4F937B1-2A82-5845-AAAE-DFB9B6AFCD1B}" type="pres">
      <dgm:prSet presAssocID="{180E1615-E13E-A44F-B173-3182A0F3AC69}" presName="rootConnector" presStyleLbl="node3" presStyleIdx="0" presStyleCnt="0"/>
      <dgm:spPr/>
    </dgm:pt>
    <dgm:pt modelId="{E731F27A-9E65-F14A-9703-79B3EC2857FF}" type="pres">
      <dgm:prSet presAssocID="{180E1615-E13E-A44F-B173-3182A0F3AC69}" presName="hierChild4" presStyleCnt="0"/>
      <dgm:spPr/>
    </dgm:pt>
    <dgm:pt modelId="{7E82A21A-915E-EF42-98F4-CCBAC2318DBF}" type="pres">
      <dgm:prSet presAssocID="{180E1615-E13E-A44F-B173-3182A0F3AC69}" presName="hierChild5" presStyleCnt="0"/>
      <dgm:spPr/>
    </dgm:pt>
    <dgm:pt modelId="{B920FC61-E5E0-A145-B2B5-F2EAE1DC5E86}" type="pres">
      <dgm:prSet presAssocID="{B0EC6C68-1B93-B142-928C-8088AA928565}" presName="hierChild5" presStyleCnt="0"/>
      <dgm:spPr/>
    </dgm:pt>
    <dgm:pt modelId="{FBF4AFFF-C8FF-8541-AC68-DDDC5753E20B}" type="pres">
      <dgm:prSet presAssocID="{FF38BD8D-A746-2B4B-BC7E-A62EEFF749CF}" presName="Name37" presStyleLbl="parChTrans1D2" presStyleIdx="2" presStyleCnt="5"/>
      <dgm:spPr/>
    </dgm:pt>
    <dgm:pt modelId="{75F3D3CD-5FF0-1941-8DBB-277D75462E32}" type="pres">
      <dgm:prSet presAssocID="{8A2D6344-3C19-BC43-BA67-08564EE842B0}" presName="hierRoot2" presStyleCnt="0">
        <dgm:presLayoutVars>
          <dgm:hierBranch val="init"/>
        </dgm:presLayoutVars>
      </dgm:prSet>
      <dgm:spPr/>
    </dgm:pt>
    <dgm:pt modelId="{41B960F3-754D-4843-B0F7-65054241F433}" type="pres">
      <dgm:prSet presAssocID="{8A2D6344-3C19-BC43-BA67-08564EE842B0}" presName="rootComposite" presStyleCnt="0"/>
      <dgm:spPr/>
    </dgm:pt>
    <dgm:pt modelId="{41A0D190-5914-0647-8C4D-17FF8B4D0E5F}" type="pres">
      <dgm:prSet presAssocID="{8A2D6344-3C19-BC43-BA67-08564EE842B0}" presName="rootText" presStyleLbl="node1" presStyleIdx="4" presStyleCnt="7">
        <dgm:presLayoutVars>
          <dgm:chMax/>
          <dgm:chPref val="3"/>
        </dgm:presLayoutVars>
      </dgm:prSet>
      <dgm:spPr/>
    </dgm:pt>
    <dgm:pt modelId="{2D19CB19-4515-8543-AB3C-E158EC61D2E2}" type="pres">
      <dgm:prSet presAssocID="{8A2D6344-3C19-BC43-BA67-08564EE842B0}" presName="titleText2" presStyleLbl="fgAcc1" presStyleIdx="4" presStyleCnt="7">
        <dgm:presLayoutVars>
          <dgm:chMax val="0"/>
          <dgm:chPref val="0"/>
        </dgm:presLayoutVars>
      </dgm:prSet>
      <dgm:spPr/>
    </dgm:pt>
    <dgm:pt modelId="{CBAFF271-CAFE-3E49-BD85-D6DFCCAB9463}" type="pres">
      <dgm:prSet presAssocID="{8A2D6344-3C19-BC43-BA67-08564EE842B0}" presName="rootConnector" presStyleLbl="node2" presStyleIdx="0" presStyleCnt="0"/>
      <dgm:spPr/>
    </dgm:pt>
    <dgm:pt modelId="{E51F6608-59A4-F24F-A9C1-BF97DE7B31D4}" type="pres">
      <dgm:prSet presAssocID="{8A2D6344-3C19-BC43-BA67-08564EE842B0}" presName="hierChild4" presStyleCnt="0"/>
      <dgm:spPr/>
    </dgm:pt>
    <dgm:pt modelId="{CE2F8F9C-D953-ED4B-B4A6-681CD11EDC86}" type="pres">
      <dgm:prSet presAssocID="{8A2D6344-3C19-BC43-BA67-08564EE842B0}" presName="hierChild5" presStyleCnt="0"/>
      <dgm:spPr/>
    </dgm:pt>
    <dgm:pt modelId="{1D2269A4-0500-8C44-9E2E-2F5F1CEDBBFA}" type="pres">
      <dgm:prSet presAssocID="{1F1BF996-CA6D-BB4D-B54A-6693E7D6CD81}" presName="Name37" presStyleLbl="parChTrans1D2" presStyleIdx="3" presStyleCnt="5"/>
      <dgm:spPr/>
    </dgm:pt>
    <dgm:pt modelId="{671630C1-BFC5-F84E-A860-E0A0339CCFFC}" type="pres">
      <dgm:prSet presAssocID="{D499AEB5-04C7-DD46-8D59-3FBB6C23A47F}" presName="hierRoot2" presStyleCnt="0">
        <dgm:presLayoutVars>
          <dgm:hierBranch val="init"/>
        </dgm:presLayoutVars>
      </dgm:prSet>
      <dgm:spPr/>
    </dgm:pt>
    <dgm:pt modelId="{C8949CB2-DFAB-7F4A-A031-D84943AFF3CF}" type="pres">
      <dgm:prSet presAssocID="{D499AEB5-04C7-DD46-8D59-3FBB6C23A47F}" presName="rootComposite" presStyleCnt="0"/>
      <dgm:spPr/>
    </dgm:pt>
    <dgm:pt modelId="{7235F158-0969-354D-B27E-2D9FFAFDA4F9}" type="pres">
      <dgm:prSet presAssocID="{D499AEB5-04C7-DD46-8D59-3FBB6C23A47F}" presName="rootText" presStyleLbl="node1" presStyleIdx="5" presStyleCnt="7">
        <dgm:presLayoutVars>
          <dgm:chMax/>
          <dgm:chPref val="3"/>
        </dgm:presLayoutVars>
      </dgm:prSet>
      <dgm:spPr/>
    </dgm:pt>
    <dgm:pt modelId="{05605CC3-D84F-9D4B-89C5-6CDD05DD5ADD}" type="pres">
      <dgm:prSet presAssocID="{D499AEB5-04C7-DD46-8D59-3FBB6C23A47F}" presName="titleText2" presStyleLbl="fgAcc1" presStyleIdx="5" presStyleCnt="7">
        <dgm:presLayoutVars>
          <dgm:chMax val="0"/>
          <dgm:chPref val="0"/>
        </dgm:presLayoutVars>
      </dgm:prSet>
      <dgm:spPr/>
    </dgm:pt>
    <dgm:pt modelId="{00A986FA-9BEC-1B4D-820D-EBF72F76045D}" type="pres">
      <dgm:prSet presAssocID="{D499AEB5-04C7-DD46-8D59-3FBB6C23A47F}" presName="rootConnector" presStyleLbl="node2" presStyleIdx="0" presStyleCnt="0"/>
      <dgm:spPr/>
    </dgm:pt>
    <dgm:pt modelId="{CF9ADA58-F30C-F741-8BD8-401FB619265E}" type="pres">
      <dgm:prSet presAssocID="{D499AEB5-04C7-DD46-8D59-3FBB6C23A47F}" presName="hierChild4" presStyleCnt="0"/>
      <dgm:spPr/>
    </dgm:pt>
    <dgm:pt modelId="{E4D3E380-8A18-384F-A767-E2D197934A51}" type="pres">
      <dgm:prSet presAssocID="{D499AEB5-04C7-DD46-8D59-3FBB6C23A47F}" presName="hierChild5" presStyleCnt="0"/>
      <dgm:spPr/>
    </dgm:pt>
    <dgm:pt modelId="{7E692C51-DEE1-3C4C-AAAD-11E55349CFF6}" type="pres">
      <dgm:prSet presAssocID="{13119441-4BDC-E84E-83BF-DC6B8D43DFB1}" presName="Name37" presStyleLbl="parChTrans1D2" presStyleIdx="4" presStyleCnt="5"/>
      <dgm:spPr/>
    </dgm:pt>
    <dgm:pt modelId="{4BDD3F07-097A-8447-BB76-90CB7CA36A7C}" type="pres">
      <dgm:prSet presAssocID="{DEB0FB79-F4B1-7B42-AD0A-2315A1EE1BE0}" presName="hierRoot2" presStyleCnt="0">
        <dgm:presLayoutVars>
          <dgm:hierBranch val="init"/>
        </dgm:presLayoutVars>
      </dgm:prSet>
      <dgm:spPr/>
    </dgm:pt>
    <dgm:pt modelId="{BED7CB29-F52C-E641-8E40-4AFFE4B500A4}" type="pres">
      <dgm:prSet presAssocID="{DEB0FB79-F4B1-7B42-AD0A-2315A1EE1BE0}" presName="rootComposite" presStyleCnt="0"/>
      <dgm:spPr/>
    </dgm:pt>
    <dgm:pt modelId="{C45072CD-83AA-A94A-B703-73270DFACF6A}" type="pres">
      <dgm:prSet presAssocID="{DEB0FB79-F4B1-7B42-AD0A-2315A1EE1BE0}" presName="rootText" presStyleLbl="node1" presStyleIdx="6" presStyleCnt="7">
        <dgm:presLayoutVars>
          <dgm:chMax/>
          <dgm:chPref val="3"/>
        </dgm:presLayoutVars>
      </dgm:prSet>
      <dgm:spPr/>
    </dgm:pt>
    <dgm:pt modelId="{E47C6083-B452-FE4F-8446-47F817E6C86D}" type="pres">
      <dgm:prSet presAssocID="{DEB0FB79-F4B1-7B42-AD0A-2315A1EE1BE0}" presName="titleText2" presStyleLbl="fgAcc1" presStyleIdx="6" presStyleCnt="7">
        <dgm:presLayoutVars>
          <dgm:chMax val="0"/>
          <dgm:chPref val="0"/>
        </dgm:presLayoutVars>
      </dgm:prSet>
      <dgm:spPr/>
    </dgm:pt>
    <dgm:pt modelId="{BA899C3D-C0AB-5446-9D57-789961AD6B25}" type="pres">
      <dgm:prSet presAssocID="{DEB0FB79-F4B1-7B42-AD0A-2315A1EE1BE0}" presName="rootConnector" presStyleLbl="node2" presStyleIdx="0" presStyleCnt="0"/>
      <dgm:spPr/>
    </dgm:pt>
    <dgm:pt modelId="{CD76301C-49AA-8E4F-8D50-B985F9B1675D}" type="pres">
      <dgm:prSet presAssocID="{DEB0FB79-F4B1-7B42-AD0A-2315A1EE1BE0}" presName="hierChild4" presStyleCnt="0"/>
      <dgm:spPr/>
    </dgm:pt>
    <dgm:pt modelId="{7A0E7089-3CAD-E045-9CA2-43E50267185B}" type="pres">
      <dgm:prSet presAssocID="{DEB0FB79-F4B1-7B42-AD0A-2315A1EE1BE0}" presName="hierChild5" presStyleCnt="0"/>
      <dgm:spPr/>
    </dgm:pt>
    <dgm:pt modelId="{A6DF6CD8-7604-1247-A691-E66E839CE8BC}" type="pres">
      <dgm:prSet presAssocID="{6C34147C-8C98-E146-A3E7-B1AD326B8AE3}" presName="hierChild3" presStyleCnt="0"/>
      <dgm:spPr/>
    </dgm:pt>
  </dgm:ptLst>
  <dgm:cxnLst>
    <dgm:cxn modelId="{E8E39403-B4CB-CA42-B774-B7339B27CB50}" type="presOf" srcId="{91D1225A-CEB9-0B4F-97AA-0DFF42D2BB86}" destId="{A73DA3F3-CCC1-8645-A927-170F6D1480CD}" srcOrd="0" destOrd="0" presId="urn:microsoft.com/office/officeart/2008/layout/NameandTitleOrganizationalChart"/>
    <dgm:cxn modelId="{78F50D09-4920-E941-A964-0ED4ACD319C3}" type="presOf" srcId="{180E1615-E13E-A44F-B173-3182A0F3AC69}" destId="{071EE089-9269-E545-B0A9-0F50E58F0DBB}" srcOrd="0" destOrd="0" presId="urn:microsoft.com/office/officeart/2008/layout/NameandTitleOrganizationalChart"/>
    <dgm:cxn modelId="{5AD1650D-098D-2241-8AF5-BE9DF3CAC041}" srcId="{6C34147C-8C98-E146-A3E7-B1AD326B8AE3}" destId="{B0EC6C68-1B93-B142-928C-8088AA928565}" srcOrd="1" destOrd="0" parTransId="{90302796-4B7B-B04D-AA2F-B7B8E4978436}" sibTransId="{F23879A0-E76A-6744-8897-4A044EE1A3AE}"/>
    <dgm:cxn modelId="{6D2E6311-CFE5-E74C-9415-A6CBB15BAA9B}" type="presOf" srcId="{FF38BD8D-A746-2B4B-BC7E-A62EEFF749CF}" destId="{FBF4AFFF-C8FF-8541-AC68-DDDC5753E20B}" srcOrd="0" destOrd="0" presId="urn:microsoft.com/office/officeart/2008/layout/NameandTitleOrganizationalChart"/>
    <dgm:cxn modelId="{D783C417-0A78-FF48-ABAC-410D4EDE140B}" type="presOf" srcId="{DEB0FB79-F4B1-7B42-AD0A-2315A1EE1BE0}" destId="{BA899C3D-C0AB-5446-9D57-789961AD6B25}" srcOrd="1" destOrd="0" presId="urn:microsoft.com/office/officeart/2008/layout/NameandTitleOrganizationalChart"/>
    <dgm:cxn modelId="{04F8D11F-09F7-2448-B381-94740F16AB48}" type="presOf" srcId="{BBDA6859-D021-574D-873A-AABC857B81C7}" destId="{2CEA439C-7686-FA46-A337-851E68348460}" srcOrd="0" destOrd="0" presId="urn:microsoft.com/office/officeart/2008/layout/NameandTitleOrganizationalChart"/>
    <dgm:cxn modelId="{418C9525-98A1-844C-9840-8FFA02409BE9}" type="presOf" srcId="{16477733-3029-774B-B81A-91950661F1E1}" destId="{05605CC3-D84F-9D4B-89C5-6CDD05DD5ADD}" srcOrd="0" destOrd="0" presId="urn:microsoft.com/office/officeart/2008/layout/NameandTitleOrganizationalChart"/>
    <dgm:cxn modelId="{83369D25-AA00-B74B-B102-118743AF612F}" type="presOf" srcId="{6C34147C-8C98-E146-A3E7-B1AD326B8AE3}" destId="{6A616A62-A729-374B-9FA9-CADC0B260CBF}" srcOrd="1" destOrd="0" presId="urn:microsoft.com/office/officeart/2008/layout/NameandTitleOrganizationalChart"/>
    <dgm:cxn modelId="{09595A27-5041-EA4F-89D5-AD1C1BD553C0}" srcId="{0A45182C-46B2-ED4E-9540-D6BB4F69280E}" destId="{6C34147C-8C98-E146-A3E7-B1AD326B8AE3}" srcOrd="0" destOrd="0" parTransId="{886B1FE7-7250-DA49-A8BC-AC46553D8E60}" sibTransId="{4A48E90B-8EBB-0245-B46D-4FFE8E5363B9}"/>
    <dgm:cxn modelId="{21656A2A-F0E2-B548-9D20-95D68C2747F5}" type="presOf" srcId="{8A2D6344-3C19-BC43-BA67-08564EE842B0}" destId="{CBAFF271-CAFE-3E49-BD85-D6DFCCAB9463}" srcOrd="1" destOrd="0" presId="urn:microsoft.com/office/officeart/2008/layout/NameandTitleOrganizationalChart"/>
    <dgm:cxn modelId="{DD60642B-879E-294C-8480-EAFA5B112104}" type="presOf" srcId="{896B2AB6-9BEB-9241-8396-E03794C9730D}" destId="{2D19CB19-4515-8543-AB3C-E158EC61D2E2}" srcOrd="0" destOrd="0" presId="urn:microsoft.com/office/officeart/2008/layout/NameandTitleOrganizationalChart"/>
    <dgm:cxn modelId="{A8B84730-5231-1B44-9C8E-60D66D5B35CE}" type="presOf" srcId="{D499AEB5-04C7-DD46-8D59-3FBB6C23A47F}" destId="{00A986FA-9BEC-1B4D-820D-EBF72F76045D}" srcOrd="1" destOrd="0" presId="urn:microsoft.com/office/officeart/2008/layout/NameandTitleOrganizationalChart"/>
    <dgm:cxn modelId="{091C5031-956F-E74C-B589-9B2527C40643}" srcId="{6C34147C-8C98-E146-A3E7-B1AD326B8AE3}" destId="{D499AEB5-04C7-DD46-8D59-3FBB6C23A47F}" srcOrd="3" destOrd="0" parTransId="{1F1BF996-CA6D-BB4D-B54A-6693E7D6CD81}" sibTransId="{16477733-3029-774B-B81A-91950661F1E1}"/>
    <dgm:cxn modelId="{8539AD33-A312-104E-A9F6-40C37000F564}" srcId="{6C34147C-8C98-E146-A3E7-B1AD326B8AE3}" destId="{DEB0FB79-F4B1-7B42-AD0A-2315A1EE1BE0}" srcOrd="4" destOrd="0" parTransId="{13119441-4BDC-E84E-83BF-DC6B8D43DFB1}" sibTransId="{867B71DF-F59C-CA49-89F3-B767114658E2}"/>
    <dgm:cxn modelId="{E3110134-B2F4-9044-86F6-EEC79B62FB9B}" type="presOf" srcId="{90302796-4B7B-B04D-AA2F-B7B8E4978436}" destId="{95B5F9DB-62A1-6C41-9728-34DED018F675}" srcOrd="0" destOrd="0" presId="urn:microsoft.com/office/officeart/2008/layout/NameandTitleOrganizationalChart"/>
    <dgm:cxn modelId="{86A18C3F-72A5-4847-B154-CC0340AEABA6}" type="presOf" srcId="{B0EC6C68-1B93-B142-928C-8088AA928565}" destId="{2011054C-D185-4445-8F89-3F773ECBC8BF}" srcOrd="0" destOrd="0" presId="urn:microsoft.com/office/officeart/2008/layout/NameandTitleOrganizationalChart"/>
    <dgm:cxn modelId="{7BA23B47-AAFF-B54E-9611-E6FB9880E0DE}" type="presOf" srcId="{57EE6119-99A6-264E-8471-6DDCCDDD0EB6}" destId="{73341A4A-EF8C-0249-9796-1213C911DCF1}" srcOrd="0" destOrd="0" presId="urn:microsoft.com/office/officeart/2008/layout/NameandTitleOrganizationalChart"/>
    <dgm:cxn modelId="{370B5C54-0AA5-EA4A-8C48-309378FF3386}" type="presOf" srcId="{13119441-4BDC-E84E-83BF-DC6B8D43DFB1}" destId="{7E692C51-DEE1-3C4C-AAAD-11E55349CFF6}" srcOrd="0" destOrd="0" presId="urn:microsoft.com/office/officeart/2008/layout/NameandTitleOrganizationalChart"/>
    <dgm:cxn modelId="{AC348856-6609-EA4D-8826-F8E45B9E550A}" type="presOf" srcId="{B3ACFF74-98B1-F34E-B9A2-78690ACF532A}" destId="{149859A8-EB41-B84D-AB56-FD03CE9311BF}" srcOrd="0" destOrd="0" presId="urn:microsoft.com/office/officeart/2008/layout/NameandTitleOrganizationalChart"/>
    <dgm:cxn modelId="{1D9BAD5A-EA55-5D4F-BAD8-1D32AE1E562A}" srcId="{6C34147C-8C98-E146-A3E7-B1AD326B8AE3}" destId="{8A2D6344-3C19-BC43-BA67-08564EE842B0}" srcOrd="2" destOrd="0" parTransId="{FF38BD8D-A746-2B4B-BC7E-A62EEFF749CF}" sibTransId="{896B2AB6-9BEB-9241-8396-E03794C9730D}"/>
    <dgm:cxn modelId="{E2A4045E-B631-4F48-92E3-43A3BEB03002}" type="presOf" srcId="{901E018D-75D8-2D42-9739-166948418309}" destId="{6FF2296C-5C43-8942-9B78-15A99E53D983}" srcOrd="0" destOrd="0" presId="urn:microsoft.com/office/officeart/2008/layout/NameandTitleOrganizationalChart"/>
    <dgm:cxn modelId="{C53DEF64-76E7-FC42-8BFE-B7AD750668BA}" type="presOf" srcId="{91D1225A-CEB9-0B4F-97AA-0DFF42D2BB86}" destId="{555046C8-2EE6-9A42-9804-85B3A6F8D85C}" srcOrd="1" destOrd="0" presId="urn:microsoft.com/office/officeart/2008/layout/NameandTitleOrganizationalChart"/>
    <dgm:cxn modelId="{17FA3466-D34C-E94A-B41F-ED9BD93CA0D7}" type="presOf" srcId="{867B71DF-F59C-CA49-89F3-B767114658E2}" destId="{E47C6083-B452-FE4F-8446-47F817E6C86D}" srcOrd="0" destOrd="0" presId="urn:microsoft.com/office/officeart/2008/layout/NameandTitleOrganizationalChart"/>
    <dgm:cxn modelId="{B70E8679-B590-8E4F-BAB1-1A601A461256}" type="presOf" srcId="{4A48E90B-8EBB-0245-B46D-4FFE8E5363B9}" destId="{7BA4F9C8-A047-EC4B-BE27-78B1E58C287A}" srcOrd="0" destOrd="0" presId="urn:microsoft.com/office/officeart/2008/layout/NameandTitleOrganizationalChart"/>
    <dgm:cxn modelId="{2BAB637A-40C0-FB4F-B141-74B62C12B030}" srcId="{B0EC6C68-1B93-B142-928C-8088AA928565}" destId="{901E018D-75D8-2D42-9739-166948418309}" srcOrd="0" destOrd="0" parTransId="{BBDA6859-D021-574D-873A-AABC857B81C7}" sibTransId="{24282813-6666-BA4B-91CB-700F0C95213E}"/>
    <dgm:cxn modelId="{BA93F67A-A2EC-5A47-8FDE-91A7FE6D2346}" type="presOf" srcId="{24282813-6666-BA4B-91CB-700F0C95213E}" destId="{53296408-5BBA-CB42-B62E-34F280D3D7A8}" srcOrd="0" destOrd="0" presId="urn:microsoft.com/office/officeart/2008/layout/NameandTitleOrganizationalChart"/>
    <dgm:cxn modelId="{4038187B-8F2F-474F-86F3-B8272ECD37CD}" type="presOf" srcId="{6C34147C-8C98-E146-A3E7-B1AD326B8AE3}" destId="{A3499646-D853-F14D-8F09-660D33C22A2F}" srcOrd="0" destOrd="0" presId="urn:microsoft.com/office/officeart/2008/layout/NameandTitleOrganizationalChart"/>
    <dgm:cxn modelId="{3F134886-73C2-7148-9BD3-2EDBB518EBCC}" type="presOf" srcId="{8A2D6344-3C19-BC43-BA67-08564EE842B0}" destId="{41A0D190-5914-0647-8C4D-17FF8B4D0E5F}" srcOrd="0" destOrd="0" presId="urn:microsoft.com/office/officeart/2008/layout/NameandTitleOrganizationalChart"/>
    <dgm:cxn modelId="{DD925498-530C-ED41-AE78-A3A9E25D2ADC}" type="presOf" srcId="{0A45182C-46B2-ED4E-9540-D6BB4F69280E}" destId="{F7DDB922-3C6E-B24E-91FB-3968A0E13A04}" srcOrd="0" destOrd="0" presId="urn:microsoft.com/office/officeart/2008/layout/NameandTitleOrganizationalChart"/>
    <dgm:cxn modelId="{7F69189F-B485-B54C-819C-54E86C9B087C}" type="presOf" srcId="{901E018D-75D8-2D42-9739-166948418309}" destId="{923182FC-1B52-A84A-953B-C7DADD8D1940}" srcOrd="1" destOrd="0" presId="urn:microsoft.com/office/officeart/2008/layout/NameandTitleOrganizationalChart"/>
    <dgm:cxn modelId="{211971A2-E673-2041-8B40-5233E2B2E3E9}" type="presOf" srcId="{B0EC6C68-1B93-B142-928C-8088AA928565}" destId="{F6D70DF5-FDFD-EF4C-B08B-E1C7B0BAFD88}" srcOrd="1" destOrd="0" presId="urn:microsoft.com/office/officeart/2008/layout/NameandTitleOrganizationalChart"/>
    <dgm:cxn modelId="{681A21AC-582B-7B4C-B52F-A4EA3DA67BE8}" type="presOf" srcId="{DEB0FB79-F4B1-7B42-AD0A-2315A1EE1BE0}" destId="{C45072CD-83AA-A94A-B703-73270DFACF6A}" srcOrd="0" destOrd="0" presId="urn:microsoft.com/office/officeart/2008/layout/NameandTitleOrganizationalChart"/>
    <dgm:cxn modelId="{9EE556C2-51B9-1A49-9291-97CC5CD969A3}" type="presOf" srcId="{180E1615-E13E-A44F-B173-3182A0F3AC69}" destId="{A4F937B1-2A82-5845-AAAE-DFB9B6AFCD1B}" srcOrd="1" destOrd="0" presId="urn:microsoft.com/office/officeart/2008/layout/NameandTitleOrganizationalChart"/>
    <dgm:cxn modelId="{C0556ECC-4151-B146-86AF-25E02C5D1622}" type="presOf" srcId="{F23879A0-E76A-6744-8897-4A044EE1A3AE}" destId="{D1C6907A-46E6-3149-9706-D3C71873EB82}" srcOrd="0" destOrd="0" presId="urn:microsoft.com/office/officeart/2008/layout/NameandTitleOrganizationalChart"/>
    <dgm:cxn modelId="{F9C790D1-DAEB-FD47-B6F0-A3058BC56867}" srcId="{B0EC6C68-1B93-B142-928C-8088AA928565}" destId="{180E1615-E13E-A44F-B173-3182A0F3AC69}" srcOrd="1" destOrd="0" parTransId="{BB51F8D0-88AA-6B4A-8A48-088ED74E4F9F}" sibTransId="{57EE6119-99A6-264E-8471-6DDCCDDD0EB6}"/>
    <dgm:cxn modelId="{621CF1DA-1BCA-F549-B8CD-C94C27694A0F}" type="presOf" srcId="{DCF2E155-4045-284D-BD40-F69A7FF935F3}" destId="{FBAEF355-21EE-6343-8945-E972A239621F}" srcOrd="0" destOrd="0" presId="urn:microsoft.com/office/officeart/2008/layout/NameandTitleOrganizationalChart"/>
    <dgm:cxn modelId="{8365E9DF-1B22-C242-A54D-C38C23C82294}" srcId="{6C34147C-8C98-E146-A3E7-B1AD326B8AE3}" destId="{91D1225A-CEB9-0B4F-97AA-0DFF42D2BB86}" srcOrd="0" destOrd="0" parTransId="{DCF2E155-4045-284D-BD40-F69A7FF935F3}" sibTransId="{B3ACFF74-98B1-F34E-B9A2-78690ACF532A}"/>
    <dgm:cxn modelId="{96E1EBE8-D488-7C4D-8434-32FD251B9FE8}" type="presOf" srcId="{D499AEB5-04C7-DD46-8D59-3FBB6C23A47F}" destId="{7235F158-0969-354D-B27E-2D9FFAFDA4F9}" srcOrd="0" destOrd="0" presId="urn:microsoft.com/office/officeart/2008/layout/NameandTitleOrganizationalChart"/>
    <dgm:cxn modelId="{4CCAD3ED-6D9C-4042-B9BA-9556D52BB871}" type="presOf" srcId="{1F1BF996-CA6D-BB4D-B54A-6693E7D6CD81}" destId="{1D2269A4-0500-8C44-9E2E-2F5F1CEDBBFA}" srcOrd="0" destOrd="0" presId="urn:microsoft.com/office/officeart/2008/layout/NameandTitleOrganizationalChart"/>
    <dgm:cxn modelId="{627CD2F4-D852-824A-ACF4-3F6FFB0A5F4C}" type="presOf" srcId="{BB51F8D0-88AA-6B4A-8A48-088ED74E4F9F}" destId="{32742452-7506-FA42-A3A5-B6DC436109FB}" srcOrd="0" destOrd="0" presId="urn:microsoft.com/office/officeart/2008/layout/NameandTitleOrganizationalChart"/>
    <dgm:cxn modelId="{0218567A-028E-EF4C-B1F4-315F1954DE9A}" type="presParOf" srcId="{F7DDB922-3C6E-B24E-91FB-3968A0E13A04}" destId="{D3C4CAD2-418F-3440-9AAD-4211D4944D9C}" srcOrd="0" destOrd="0" presId="urn:microsoft.com/office/officeart/2008/layout/NameandTitleOrganizationalChart"/>
    <dgm:cxn modelId="{8925C1FF-D31F-164F-9AE3-30A73685DC08}" type="presParOf" srcId="{D3C4CAD2-418F-3440-9AAD-4211D4944D9C}" destId="{E86D5FE3-D91E-F149-9273-3DA3CE0B3D99}" srcOrd="0" destOrd="0" presId="urn:microsoft.com/office/officeart/2008/layout/NameandTitleOrganizationalChart"/>
    <dgm:cxn modelId="{C69E7D2E-3EB9-F948-BEC3-98559154715D}" type="presParOf" srcId="{E86D5FE3-D91E-F149-9273-3DA3CE0B3D99}" destId="{A3499646-D853-F14D-8F09-660D33C22A2F}" srcOrd="0" destOrd="0" presId="urn:microsoft.com/office/officeart/2008/layout/NameandTitleOrganizationalChart"/>
    <dgm:cxn modelId="{0E3F6C44-34D6-264A-818D-D9CEF873F0FF}" type="presParOf" srcId="{E86D5FE3-D91E-F149-9273-3DA3CE0B3D99}" destId="{7BA4F9C8-A047-EC4B-BE27-78B1E58C287A}" srcOrd="1" destOrd="0" presId="urn:microsoft.com/office/officeart/2008/layout/NameandTitleOrganizationalChart"/>
    <dgm:cxn modelId="{0231218C-2F15-1C46-9298-A0D465EFDE16}" type="presParOf" srcId="{E86D5FE3-D91E-F149-9273-3DA3CE0B3D99}" destId="{6A616A62-A729-374B-9FA9-CADC0B260CBF}" srcOrd="2" destOrd="0" presId="urn:microsoft.com/office/officeart/2008/layout/NameandTitleOrganizationalChart"/>
    <dgm:cxn modelId="{DCDD9280-BBBA-9849-9DE8-F6D4B8B10A81}" type="presParOf" srcId="{D3C4CAD2-418F-3440-9AAD-4211D4944D9C}" destId="{72EBEFDD-3668-8E41-A107-7F6C91C1918B}" srcOrd="1" destOrd="0" presId="urn:microsoft.com/office/officeart/2008/layout/NameandTitleOrganizationalChart"/>
    <dgm:cxn modelId="{BFE970C1-607D-994A-B2C3-BA8056F4A3FE}" type="presParOf" srcId="{72EBEFDD-3668-8E41-A107-7F6C91C1918B}" destId="{FBAEF355-21EE-6343-8945-E972A239621F}" srcOrd="0" destOrd="0" presId="urn:microsoft.com/office/officeart/2008/layout/NameandTitleOrganizationalChart"/>
    <dgm:cxn modelId="{68B906F5-59A8-1141-B35B-C3BDB044F3BC}" type="presParOf" srcId="{72EBEFDD-3668-8E41-A107-7F6C91C1918B}" destId="{576FC9DD-54F5-684F-8F07-40E4DF45E497}" srcOrd="1" destOrd="0" presId="urn:microsoft.com/office/officeart/2008/layout/NameandTitleOrganizationalChart"/>
    <dgm:cxn modelId="{C5C8D16C-9B93-E242-B023-017C40B08EC9}" type="presParOf" srcId="{576FC9DD-54F5-684F-8F07-40E4DF45E497}" destId="{2604C59A-3F5E-9044-BA7A-995DD45410DC}" srcOrd="0" destOrd="0" presId="urn:microsoft.com/office/officeart/2008/layout/NameandTitleOrganizationalChart"/>
    <dgm:cxn modelId="{C64835FF-70B0-8A43-84A0-DD7973C81778}" type="presParOf" srcId="{2604C59A-3F5E-9044-BA7A-995DD45410DC}" destId="{A73DA3F3-CCC1-8645-A927-170F6D1480CD}" srcOrd="0" destOrd="0" presId="urn:microsoft.com/office/officeart/2008/layout/NameandTitleOrganizationalChart"/>
    <dgm:cxn modelId="{CF5B3090-14D7-E140-AC02-39F6EA82C8AB}" type="presParOf" srcId="{2604C59A-3F5E-9044-BA7A-995DD45410DC}" destId="{149859A8-EB41-B84D-AB56-FD03CE9311BF}" srcOrd="1" destOrd="0" presId="urn:microsoft.com/office/officeart/2008/layout/NameandTitleOrganizationalChart"/>
    <dgm:cxn modelId="{62659E79-3F52-C54A-9897-3B532837CE4E}" type="presParOf" srcId="{2604C59A-3F5E-9044-BA7A-995DD45410DC}" destId="{555046C8-2EE6-9A42-9804-85B3A6F8D85C}" srcOrd="2" destOrd="0" presId="urn:microsoft.com/office/officeart/2008/layout/NameandTitleOrganizationalChart"/>
    <dgm:cxn modelId="{C74B81EE-75A8-814B-8E25-E4CDBD9C3D15}" type="presParOf" srcId="{576FC9DD-54F5-684F-8F07-40E4DF45E497}" destId="{D2E41796-2F36-F647-B44D-BAC1B14F5948}" srcOrd="1" destOrd="0" presId="urn:microsoft.com/office/officeart/2008/layout/NameandTitleOrganizationalChart"/>
    <dgm:cxn modelId="{99F43EE3-D6BD-8445-B9CF-F60602693029}" type="presParOf" srcId="{576FC9DD-54F5-684F-8F07-40E4DF45E497}" destId="{2E958A7D-B445-924C-81C5-6B73E457C1A1}" srcOrd="2" destOrd="0" presId="urn:microsoft.com/office/officeart/2008/layout/NameandTitleOrganizationalChart"/>
    <dgm:cxn modelId="{4F487170-4FE5-A845-97CD-5E26DAE024E5}" type="presParOf" srcId="{72EBEFDD-3668-8E41-A107-7F6C91C1918B}" destId="{95B5F9DB-62A1-6C41-9728-34DED018F675}" srcOrd="2" destOrd="0" presId="urn:microsoft.com/office/officeart/2008/layout/NameandTitleOrganizationalChart"/>
    <dgm:cxn modelId="{F5272F49-AD14-6541-A76B-5BD6917005B8}" type="presParOf" srcId="{72EBEFDD-3668-8E41-A107-7F6C91C1918B}" destId="{BB72BE57-D18A-324E-8A68-B9F95C0E0F33}" srcOrd="3" destOrd="0" presId="urn:microsoft.com/office/officeart/2008/layout/NameandTitleOrganizationalChart"/>
    <dgm:cxn modelId="{E703A725-31F7-1046-A900-ED71E7BB1DC5}" type="presParOf" srcId="{BB72BE57-D18A-324E-8A68-B9F95C0E0F33}" destId="{07C5367F-E643-6643-9ABA-91ACA7110151}" srcOrd="0" destOrd="0" presId="urn:microsoft.com/office/officeart/2008/layout/NameandTitleOrganizationalChart"/>
    <dgm:cxn modelId="{83246AA4-1202-B14A-A26E-968EB9BB0690}" type="presParOf" srcId="{07C5367F-E643-6643-9ABA-91ACA7110151}" destId="{2011054C-D185-4445-8F89-3F773ECBC8BF}" srcOrd="0" destOrd="0" presId="urn:microsoft.com/office/officeart/2008/layout/NameandTitleOrganizationalChart"/>
    <dgm:cxn modelId="{881CE95F-52B9-074B-9804-C0200A1BD91E}" type="presParOf" srcId="{07C5367F-E643-6643-9ABA-91ACA7110151}" destId="{D1C6907A-46E6-3149-9706-D3C71873EB82}" srcOrd="1" destOrd="0" presId="urn:microsoft.com/office/officeart/2008/layout/NameandTitleOrganizationalChart"/>
    <dgm:cxn modelId="{72381111-BF95-144F-8BE0-1C6A8C34A6A1}" type="presParOf" srcId="{07C5367F-E643-6643-9ABA-91ACA7110151}" destId="{F6D70DF5-FDFD-EF4C-B08B-E1C7B0BAFD88}" srcOrd="2" destOrd="0" presId="urn:microsoft.com/office/officeart/2008/layout/NameandTitleOrganizationalChart"/>
    <dgm:cxn modelId="{8F9B9FC4-AAFE-A247-B4EA-87A30010BF7D}" type="presParOf" srcId="{BB72BE57-D18A-324E-8A68-B9F95C0E0F33}" destId="{4C00477E-454D-6341-8DFC-592F9389B0B0}" srcOrd="1" destOrd="0" presId="urn:microsoft.com/office/officeart/2008/layout/NameandTitleOrganizationalChart"/>
    <dgm:cxn modelId="{058638A5-7ACD-1646-B1ED-9655C94F36CB}" type="presParOf" srcId="{4C00477E-454D-6341-8DFC-592F9389B0B0}" destId="{2CEA439C-7686-FA46-A337-851E68348460}" srcOrd="0" destOrd="0" presId="urn:microsoft.com/office/officeart/2008/layout/NameandTitleOrganizationalChart"/>
    <dgm:cxn modelId="{11BFBA73-39B2-7C45-AF12-197DDD3DBDF3}" type="presParOf" srcId="{4C00477E-454D-6341-8DFC-592F9389B0B0}" destId="{D8CF1DC0-338F-2F49-AE80-DAF4B79A628B}" srcOrd="1" destOrd="0" presId="urn:microsoft.com/office/officeart/2008/layout/NameandTitleOrganizationalChart"/>
    <dgm:cxn modelId="{58062426-CD99-7149-B709-F2EFCCEEBB6B}" type="presParOf" srcId="{D8CF1DC0-338F-2F49-AE80-DAF4B79A628B}" destId="{25264D71-7129-2C42-B3A8-1BC60CFC3FAC}" srcOrd="0" destOrd="0" presId="urn:microsoft.com/office/officeart/2008/layout/NameandTitleOrganizationalChart"/>
    <dgm:cxn modelId="{4F4BF4B2-BC94-0145-AC74-F4261A2100DD}" type="presParOf" srcId="{25264D71-7129-2C42-B3A8-1BC60CFC3FAC}" destId="{6FF2296C-5C43-8942-9B78-15A99E53D983}" srcOrd="0" destOrd="0" presId="urn:microsoft.com/office/officeart/2008/layout/NameandTitleOrganizationalChart"/>
    <dgm:cxn modelId="{92D5E1A6-75BA-5F49-8A26-031AC7E7DB61}" type="presParOf" srcId="{25264D71-7129-2C42-B3A8-1BC60CFC3FAC}" destId="{53296408-5BBA-CB42-B62E-34F280D3D7A8}" srcOrd="1" destOrd="0" presId="urn:microsoft.com/office/officeart/2008/layout/NameandTitleOrganizationalChart"/>
    <dgm:cxn modelId="{E601196A-ACA2-D443-91E9-499A6C809DC8}" type="presParOf" srcId="{25264D71-7129-2C42-B3A8-1BC60CFC3FAC}" destId="{923182FC-1B52-A84A-953B-C7DADD8D1940}" srcOrd="2" destOrd="0" presId="urn:microsoft.com/office/officeart/2008/layout/NameandTitleOrganizationalChart"/>
    <dgm:cxn modelId="{8F6D43A0-87C3-6645-9764-A858B683E322}" type="presParOf" srcId="{D8CF1DC0-338F-2F49-AE80-DAF4B79A628B}" destId="{5A538FB3-CD4C-F142-A5B9-4AD35F78A665}" srcOrd="1" destOrd="0" presId="urn:microsoft.com/office/officeart/2008/layout/NameandTitleOrganizationalChart"/>
    <dgm:cxn modelId="{9BA72259-1529-6948-B0FC-A8A178C0D515}" type="presParOf" srcId="{D8CF1DC0-338F-2F49-AE80-DAF4B79A628B}" destId="{5052E233-D509-BB4F-B61E-4F4640FDDF1B}" srcOrd="2" destOrd="0" presId="urn:microsoft.com/office/officeart/2008/layout/NameandTitleOrganizationalChart"/>
    <dgm:cxn modelId="{F576050D-7C54-3343-888B-DDEF3F77D2C9}" type="presParOf" srcId="{4C00477E-454D-6341-8DFC-592F9389B0B0}" destId="{32742452-7506-FA42-A3A5-B6DC436109FB}" srcOrd="2" destOrd="0" presId="urn:microsoft.com/office/officeart/2008/layout/NameandTitleOrganizationalChart"/>
    <dgm:cxn modelId="{D9A7CBA5-D49B-3842-95D7-1DD3FA1AEDFF}" type="presParOf" srcId="{4C00477E-454D-6341-8DFC-592F9389B0B0}" destId="{4BE9013D-5F5C-E444-A24C-66CA12565E96}" srcOrd="3" destOrd="0" presId="urn:microsoft.com/office/officeart/2008/layout/NameandTitleOrganizationalChart"/>
    <dgm:cxn modelId="{91CD83A0-045D-9C41-8D89-323726EE447A}" type="presParOf" srcId="{4BE9013D-5F5C-E444-A24C-66CA12565E96}" destId="{68339C98-0D00-DB4B-8F5E-C7B1B2EDE7D9}" srcOrd="0" destOrd="0" presId="urn:microsoft.com/office/officeart/2008/layout/NameandTitleOrganizationalChart"/>
    <dgm:cxn modelId="{18A832F5-E13F-7548-B98E-43D875D95C67}" type="presParOf" srcId="{68339C98-0D00-DB4B-8F5E-C7B1B2EDE7D9}" destId="{071EE089-9269-E545-B0A9-0F50E58F0DBB}" srcOrd="0" destOrd="0" presId="urn:microsoft.com/office/officeart/2008/layout/NameandTitleOrganizationalChart"/>
    <dgm:cxn modelId="{0CC3D51E-BB16-AC41-BED7-069EF54CF8DB}" type="presParOf" srcId="{68339C98-0D00-DB4B-8F5E-C7B1B2EDE7D9}" destId="{73341A4A-EF8C-0249-9796-1213C911DCF1}" srcOrd="1" destOrd="0" presId="urn:microsoft.com/office/officeart/2008/layout/NameandTitleOrganizationalChart"/>
    <dgm:cxn modelId="{9EF520EC-D5B4-8945-BAA0-ECE434123877}" type="presParOf" srcId="{68339C98-0D00-DB4B-8F5E-C7B1B2EDE7D9}" destId="{A4F937B1-2A82-5845-AAAE-DFB9B6AFCD1B}" srcOrd="2" destOrd="0" presId="urn:microsoft.com/office/officeart/2008/layout/NameandTitleOrganizationalChart"/>
    <dgm:cxn modelId="{5617DCED-0BD7-6F45-B4A2-BA7C38C93658}" type="presParOf" srcId="{4BE9013D-5F5C-E444-A24C-66CA12565E96}" destId="{E731F27A-9E65-F14A-9703-79B3EC2857FF}" srcOrd="1" destOrd="0" presId="urn:microsoft.com/office/officeart/2008/layout/NameandTitleOrganizationalChart"/>
    <dgm:cxn modelId="{EEAB8133-D468-384A-8A24-23B51571BC9E}" type="presParOf" srcId="{4BE9013D-5F5C-E444-A24C-66CA12565E96}" destId="{7E82A21A-915E-EF42-98F4-CCBAC2318DBF}" srcOrd="2" destOrd="0" presId="urn:microsoft.com/office/officeart/2008/layout/NameandTitleOrganizationalChart"/>
    <dgm:cxn modelId="{C81F0D75-25FD-434C-B080-47AB3E37C757}" type="presParOf" srcId="{BB72BE57-D18A-324E-8A68-B9F95C0E0F33}" destId="{B920FC61-E5E0-A145-B2B5-F2EAE1DC5E86}" srcOrd="2" destOrd="0" presId="urn:microsoft.com/office/officeart/2008/layout/NameandTitleOrganizationalChart"/>
    <dgm:cxn modelId="{ADDE4FD6-ECFC-2845-972A-AC621D669A80}" type="presParOf" srcId="{72EBEFDD-3668-8E41-A107-7F6C91C1918B}" destId="{FBF4AFFF-C8FF-8541-AC68-DDDC5753E20B}" srcOrd="4" destOrd="0" presId="urn:microsoft.com/office/officeart/2008/layout/NameandTitleOrganizationalChart"/>
    <dgm:cxn modelId="{FF9A43CE-3823-7647-A962-16D573A4A993}" type="presParOf" srcId="{72EBEFDD-3668-8E41-A107-7F6C91C1918B}" destId="{75F3D3CD-5FF0-1941-8DBB-277D75462E32}" srcOrd="5" destOrd="0" presId="urn:microsoft.com/office/officeart/2008/layout/NameandTitleOrganizationalChart"/>
    <dgm:cxn modelId="{2C4C729B-5653-BE46-B1C4-1FE843E266D0}" type="presParOf" srcId="{75F3D3CD-5FF0-1941-8DBB-277D75462E32}" destId="{41B960F3-754D-4843-B0F7-65054241F433}" srcOrd="0" destOrd="0" presId="urn:microsoft.com/office/officeart/2008/layout/NameandTitleOrganizationalChart"/>
    <dgm:cxn modelId="{E9A02634-81D2-9242-84F6-2ECE1DA9B344}" type="presParOf" srcId="{41B960F3-754D-4843-B0F7-65054241F433}" destId="{41A0D190-5914-0647-8C4D-17FF8B4D0E5F}" srcOrd="0" destOrd="0" presId="urn:microsoft.com/office/officeart/2008/layout/NameandTitleOrganizationalChart"/>
    <dgm:cxn modelId="{FD79CD0F-06F5-AE40-8211-0D737128CFC5}" type="presParOf" srcId="{41B960F3-754D-4843-B0F7-65054241F433}" destId="{2D19CB19-4515-8543-AB3C-E158EC61D2E2}" srcOrd="1" destOrd="0" presId="urn:microsoft.com/office/officeart/2008/layout/NameandTitleOrganizationalChart"/>
    <dgm:cxn modelId="{2A07DF65-B502-4D45-9FC5-F65E1667C6B9}" type="presParOf" srcId="{41B960F3-754D-4843-B0F7-65054241F433}" destId="{CBAFF271-CAFE-3E49-BD85-D6DFCCAB9463}" srcOrd="2" destOrd="0" presId="urn:microsoft.com/office/officeart/2008/layout/NameandTitleOrganizationalChart"/>
    <dgm:cxn modelId="{8F017280-EEF8-144B-9298-D5ADEC302AB4}" type="presParOf" srcId="{75F3D3CD-5FF0-1941-8DBB-277D75462E32}" destId="{E51F6608-59A4-F24F-A9C1-BF97DE7B31D4}" srcOrd="1" destOrd="0" presId="urn:microsoft.com/office/officeart/2008/layout/NameandTitleOrganizationalChart"/>
    <dgm:cxn modelId="{5767E37F-469F-8B46-BE3C-CA39D125285C}" type="presParOf" srcId="{75F3D3CD-5FF0-1941-8DBB-277D75462E32}" destId="{CE2F8F9C-D953-ED4B-B4A6-681CD11EDC86}" srcOrd="2" destOrd="0" presId="urn:microsoft.com/office/officeart/2008/layout/NameandTitleOrganizationalChart"/>
    <dgm:cxn modelId="{E2DC05FF-051F-3B4F-B21E-B7DC5D313E7E}" type="presParOf" srcId="{72EBEFDD-3668-8E41-A107-7F6C91C1918B}" destId="{1D2269A4-0500-8C44-9E2E-2F5F1CEDBBFA}" srcOrd="6" destOrd="0" presId="urn:microsoft.com/office/officeart/2008/layout/NameandTitleOrganizationalChart"/>
    <dgm:cxn modelId="{A65D750E-EA67-DC41-9D36-BCF2C6B909D4}" type="presParOf" srcId="{72EBEFDD-3668-8E41-A107-7F6C91C1918B}" destId="{671630C1-BFC5-F84E-A860-E0A0339CCFFC}" srcOrd="7" destOrd="0" presId="urn:microsoft.com/office/officeart/2008/layout/NameandTitleOrganizationalChart"/>
    <dgm:cxn modelId="{161D4947-9C78-FC46-BCA9-81F7B3892553}" type="presParOf" srcId="{671630C1-BFC5-F84E-A860-E0A0339CCFFC}" destId="{C8949CB2-DFAB-7F4A-A031-D84943AFF3CF}" srcOrd="0" destOrd="0" presId="urn:microsoft.com/office/officeart/2008/layout/NameandTitleOrganizationalChart"/>
    <dgm:cxn modelId="{B40C6563-94B0-B149-993E-45D43BEFF839}" type="presParOf" srcId="{C8949CB2-DFAB-7F4A-A031-D84943AFF3CF}" destId="{7235F158-0969-354D-B27E-2D9FFAFDA4F9}" srcOrd="0" destOrd="0" presId="urn:microsoft.com/office/officeart/2008/layout/NameandTitleOrganizationalChart"/>
    <dgm:cxn modelId="{EC4917E1-022F-E844-9A57-A288762A76D9}" type="presParOf" srcId="{C8949CB2-DFAB-7F4A-A031-D84943AFF3CF}" destId="{05605CC3-D84F-9D4B-89C5-6CDD05DD5ADD}" srcOrd="1" destOrd="0" presId="urn:microsoft.com/office/officeart/2008/layout/NameandTitleOrganizationalChart"/>
    <dgm:cxn modelId="{69DFF96F-B0C2-9348-B6B3-4E39AA06786C}" type="presParOf" srcId="{C8949CB2-DFAB-7F4A-A031-D84943AFF3CF}" destId="{00A986FA-9BEC-1B4D-820D-EBF72F76045D}" srcOrd="2" destOrd="0" presId="urn:microsoft.com/office/officeart/2008/layout/NameandTitleOrganizationalChart"/>
    <dgm:cxn modelId="{69DC53D3-36E3-4449-8842-644014DC57A9}" type="presParOf" srcId="{671630C1-BFC5-F84E-A860-E0A0339CCFFC}" destId="{CF9ADA58-F30C-F741-8BD8-401FB619265E}" srcOrd="1" destOrd="0" presId="urn:microsoft.com/office/officeart/2008/layout/NameandTitleOrganizationalChart"/>
    <dgm:cxn modelId="{0B249AE6-A402-3B47-AB2E-F37F501C75B8}" type="presParOf" srcId="{671630C1-BFC5-F84E-A860-E0A0339CCFFC}" destId="{E4D3E380-8A18-384F-A767-E2D197934A51}" srcOrd="2" destOrd="0" presId="urn:microsoft.com/office/officeart/2008/layout/NameandTitleOrganizationalChart"/>
    <dgm:cxn modelId="{D15ACB6F-4B09-B744-B0FE-E874C65792D8}" type="presParOf" srcId="{72EBEFDD-3668-8E41-A107-7F6C91C1918B}" destId="{7E692C51-DEE1-3C4C-AAAD-11E55349CFF6}" srcOrd="8" destOrd="0" presId="urn:microsoft.com/office/officeart/2008/layout/NameandTitleOrganizationalChart"/>
    <dgm:cxn modelId="{29CC0096-35FD-9F4E-AA9F-11D90F420656}" type="presParOf" srcId="{72EBEFDD-3668-8E41-A107-7F6C91C1918B}" destId="{4BDD3F07-097A-8447-BB76-90CB7CA36A7C}" srcOrd="9" destOrd="0" presId="urn:microsoft.com/office/officeart/2008/layout/NameandTitleOrganizationalChart"/>
    <dgm:cxn modelId="{584D9BE8-541B-6645-9B26-0CE14F30E18D}" type="presParOf" srcId="{4BDD3F07-097A-8447-BB76-90CB7CA36A7C}" destId="{BED7CB29-F52C-E641-8E40-4AFFE4B500A4}" srcOrd="0" destOrd="0" presId="urn:microsoft.com/office/officeart/2008/layout/NameandTitleOrganizationalChart"/>
    <dgm:cxn modelId="{660B8F6A-A7CA-0F4E-9B83-0315B532A527}" type="presParOf" srcId="{BED7CB29-F52C-E641-8E40-4AFFE4B500A4}" destId="{C45072CD-83AA-A94A-B703-73270DFACF6A}" srcOrd="0" destOrd="0" presId="urn:microsoft.com/office/officeart/2008/layout/NameandTitleOrganizationalChart"/>
    <dgm:cxn modelId="{E7A5E2D3-7A18-864A-9F6D-7A078D6F0766}" type="presParOf" srcId="{BED7CB29-F52C-E641-8E40-4AFFE4B500A4}" destId="{E47C6083-B452-FE4F-8446-47F817E6C86D}" srcOrd="1" destOrd="0" presId="urn:microsoft.com/office/officeart/2008/layout/NameandTitleOrganizationalChart"/>
    <dgm:cxn modelId="{747AA642-D2B2-3C40-A2DC-B6AFF195525C}" type="presParOf" srcId="{BED7CB29-F52C-E641-8E40-4AFFE4B500A4}" destId="{BA899C3D-C0AB-5446-9D57-789961AD6B25}" srcOrd="2" destOrd="0" presId="urn:microsoft.com/office/officeart/2008/layout/NameandTitleOrganizationalChart"/>
    <dgm:cxn modelId="{A8DEEE12-3909-334C-A6AD-4CDDF2E8DB17}" type="presParOf" srcId="{4BDD3F07-097A-8447-BB76-90CB7CA36A7C}" destId="{CD76301C-49AA-8E4F-8D50-B985F9B1675D}" srcOrd="1" destOrd="0" presId="urn:microsoft.com/office/officeart/2008/layout/NameandTitleOrganizationalChart"/>
    <dgm:cxn modelId="{A6470215-158C-254E-A768-E879CC47FFC3}" type="presParOf" srcId="{4BDD3F07-097A-8447-BB76-90CB7CA36A7C}" destId="{7A0E7089-3CAD-E045-9CA2-43E50267185B}" srcOrd="2" destOrd="0" presId="urn:microsoft.com/office/officeart/2008/layout/NameandTitleOrganizationalChart"/>
    <dgm:cxn modelId="{C5935A38-9107-184D-9855-3C92CB9AF42A}" type="presParOf" srcId="{D3C4CAD2-418F-3440-9AAD-4211D4944D9C}" destId="{A6DF6CD8-7604-1247-A691-E66E839CE8BC}"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92C51-DEE1-3C4C-AAAD-11E55349CFF6}">
      <dsp:nvSpPr>
        <dsp:cNvPr id="0" name=""/>
        <dsp:cNvSpPr/>
      </dsp:nvSpPr>
      <dsp:spPr>
        <a:xfrm>
          <a:off x="6003675" y="2345494"/>
          <a:ext cx="4954593" cy="552375"/>
        </a:xfrm>
        <a:custGeom>
          <a:avLst/>
          <a:gdLst/>
          <a:ahLst/>
          <a:cxnLst/>
          <a:rect l="0" t="0" r="0" b="0"/>
          <a:pathLst>
            <a:path>
              <a:moveTo>
                <a:pt x="0" y="0"/>
              </a:moveTo>
              <a:lnTo>
                <a:pt x="0" y="329300"/>
              </a:lnTo>
              <a:lnTo>
                <a:pt x="4954593" y="329300"/>
              </a:lnTo>
              <a:lnTo>
                <a:pt x="4954593"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2269A4-0500-8C44-9E2E-2F5F1CEDBBFA}">
      <dsp:nvSpPr>
        <dsp:cNvPr id="0" name=""/>
        <dsp:cNvSpPr/>
      </dsp:nvSpPr>
      <dsp:spPr>
        <a:xfrm>
          <a:off x="6003675" y="2345494"/>
          <a:ext cx="2477296" cy="552375"/>
        </a:xfrm>
        <a:custGeom>
          <a:avLst/>
          <a:gdLst/>
          <a:ahLst/>
          <a:cxnLst/>
          <a:rect l="0" t="0" r="0" b="0"/>
          <a:pathLst>
            <a:path>
              <a:moveTo>
                <a:pt x="0" y="0"/>
              </a:moveTo>
              <a:lnTo>
                <a:pt x="0" y="329300"/>
              </a:lnTo>
              <a:lnTo>
                <a:pt x="2477296" y="329300"/>
              </a:lnTo>
              <a:lnTo>
                <a:pt x="2477296"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F4AFFF-C8FF-8541-AC68-DDDC5753E20B}">
      <dsp:nvSpPr>
        <dsp:cNvPr id="0" name=""/>
        <dsp:cNvSpPr/>
      </dsp:nvSpPr>
      <dsp:spPr>
        <a:xfrm>
          <a:off x="5957955" y="2345494"/>
          <a:ext cx="91440" cy="552375"/>
        </a:xfrm>
        <a:custGeom>
          <a:avLst/>
          <a:gdLst/>
          <a:ahLst/>
          <a:cxnLst/>
          <a:rect l="0" t="0" r="0" b="0"/>
          <a:pathLst>
            <a:path>
              <a:moveTo>
                <a:pt x="45720" y="0"/>
              </a:moveTo>
              <a:lnTo>
                <a:pt x="45720"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742452-7506-FA42-A3A5-B6DC436109FB}">
      <dsp:nvSpPr>
        <dsp:cNvPr id="0" name=""/>
        <dsp:cNvSpPr/>
      </dsp:nvSpPr>
      <dsp:spPr>
        <a:xfrm>
          <a:off x="3526378" y="3853904"/>
          <a:ext cx="1238648" cy="552375"/>
        </a:xfrm>
        <a:custGeom>
          <a:avLst/>
          <a:gdLst/>
          <a:ahLst/>
          <a:cxnLst/>
          <a:rect l="0" t="0" r="0" b="0"/>
          <a:pathLst>
            <a:path>
              <a:moveTo>
                <a:pt x="0" y="0"/>
              </a:moveTo>
              <a:lnTo>
                <a:pt x="0" y="329300"/>
              </a:lnTo>
              <a:lnTo>
                <a:pt x="1238648" y="329300"/>
              </a:lnTo>
              <a:lnTo>
                <a:pt x="1238648" y="552375"/>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EA439C-7686-FA46-A337-851E68348460}">
      <dsp:nvSpPr>
        <dsp:cNvPr id="0" name=""/>
        <dsp:cNvSpPr/>
      </dsp:nvSpPr>
      <dsp:spPr>
        <a:xfrm>
          <a:off x="2287729" y="3853904"/>
          <a:ext cx="1238648" cy="552375"/>
        </a:xfrm>
        <a:custGeom>
          <a:avLst/>
          <a:gdLst/>
          <a:ahLst/>
          <a:cxnLst/>
          <a:rect l="0" t="0" r="0" b="0"/>
          <a:pathLst>
            <a:path>
              <a:moveTo>
                <a:pt x="1238648" y="0"/>
              </a:moveTo>
              <a:lnTo>
                <a:pt x="1238648" y="329300"/>
              </a:lnTo>
              <a:lnTo>
                <a:pt x="0" y="329300"/>
              </a:lnTo>
              <a:lnTo>
                <a:pt x="0" y="552375"/>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B5F9DB-62A1-6C41-9728-34DED018F675}">
      <dsp:nvSpPr>
        <dsp:cNvPr id="0" name=""/>
        <dsp:cNvSpPr/>
      </dsp:nvSpPr>
      <dsp:spPr>
        <a:xfrm>
          <a:off x="3526378" y="2345494"/>
          <a:ext cx="2477296" cy="552375"/>
        </a:xfrm>
        <a:custGeom>
          <a:avLst/>
          <a:gdLst/>
          <a:ahLst/>
          <a:cxnLst/>
          <a:rect l="0" t="0" r="0" b="0"/>
          <a:pathLst>
            <a:path>
              <a:moveTo>
                <a:pt x="2477296" y="0"/>
              </a:moveTo>
              <a:lnTo>
                <a:pt x="2477296" y="329300"/>
              </a:lnTo>
              <a:lnTo>
                <a:pt x="0" y="329300"/>
              </a:lnTo>
              <a:lnTo>
                <a:pt x="0"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AEF355-21EE-6343-8945-E972A239621F}">
      <dsp:nvSpPr>
        <dsp:cNvPr id="0" name=""/>
        <dsp:cNvSpPr/>
      </dsp:nvSpPr>
      <dsp:spPr>
        <a:xfrm>
          <a:off x="1049081" y="2345494"/>
          <a:ext cx="4954593" cy="552375"/>
        </a:xfrm>
        <a:custGeom>
          <a:avLst/>
          <a:gdLst/>
          <a:ahLst/>
          <a:cxnLst/>
          <a:rect l="0" t="0" r="0" b="0"/>
          <a:pathLst>
            <a:path>
              <a:moveTo>
                <a:pt x="4954593" y="0"/>
              </a:moveTo>
              <a:lnTo>
                <a:pt x="4954593" y="329300"/>
              </a:lnTo>
              <a:lnTo>
                <a:pt x="0" y="329300"/>
              </a:lnTo>
              <a:lnTo>
                <a:pt x="0"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499646-D853-F14D-8F09-660D33C22A2F}">
      <dsp:nvSpPr>
        <dsp:cNvPr id="0" name=""/>
        <dsp:cNvSpPr/>
      </dsp:nvSpPr>
      <dsp:spPr>
        <a:xfrm>
          <a:off x="5080426" y="1389459"/>
          <a:ext cx="1846497" cy="95603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GitHub Repository</a:t>
          </a:r>
        </a:p>
      </dsp:txBody>
      <dsp:txXfrm>
        <a:off x="5080426" y="1389459"/>
        <a:ext cx="1846497" cy="956034"/>
      </dsp:txXfrm>
    </dsp:sp>
    <dsp:sp modelId="{7BA4F9C8-A047-EC4B-BE27-78B1E58C287A}">
      <dsp:nvSpPr>
        <dsp:cNvPr id="0" name=""/>
        <dsp:cNvSpPr/>
      </dsp:nvSpPr>
      <dsp:spPr>
        <a:xfrm>
          <a:off x="5449725" y="2133041"/>
          <a:ext cx="1661847" cy="318678"/>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e.g. thesis/dissertation chapter or project year  </a:t>
          </a:r>
        </a:p>
      </dsp:txBody>
      <dsp:txXfrm>
        <a:off x="5449725" y="2133041"/>
        <a:ext cx="1661847" cy="318678"/>
      </dsp:txXfrm>
    </dsp:sp>
    <dsp:sp modelId="{A73DA3F3-CCC1-8645-A927-170F6D1480CD}">
      <dsp:nvSpPr>
        <dsp:cNvPr id="0" name=""/>
        <dsp:cNvSpPr/>
      </dsp:nvSpPr>
      <dsp:spPr>
        <a:xfrm>
          <a:off x="125832" y="2897869"/>
          <a:ext cx="1846497" cy="95603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err="1"/>
            <a:t>Rproj</a:t>
          </a:r>
          <a:endParaRPr lang="en-US" sz="2800" kern="1200" dirty="0"/>
        </a:p>
      </dsp:txBody>
      <dsp:txXfrm>
        <a:off x="125832" y="2897869"/>
        <a:ext cx="1846497" cy="956034"/>
      </dsp:txXfrm>
    </dsp:sp>
    <dsp:sp modelId="{149859A8-EB41-B84D-AB56-FD03CE9311BF}">
      <dsp:nvSpPr>
        <dsp:cNvPr id="0" name=""/>
        <dsp:cNvSpPr/>
      </dsp:nvSpPr>
      <dsp:spPr>
        <a:xfrm>
          <a:off x="495131" y="3641452"/>
          <a:ext cx="1661847" cy="318678"/>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A .</a:t>
          </a:r>
          <a:r>
            <a:rPr lang="en-US" sz="1000" kern="1200" dirty="0" err="1"/>
            <a:t>Rproj</a:t>
          </a:r>
          <a:r>
            <a:rPr lang="en-US" sz="1000" kern="1200" dirty="0"/>
            <a:t> file with the name of the repository.</a:t>
          </a:r>
        </a:p>
      </dsp:txBody>
      <dsp:txXfrm>
        <a:off x="495131" y="3641452"/>
        <a:ext cx="1661847" cy="318678"/>
      </dsp:txXfrm>
    </dsp:sp>
    <dsp:sp modelId="{2011054C-D185-4445-8F89-3F773ECBC8BF}">
      <dsp:nvSpPr>
        <dsp:cNvPr id="0" name=""/>
        <dsp:cNvSpPr/>
      </dsp:nvSpPr>
      <dsp:spPr>
        <a:xfrm>
          <a:off x="2603129" y="2897869"/>
          <a:ext cx="1846497" cy="956034"/>
        </a:xfrm>
        <a:prstGeom prst="rect">
          <a:avLst/>
        </a:prstGeom>
        <a:solidFill>
          <a:schemeClr val="accent4">
            <a:hueOff val="1099990"/>
            <a:satOff val="-4867"/>
            <a:lumOff val="-817"/>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data</a:t>
          </a:r>
        </a:p>
      </dsp:txBody>
      <dsp:txXfrm>
        <a:off x="2603129" y="2897869"/>
        <a:ext cx="1846497" cy="956034"/>
      </dsp:txXfrm>
    </dsp:sp>
    <dsp:sp modelId="{D1C6907A-46E6-3149-9706-D3C71873EB82}">
      <dsp:nvSpPr>
        <dsp:cNvPr id="0" name=""/>
        <dsp:cNvSpPr/>
      </dsp:nvSpPr>
      <dsp:spPr>
        <a:xfrm>
          <a:off x="2972428" y="3641452"/>
          <a:ext cx="1661847" cy="318678"/>
        </a:xfrm>
        <a:prstGeom prst="rect">
          <a:avLst/>
        </a:prstGeom>
        <a:solidFill>
          <a:schemeClr val="lt1">
            <a:alpha val="90000"/>
            <a:hueOff val="0"/>
            <a:satOff val="0"/>
            <a:lumOff val="0"/>
            <a:alphaOff val="0"/>
          </a:schemeClr>
        </a:solidFill>
        <a:ln w="19050" cap="flat" cmpd="sng" algn="ctr">
          <a:solidFill>
            <a:schemeClr val="accent4">
              <a:hueOff val="1099990"/>
              <a:satOff val="-4867"/>
              <a:lumOff val="-8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A folder for data (e.g., csv files, shapefiles, etc.)</a:t>
          </a:r>
        </a:p>
      </dsp:txBody>
      <dsp:txXfrm>
        <a:off x="2972428" y="3641452"/>
        <a:ext cx="1661847" cy="318678"/>
      </dsp:txXfrm>
    </dsp:sp>
    <dsp:sp modelId="{6FF2296C-5C43-8942-9B78-15A99E53D983}">
      <dsp:nvSpPr>
        <dsp:cNvPr id="0" name=""/>
        <dsp:cNvSpPr/>
      </dsp:nvSpPr>
      <dsp:spPr>
        <a:xfrm>
          <a:off x="1364480" y="4406279"/>
          <a:ext cx="1846497" cy="956034"/>
        </a:xfrm>
        <a:prstGeom prst="rect">
          <a:avLst/>
        </a:prstGeom>
        <a:solidFill>
          <a:schemeClr val="accent4">
            <a:hueOff val="2199979"/>
            <a:satOff val="-9734"/>
            <a:lumOff val="-1634"/>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raw</a:t>
          </a:r>
        </a:p>
      </dsp:txBody>
      <dsp:txXfrm>
        <a:off x="1364480" y="4406279"/>
        <a:ext cx="1846497" cy="956034"/>
      </dsp:txXfrm>
    </dsp:sp>
    <dsp:sp modelId="{53296408-5BBA-CB42-B62E-34F280D3D7A8}">
      <dsp:nvSpPr>
        <dsp:cNvPr id="0" name=""/>
        <dsp:cNvSpPr/>
      </dsp:nvSpPr>
      <dsp:spPr>
        <a:xfrm>
          <a:off x="1733780" y="5149862"/>
          <a:ext cx="1661847" cy="318678"/>
        </a:xfrm>
        <a:prstGeom prst="rect">
          <a:avLst/>
        </a:prstGeom>
        <a:solidFill>
          <a:schemeClr val="lt1">
            <a:alpha val="90000"/>
            <a:hueOff val="0"/>
            <a:satOff val="0"/>
            <a:lumOff val="0"/>
            <a:alphaOff val="0"/>
          </a:schemeClr>
        </a:solidFill>
        <a:ln w="19050" cap="flat" cmpd="sng" algn="ctr">
          <a:solidFill>
            <a:schemeClr val="accent4">
              <a:hueOff val="2199979"/>
              <a:satOff val="-9734"/>
              <a:lumOff val="-16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marL="0" lvl="0" indent="0" algn="r" defTabSz="311150">
            <a:lnSpc>
              <a:spcPct val="90000"/>
            </a:lnSpc>
            <a:spcBef>
              <a:spcPct val="0"/>
            </a:spcBef>
            <a:spcAft>
              <a:spcPct val="35000"/>
            </a:spcAft>
            <a:buNone/>
          </a:pPr>
          <a:r>
            <a:rPr lang="en-US" sz="700" kern="1200" dirty="0"/>
            <a:t>Data that have not been processed in R (e.g. timelapse output, shapefiles, GIS products, etc.)</a:t>
          </a:r>
        </a:p>
      </dsp:txBody>
      <dsp:txXfrm>
        <a:off x="1733780" y="5149862"/>
        <a:ext cx="1661847" cy="318678"/>
      </dsp:txXfrm>
    </dsp:sp>
    <dsp:sp modelId="{071EE089-9269-E545-B0A9-0F50E58F0DBB}">
      <dsp:nvSpPr>
        <dsp:cNvPr id="0" name=""/>
        <dsp:cNvSpPr/>
      </dsp:nvSpPr>
      <dsp:spPr>
        <a:xfrm>
          <a:off x="3841777" y="4406279"/>
          <a:ext cx="1846497" cy="956034"/>
        </a:xfrm>
        <a:prstGeom prst="rect">
          <a:avLst/>
        </a:prstGeom>
        <a:solidFill>
          <a:schemeClr val="accent4">
            <a:hueOff val="3299968"/>
            <a:satOff val="-14601"/>
            <a:lumOff val="-2452"/>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processed</a:t>
          </a:r>
        </a:p>
      </dsp:txBody>
      <dsp:txXfrm>
        <a:off x="3841777" y="4406279"/>
        <a:ext cx="1846497" cy="956034"/>
      </dsp:txXfrm>
    </dsp:sp>
    <dsp:sp modelId="{73341A4A-EF8C-0249-9796-1213C911DCF1}">
      <dsp:nvSpPr>
        <dsp:cNvPr id="0" name=""/>
        <dsp:cNvSpPr/>
      </dsp:nvSpPr>
      <dsp:spPr>
        <a:xfrm>
          <a:off x="4211077" y="5149862"/>
          <a:ext cx="1661847" cy="318678"/>
        </a:xfrm>
        <a:prstGeom prst="rect">
          <a:avLst/>
        </a:prstGeom>
        <a:solidFill>
          <a:schemeClr val="lt1">
            <a:alpha val="90000"/>
            <a:hueOff val="0"/>
            <a:satOff val="0"/>
            <a:lumOff val="0"/>
            <a:alphaOff val="0"/>
          </a:schemeClr>
        </a:solidFill>
        <a:ln w="19050" cap="flat" cmpd="sng" algn="ctr">
          <a:solidFill>
            <a:schemeClr val="accent4">
              <a:hueOff val="3299968"/>
              <a:satOff val="-14601"/>
              <a:lumOff val="-24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Data that have been processed in R</a:t>
          </a:r>
        </a:p>
      </dsp:txBody>
      <dsp:txXfrm>
        <a:off x="4211077" y="5149862"/>
        <a:ext cx="1661847" cy="318678"/>
      </dsp:txXfrm>
    </dsp:sp>
    <dsp:sp modelId="{41A0D190-5914-0647-8C4D-17FF8B4D0E5F}">
      <dsp:nvSpPr>
        <dsp:cNvPr id="0" name=""/>
        <dsp:cNvSpPr/>
      </dsp:nvSpPr>
      <dsp:spPr>
        <a:xfrm>
          <a:off x="5080426" y="2897869"/>
          <a:ext cx="1846497" cy="956034"/>
        </a:xfrm>
        <a:prstGeom prst="rect">
          <a:avLst/>
        </a:prstGeom>
        <a:solidFill>
          <a:schemeClr val="accent4">
            <a:hueOff val="4399958"/>
            <a:satOff val="-19468"/>
            <a:lumOff val="-3269"/>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figures</a:t>
          </a:r>
        </a:p>
      </dsp:txBody>
      <dsp:txXfrm>
        <a:off x="5080426" y="2897869"/>
        <a:ext cx="1846497" cy="956034"/>
      </dsp:txXfrm>
    </dsp:sp>
    <dsp:sp modelId="{2D19CB19-4515-8543-AB3C-E158EC61D2E2}">
      <dsp:nvSpPr>
        <dsp:cNvPr id="0" name=""/>
        <dsp:cNvSpPr/>
      </dsp:nvSpPr>
      <dsp:spPr>
        <a:xfrm>
          <a:off x="5449725" y="3641452"/>
          <a:ext cx="1661847" cy="318678"/>
        </a:xfrm>
        <a:prstGeom prst="rect">
          <a:avLst/>
        </a:prstGeom>
        <a:solidFill>
          <a:schemeClr val="lt1">
            <a:alpha val="90000"/>
            <a:hueOff val="0"/>
            <a:satOff val="0"/>
            <a:lumOff val="0"/>
            <a:alphaOff val="0"/>
          </a:schemeClr>
        </a:solidFill>
        <a:ln w="19050" cap="flat" cmpd="sng" algn="ctr">
          <a:solidFill>
            <a:schemeClr val="accent4">
              <a:hueOff val="4399958"/>
              <a:satOff val="-19468"/>
              <a:lumOff val="-32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A folder for figures made in R</a:t>
          </a:r>
        </a:p>
      </dsp:txBody>
      <dsp:txXfrm>
        <a:off x="5449725" y="3641452"/>
        <a:ext cx="1661847" cy="318678"/>
      </dsp:txXfrm>
    </dsp:sp>
    <dsp:sp modelId="{7235F158-0969-354D-B27E-2D9FFAFDA4F9}">
      <dsp:nvSpPr>
        <dsp:cNvPr id="0" name=""/>
        <dsp:cNvSpPr/>
      </dsp:nvSpPr>
      <dsp:spPr>
        <a:xfrm>
          <a:off x="7557723" y="2897869"/>
          <a:ext cx="1846497" cy="956034"/>
        </a:xfrm>
        <a:prstGeom prst="rect">
          <a:avLst/>
        </a:prstGeom>
        <a:solidFill>
          <a:schemeClr val="accent4">
            <a:hueOff val="5499947"/>
            <a:satOff val="-24335"/>
            <a:lumOff val="-4086"/>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code</a:t>
          </a:r>
        </a:p>
      </dsp:txBody>
      <dsp:txXfrm>
        <a:off x="7557723" y="2897869"/>
        <a:ext cx="1846497" cy="956034"/>
      </dsp:txXfrm>
    </dsp:sp>
    <dsp:sp modelId="{05605CC3-D84F-9D4B-89C5-6CDD05DD5ADD}">
      <dsp:nvSpPr>
        <dsp:cNvPr id="0" name=""/>
        <dsp:cNvSpPr/>
      </dsp:nvSpPr>
      <dsp:spPr>
        <a:xfrm>
          <a:off x="7927022" y="3641452"/>
          <a:ext cx="1661847" cy="318678"/>
        </a:xfrm>
        <a:prstGeom prst="rect">
          <a:avLst/>
        </a:prstGeom>
        <a:solidFill>
          <a:schemeClr val="lt1">
            <a:alpha val="90000"/>
            <a:hueOff val="0"/>
            <a:satOff val="0"/>
            <a:lumOff val="0"/>
            <a:alphaOff val="0"/>
          </a:schemeClr>
        </a:solidFill>
        <a:ln w="19050" cap="flat" cmpd="sng" algn="ctr">
          <a:solidFill>
            <a:schemeClr val="accent4">
              <a:hueOff val="5499947"/>
              <a:satOff val="-24335"/>
              <a:lumOff val="-40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R scripts for data formatting, analysis, and visualization</a:t>
          </a:r>
        </a:p>
      </dsp:txBody>
      <dsp:txXfrm>
        <a:off x="7927022" y="3641452"/>
        <a:ext cx="1661847" cy="318678"/>
      </dsp:txXfrm>
    </dsp:sp>
    <dsp:sp modelId="{C45072CD-83AA-A94A-B703-73270DFACF6A}">
      <dsp:nvSpPr>
        <dsp:cNvPr id="0" name=""/>
        <dsp:cNvSpPr/>
      </dsp:nvSpPr>
      <dsp:spPr>
        <a:xfrm>
          <a:off x="10035020" y="2897869"/>
          <a:ext cx="1846497" cy="956034"/>
        </a:xfrm>
        <a:prstGeom prst="rect">
          <a:avLst/>
        </a:prstGeom>
        <a:solidFill>
          <a:schemeClr val="accent4">
            <a:hueOff val="6599937"/>
            <a:satOff val="-29202"/>
            <a:lumOff val="-4903"/>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README</a:t>
          </a:r>
        </a:p>
      </dsp:txBody>
      <dsp:txXfrm>
        <a:off x="10035020" y="2897869"/>
        <a:ext cx="1846497" cy="956034"/>
      </dsp:txXfrm>
    </dsp:sp>
    <dsp:sp modelId="{E47C6083-B452-FE4F-8446-47F817E6C86D}">
      <dsp:nvSpPr>
        <dsp:cNvPr id="0" name=""/>
        <dsp:cNvSpPr/>
      </dsp:nvSpPr>
      <dsp:spPr>
        <a:xfrm>
          <a:off x="10404319" y="3641452"/>
          <a:ext cx="1661847" cy="318678"/>
        </a:xfrm>
        <a:prstGeom prst="rect">
          <a:avLst/>
        </a:prstGeom>
        <a:solidFill>
          <a:schemeClr val="lt1">
            <a:alpha val="90000"/>
            <a:hueOff val="0"/>
            <a:satOff val="0"/>
            <a:lumOff val="0"/>
            <a:alphaOff val="0"/>
          </a:schemeClr>
        </a:solidFill>
        <a:ln w="19050" cap="flat" cmpd="sng" algn="ctr">
          <a:solidFill>
            <a:schemeClr val="accent4">
              <a:hueOff val="6599937"/>
              <a:satOff val="-29202"/>
              <a:lumOff val="-49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en-US" sz="800" kern="1200" dirty="0"/>
            <a:t>A well annotated file that explains all of the files in the repository</a:t>
          </a:r>
        </a:p>
      </dsp:txBody>
      <dsp:txXfrm>
        <a:off x="10404319" y="3641452"/>
        <a:ext cx="1661847" cy="318678"/>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35B03D-516F-5A44-9365-C1C2D3DF7245}" type="datetimeFigureOut">
              <a:rPr lang="en-US" smtClean="0"/>
              <a:t>6/10/25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96C56-F9E7-8A4C-85EB-B40E19913C19}" type="slidenum">
              <a:rPr lang="en-US" smtClean="0"/>
              <a:t>‹#›</a:t>
            </a:fld>
            <a:endParaRPr lang="en-US"/>
          </a:p>
        </p:txBody>
      </p:sp>
    </p:spTree>
    <p:extLst>
      <p:ext uri="{BB962C8B-B14F-4D97-AF65-F5344CB8AC3E}">
        <p14:creationId xmlns:p14="http://schemas.microsoft.com/office/powerpoint/2010/main" val="408376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osit.co/reSources/cheatsheet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i3s.unice.fr/~malapert/R/pdf/base-r.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You will recall you downloaded two programs for this course, R and RStudio. R itself is the programming language we will be using and the R application you downloaded is the free software environment that allows your computer to understand the coding language and perform various functions. We almost never work directly in R because it’s clunky and not straightforward; instead we work in RStudio. RStudio is a much more user friendly interface to work in. </a:t>
            </a:r>
            <a:r>
              <a:rPr lang="en-US" sz="1200" kern="1200" dirty="0">
                <a:solidFill>
                  <a:schemeClr val="tx1"/>
                </a:solidFill>
                <a:effectLst/>
                <a:latin typeface="+mn-lt"/>
                <a:ea typeface="+mn-ea"/>
                <a:cs typeface="+mn-cs"/>
              </a:rPr>
              <a:t>Open RStudio</a:t>
            </a:r>
            <a:r>
              <a:rPr lang="en-US" dirty="0">
                <a:effectLst/>
              </a:rPr>
              <a:t> on your laptop and we will go over the layout and various options in RStudio. You may also want to reference the </a:t>
            </a:r>
            <a:r>
              <a:rPr lang="en-US" sz="1200" u="none" strike="noStrike" kern="1200" dirty="0">
                <a:solidFill>
                  <a:schemeClr val="tx1"/>
                </a:solidFill>
                <a:effectLst/>
                <a:latin typeface="+mn-lt"/>
                <a:ea typeface="+mn-ea"/>
                <a:cs typeface="+mn-cs"/>
                <a:hlinkClick r:id="rId3"/>
              </a:rPr>
              <a:t>Rstudio IDE cheat sheet</a:t>
            </a:r>
            <a:r>
              <a:rPr lang="en-US" dirty="0">
                <a:effectLst/>
              </a:rPr>
              <a:t> and take any notes you find helpful as we go.</a:t>
            </a:r>
          </a:p>
          <a:p>
            <a:br>
              <a:rPr lang="en-US" dirty="0">
                <a:effectLst/>
              </a:rPr>
            </a:b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5</a:t>
            </a:fld>
            <a:endParaRPr lang="en-US"/>
          </a:p>
        </p:txBody>
      </p:sp>
    </p:spTree>
    <p:extLst>
      <p:ext uri="{BB962C8B-B14F-4D97-AF65-F5344CB8AC3E}">
        <p14:creationId xmlns:p14="http://schemas.microsoft.com/office/powerpoint/2010/main" val="2299209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 Source:</a:t>
            </a:r>
          </a:p>
          <a:p>
            <a:r>
              <a:rPr lang="en-US" sz="1200" b="0" i="0" kern="1200" dirty="0">
                <a:solidFill>
                  <a:schemeClr val="tx1"/>
                </a:solidFill>
                <a:effectLst/>
                <a:latin typeface="+mn-lt"/>
                <a:ea typeface="+mn-ea"/>
                <a:cs typeface="+mn-cs"/>
              </a:rPr>
              <a:t>This is where you write your code. Code that you have written is called your </a:t>
            </a:r>
            <a:r>
              <a:rPr lang="en-US" sz="1200" b="1" i="0" kern="1200" dirty="0">
                <a:solidFill>
                  <a:schemeClr val="tx1"/>
                </a:solidFill>
                <a:effectLst/>
                <a:latin typeface="+mn-lt"/>
                <a:ea typeface="+mn-ea"/>
                <a:cs typeface="+mn-cs"/>
              </a:rPr>
              <a:t>R script</a:t>
            </a:r>
            <a:r>
              <a:rPr lang="en-US" sz="1200" b="0" i="0" kern="1200" dirty="0">
                <a:solidFill>
                  <a:schemeClr val="tx1"/>
                </a:solidFill>
                <a:effectLst/>
                <a:latin typeface="+mn-lt"/>
                <a:ea typeface="+mn-ea"/>
                <a:cs typeface="+mn-cs"/>
              </a:rPr>
              <a:t>. Anything you want evaluated in R that you want to be available later is written here. Your code is not evaluated until you run it, this can be done in a couple different ways.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Console:</a:t>
            </a:r>
          </a:p>
          <a:p>
            <a:r>
              <a:rPr lang="en-US" sz="1200" b="0" i="0" kern="1200" dirty="0">
                <a:solidFill>
                  <a:schemeClr val="tx1"/>
                </a:solidFill>
                <a:effectLst/>
                <a:latin typeface="+mn-lt"/>
                <a:ea typeface="+mn-ea"/>
                <a:cs typeface="+mn-cs"/>
              </a:rPr>
              <a:t>The R </a:t>
            </a:r>
            <a:r>
              <a:rPr lang="en-US" sz="1200" b="1" i="0" kern="1200" dirty="0">
                <a:solidFill>
                  <a:schemeClr val="tx1"/>
                </a:solidFill>
                <a:effectLst/>
                <a:latin typeface="+mn-lt"/>
                <a:ea typeface="+mn-ea"/>
                <a:cs typeface="+mn-cs"/>
              </a:rPr>
              <a:t>console</a:t>
            </a:r>
            <a:r>
              <a:rPr lang="en-US" sz="1200" b="0" i="0" kern="1200" dirty="0">
                <a:solidFill>
                  <a:schemeClr val="tx1"/>
                </a:solidFill>
                <a:effectLst/>
                <a:latin typeface="+mn-lt"/>
                <a:ea typeface="+mn-ea"/>
                <a:cs typeface="+mn-cs"/>
              </a:rPr>
              <a:t> (what you see if you opened R directly instead of RStudio) is a </a:t>
            </a:r>
            <a:r>
              <a:rPr lang="en-US" sz="1200" b="1" i="0" kern="1200" dirty="0">
                <a:solidFill>
                  <a:schemeClr val="tx1"/>
                </a:solidFill>
                <a:effectLst/>
                <a:latin typeface="+mn-lt"/>
                <a:ea typeface="+mn-ea"/>
                <a:cs typeface="+mn-cs"/>
              </a:rPr>
              <a:t>command line</a:t>
            </a:r>
            <a:r>
              <a:rPr lang="en-US" sz="1200" b="0" i="0" kern="1200" dirty="0">
                <a:solidFill>
                  <a:schemeClr val="tx1"/>
                </a:solidFill>
                <a:effectLst/>
                <a:latin typeface="+mn-lt"/>
                <a:ea typeface="+mn-ea"/>
                <a:cs typeface="+mn-cs"/>
              </a:rPr>
              <a:t> interface, and is </a:t>
            </a:r>
            <a:r>
              <a:rPr lang="en-US" sz="1200" b="0" i="1" kern="1200" dirty="0">
                <a:solidFill>
                  <a:schemeClr val="tx1"/>
                </a:solidFill>
                <a:effectLst/>
                <a:latin typeface="+mn-lt"/>
                <a:ea typeface="+mn-ea"/>
                <a:cs typeface="+mn-cs"/>
              </a:rPr>
              <a:t>your direct connection with R</a:t>
            </a:r>
            <a:r>
              <a:rPr lang="en-US" sz="1200" b="0" i="0" kern="1200" dirty="0">
                <a:solidFill>
                  <a:schemeClr val="tx1"/>
                </a:solidFill>
                <a:effectLst/>
                <a:latin typeface="+mn-lt"/>
                <a:ea typeface="+mn-ea"/>
                <a:cs typeface="+mn-cs"/>
              </a:rPr>
              <a:t>: you give R a command at the prompt and R executes that command. The </a:t>
            </a:r>
            <a:r>
              <a:rPr lang="en-US" sz="1200" b="1" i="0" kern="1200" dirty="0">
                <a:solidFill>
                  <a:schemeClr val="tx1"/>
                </a:solidFill>
                <a:effectLst/>
                <a:latin typeface="+mn-lt"/>
                <a:ea typeface="+mn-ea"/>
                <a:cs typeface="+mn-cs"/>
              </a:rPr>
              <a:t>console</a:t>
            </a:r>
            <a:r>
              <a:rPr lang="en-US" sz="1200" b="0" i="0" kern="1200" dirty="0">
                <a:solidFill>
                  <a:schemeClr val="tx1"/>
                </a:solidFill>
                <a:effectLst/>
                <a:latin typeface="+mn-lt"/>
                <a:ea typeface="+mn-ea"/>
                <a:cs typeface="+mn-cs"/>
              </a:rPr>
              <a:t> is where your code is evaluated by R, it will show the code you have run followed by any output if there is one. Some code will not have an output in this panel (e.g., graphs), which we will cover more later. The </a:t>
            </a:r>
            <a:r>
              <a:rPr lang="en-US" sz="1200" b="1" i="0" kern="1200" dirty="0">
                <a:solidFill>
                  <a:schemeClr val="tx1"/>
                </a:solidFill>
                <a:effectLst/>
                <a:latin typeface="+mn-lt"/>
                <a:ea typeface="+mn-ea"/>
                <a:cs typeface="+mn-cs"/>
              </a:rPr>
              <a:t>console</a:t>
            </a:r>
            <a:r>
              <a:rPr lang="en-US" sz="1200" b="0" i="0" kern="1200" dirty="0">
                <a:solidFill>
                  <a:schemeClr val="tx1"/>
                </a:solidFill>
                <a:effectLst/>
                <a:latin typeface="+mn-lt"/>
                <a:ea typeface="+mn-ea"/>
                <a:cs typeface="+mn-cs"/>
              </a:rPr>
              <a:t> can also be used to write and evaluate code you only need to use once and don’t want saved in your script. This is useful for looking up help files, checking the structure of your data, and simple math such as what we just did.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Tab Panes</a:t>
            </a:r>
          </a:p>
          <a:p>
            <a:r>
              <a:rPr lang="en-US" sz="1200" b="0" i="0" kern="1200" dirty="0">
                <a:solidFill>
                  <a:schemeClr val="tx1"/>
                </a:solidFill>
                <a:effectLst/>
                <a:latin typeface="+mn-lt"/>
                <a:ea typeface="+mn-ea"/>
                <a:cs typeface="+mn-cs"/>
              </a:rPr>
              <a:t>There are two windows with various tabs on the right, the top window is your </a:t>
            </a:r>
            <a:r>
              <a:rPr lang="en-US" sz="1200" b="1" i="0" kern="1200" dirty="0">
                <a:solidFill>
                  <a:schemeClr val="tx1"/>
                </a:solidFill>
                <a:effectLst/>
                <a:latin typeface="+mn-lt"/>
                <a:ea typeface="+mn-ea"/>
                <a:cs typeface="+mn-cs"/>
              </a:rPr>
              <a:t>environment/history</a:t>
            </a:r>
            <a:r>
              <a:rPr lang="en-US" sz="1200" b="0" i="0" kern="1200" dirty="0">
                <a:solidFill>
                  <a:schemeClr val="tx1"/>
                </a:solidFill>
                <a:effectLst/>
                <a:latin typeface="+mn-lt"/>
                <a:ea typeface="+mn-ea"/>
                <a:cs typeface="+mn-cs"/>
              </a:rPr>
              <a:t> and the lower window contains the </a:t>
            </a:r>
            <a:r>
              <a:rPr lang="en-US" sz="1200" b="1" i="0" kern="1200" dirty="0">
                <a:solidFill>
                  <a:schemeClr val="tx1"/>
                </a:solidFill>
                <a:effectLst/>
                <a:latin typeface="+mn-lt"/>
                <a:ea typeface="+mn-ea"/>
                <a:cs typeface="+mn-cs"/>
              </a:rPr>
              <a:t>files</a:t>
            </a:r>
            <a:r>
              <a:rPr lang="en-US" sz="1200" b="0" i="0" kern="1200" dirty="0">
                <a:solidFill>
                  <a:schemeClr val="tx1"/>
                </a:solidFill>
                <a:effectLst/>
                <a:latin typeface="+mn-lt"/>
                <a:ea typeface="+mn-ea"/>
                <a:cs typeface="+mn-cs"/>
              </a:rPr>
              <a:t> window and other tabs.</a:t>
            </a:r>
          </a:p>
          <a:p>
            <a:r>
              <a:rPr lang="en-US" sz="1200" b="1" i="0" kern="1200" dirty="0">
                <a:solidFill>
                  <a:schemeClr val="tx1"/>
                </a:solidFill>
                <a:effectLst/>
                <a:latin typeface="+mn-lt"/>
                <a:ea typeface="+mn-ea"/>
                <a:cs typeface="+mn-cs"/>
              </a:rPr>
              <a:t>3. Environment/History:</a:t>
            </a:r>
          </a:p>
          <a:p>
            <a:r>
              <a:rPr lang="en-US" sz="1200" b="0" i="0" kern="1200" dirty="0">
                <a:solidFill>
                  <a:schemeClr val="tx1"/>
                </a:solidFill>
                <a:effectLst/>
                <a:latin typeface="+mn-lt"/>
                <a:ea typeface="+mn-ea"/>
                <a:cs typeface="+mn-cs"/>
              </a:rPr>
              <a:t>The first tab of this window is the </a:t>
            </a:r>
            <a:r>
              <a:rPr lang="en-US" sz="1200" b="1" i="0" kern="1200" dirty="0">
                <a:solidFill>
                  <a:schemeClr val="tx1"/>
                </a:solidFill>
                <a:effectLst/>
                <a:latin typeface="+mn-lt"/>
                <a:ea typeface="+mn-ea"/>
                <a:cs typeface="+mn-cs"/>
              </a:rPr>
              <a:t>environment</a:t>
            </a:r>
            <a:r>
              <a:rPr lang="en-US" sz="1200" b="0" i="0" kern="1200" dirty="0">
                <a:solidFill>
                  <a:schemeClr val="tx1"/>
                </a:solidFill>
                <a:effectLst/>
                <a:latin typeface="+mn-lt"/>
                <a:ea typeface="+mn-ea"/>
                <a:cs typeface="+mn-cs"/>
              </a:rPr>
              <a:t>; this shows you objects that are currently in your working space (environment) such as data, vectors, and graphs. The second tab is your </a:t>
            </a:r>
            <a:r>
              <a:rPr lang="en-US" sz="1200" b="1" i="0" kern="1200" dirty="0">
                <a:solidFill>
                  <a:schemeClr val="tx1"/>
                </a:solidFill>
                <a:effectLst/>
                <a:latin typeface="+mn-lt"/>
                <a:ea typeface="+mn-ea"/>
                <a:cs typeface="+mn-cs"/>
              </a:rPr>
              <a:t>history</a:t>
            </a:r>
            <a:r>
              <a:rPr lang="en-US" sz="1200" b="0" i="0" kern="1200" dirty="0">
                <a:solidFill>
                  <a:schemeClr val="tx1"/>
                </a:solidFill>
                <a:effectLst/>
                <a:latin typeface="+mn-lt"/>
                <a:ea typeface="+mn-ea"/>
                <a:cs typeface="+mn-cs"/>
              </a:rPr>
              <a:t> which shows you everything you’ve evaluated during your current session.</a:t>
            </a:r>
          </a:p>
          <a:p>
            <a:endParaRPr lang="en-US" sz="1200" b="0" i="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4. Files and others:</a:t>
            </a:r>
          </a:p>
          <a:p>
            <a:r>
              <a:rPr lang="en-US" sz="1200" b="1" i="0" kern="1200" dirty="0">
                <a:solidFill>
                  <a:schemeClr val="tx1"/>
                </a:solidFill>
                <a:effectLst/>
                <a:latin typeface="+mn-lt"/>
                <a:ea typeface="+mn-ea"/>
                <a:cs typeface="+mn-cs"/>
              </a:rPr>
              <a:t>Files:</a:t>
            </a:r>
          </a:p>
          <a:p>
            <a:r>
              <a:rPr lang="en-US" sz="1200" b="0" i="0" kern="1200" dirty="0">
                <a:solidFill>
                  <a:schemeClr val="tx1"/>
                </a:solidFill>
                <a:effectLst/>
                <a:latin typeface="+mn-lt"/>
                <a:ea typeface="+mn-ea"/>
                <a:cs typeface="+mn-cs"/>
              </a:rPr>
              <a:t>The last window contains several tabs including </a:t>
            </a:r>
            <a:r>
              <a:rPr lang="en-US" sz="1200" b="1" i="0" kern="1200" dirty="0">
                <a:solidFill>
                  <a:schemeClr val="tx1"/>
                </a:solidFill>
                <a:effectLst/>
                <a:latin typeface="+mn-lt"/>
                <a:ea typeface="+mn-ea"/>
                <a:cs typeface="+mn-cs"/>
              </a:rPr>
              <a:t>files</a:t>
            </a:r>
            <a:r>
              <a:rPr lang="en-US" sz="1200" b="0" i="0" kern="1200" dirty="0">
                <a:solidFill>
                  <a:schemeClr val="tx1"/>
                </a:solidFill>
                <a:effectLst/>
                <a:latin typeface="+mn-lt"/>
                <a:ea typeface="+mn-ea"/>
                <a:cs typeface="+mn-cs"/>
              </a:rPr>
              <a:t> which is useful to see your directory (where you are working in your computer). You can check what you have named your data sets, open scripts, etc. without having to navigate out of RStudio. You can also create, delete, and rename folders and files directly in RStudio in this tab. When you click on </a:t>
            </a:r>
            <a:r>
              <a:rPr lang="en-US" sz="1200" b="1" i="0" kern="1200" dirty="0">
                <a:solidFill>
                  <a:schemeClr val="tx1"/>
                </a:solidFill>
                <a:effectLst/>
                <a:latin typeface="+mn-lt"/>
                <a:ea typeface="+mn-ea"/>
                <a:cs typeface="+mn-cs"/>
              </a:rPr>
              <a:t>files</a:t>
            </a:r>
            <a:r>
              <a:rPr lang="en-US" sz="1200" b="0" i="0" kern="1200" dirty="0">
                <a:solidFill>
                  <a:schemeClr val="tx1"/>
                </a:solidFill>
                <a:effectLst/>
                <a:latin typeface="+mn-lt"/>
                <a:ea typeface="+mn-ea"/>
                <a:cs typeface="+mn-cs"/>
              </a:rPr>
              <a:t> initially it will open to your current </a:t>
            </a:r>
            <a:r>
              <a:rPr lang="en-US" sz="1200" b="1" i="0" kern="1200" dirty="0">
                <a:solidFill>
                  <a:schemeClr val="tx1"/>
                </a:solidFill>
                <a:effectLst/>
                <a:latin typeface="+mn-lt"/>
                <a:ea typeface="+mn-ea"/>
                <a:cs typeface="+mn-cs"/>
              </a:rPr>
              <a:t>working directory</a:t>
            </a:r>
            <a:r>
              <a:rPr lang="en-US" sz="1200" b="0" i="0" kern="1200" dirty="0">
                <a:solidFill>
                  <a:schemeClr val="tx1"/>
                </a:solidFill>
                <a:effectLst/>
                <a:latin typeface="+mn-lt"/>
                <a:ea typeface="+mn-ea"/>
                <a:cs typeface="+mn-cs"/>
              </a:rPr>
              <a:t>, which is the file path on your computer that you are working out of. This is where your R outputs will be stored and should be where any files you want to access on your computer are also stored.</a:t>
            </a:r>
            <a:br>
              <a:rPr lang="en-US" dirty="0">
                <a:effectLst/>
              </a:rPr>
            </a:br>
            <a:r>
              <a:rPr lang="en-US" sz="1200" b="1" i="0" kern="1200" dirty="0">
                <a:solidFill>
                  <a:schemeClr val="tx1"/>
                </a:solidFill>
                <a:effectLst/>
                <a:latin typeface="+mn-lt"/>
                <a:ea typeface="+mn-ea"/>
                <a:cs typeface="+mn-cs"/>
              </a:rPr>
              <a:t>Plots:</a:t>
            </a:r>
          </a:p>
          <a:p>
            <a:r>
              <a:rPr lang="en-US" sz="1200" b="0" i="0" kern="1200" dirty="0">
                <a:solidFill>
                  <a:schemeClr val="tx1"/>
                </a:solidFill>
                <a:effectLst/>
                <a:latin typeface="+mn-lt"/>
                <a:ea typeface="+mn-ea"/>
                <a:cs typeface="+mn-cs"/>
              </a:rPr>
              <a:t>Working left to right let’s go through the remaining tabs. The </a:t>
            </a:r>
            <a:r>
              <a:rPr lang="en-US" sz="1200" b="1" i="0" kern="1200" dirty="0">
                <a:solidFill>
                  <a:schemeClr val="tx1"/>
                </a:solidFill>
                <a:effectLst/>
                <a:latin typeface="+mn-lt"/>
                <a:ea typeface="+mn-ea"/>
                <a:cs typeface="+mn-cs"/>
              </a:rPr>
              <a:t>plots</a:t>
            </a:r>
            <a:r>
              <a:rPr lang="en-US" sz="1200" b="0" i="0" kern="1200" dirty="0">
                <a:solidFill>
                  <a:schemeClr val="tx1"/>
                </a:solidFill>
                <a:effectLst/>
                <a:latin typeface="+mn-lt"/>
                <a:ea typeface="+mn-ea"/>
                <a:cs typeface="+mn-cs"/>
              </a:rPr>
              <a:t> panel is where graphs and other figures you create in R will appear. Click the </a:t>
            </a:r>
            <a:r>
              <a:rPr lang="en-US" sz="1200" b="1" i="0" kern="1200" dirty="0">
                <a:solidFill>
                  <a:schemeClr val="tx1"/>
                </a:solidFill>
                <a:effectLst/>
                <a:latin typeface="+mn-lt"/>
                <a:ea typeface="+mn-ea"/>
                <a:cs typeface="+mn-cs"/>
              </a:rPr>
              <a:t>plots</a:t>
            </a:r>
            <a:r>
              <a:rPr lang="en-US" sz="1200" b="0" i="0" kern="1200" dirty="0">
                <a:solidFill>
                  <a:schemeClr val="tx1"/>
                </a:solidFill>
                <a:effectLst/>
                <a:latin typeface="+mn-lt"/>
                <a:ea typeface="+mn-ea"/>
                <a:cs typeface="+mn-cs"/>
              </a:rPr>
              <a:t> tab*, since we haven’t created any figures there isn’t anything to see here yet.</a:t>
            </a:r>
          </a:p>
          <a:p>
            <a:r>
              <a:rPr lang="en-US" sz="1200" b="1" i="0" kern="1200" dirty="0">
                <a:solidFill>
                  <a:schemeClr val="tx1"/>
                </a:solidFill>
                <a:effectLst/>
                <a:latin typeface="+mn-lt"/>
                <a:ea typeface="+mn-ea"/>
                <a:cs typeface="+mn-cs"/>
              </a:rPr>
              <a:t>Packages:</a:t>
            </a:r>
          </a:p>
          <a:p>
            <a:r>
              <a:rPr lang="en-US" sz="1200" b="0" i="0" kern="1200" dirty="0">
                <a:solidFill>
                  <a:schemeClr val="tx1"/>
                </a:solidFill>
                <a:effectLst/>
                <a:latin typeface="+mn-lt"/>
                <a:ea typeface="+mn-ea"/>
                <a:cs typeface="+mn-cs"/>
              </a:rPr>
              <a:t>This tab is one way that you can install, update, and check which </a:t>
            </a:r>
            <a:r>
              <a:rPr lang="en-US" sz="1200" b="1" i="0" kern="1200" dirty="0">
                <a:solidFill>
                  <a:schemeClr val="tx1"/>
                </a:solidFill>
                <a:effectLst/>
                <a:latin typeface="+mn-lt"/>
                <a:ea typeface="+mn-ea"/>
                <a:cs typeface="+mn-cs"/>
              </a:rPr>
              <a:t>packages</a:t>
            </a:r>
            <a:r>
              <a:rPr lang="en-US" sz="1200" b="0" i="0" kern="1200" dirty="0">
                <a:solidFill>
                  <a:schemeClr val="tx1"/>
                </a:solidFill>
                <a:effectLst/>
                <a:latin typeface="+mn-lt"/>
                <a:ea typeface="+mn-ea"/>
                <a:cs typeface="+mn-cs"/>
              </a:rPr>
              <a:t> you have in your works pace. We will cover this tab more later when we start working with </a:t>
            </a:r>
            <a:r>
              <a:rPr lang="en-US" sz="1200" b="1" i="0" kern="1200" dirty="0">
                <a:solidFill>
                  <a:schemeClr val="tx1"/>
                </a:solidFill>
                <a:effectLst/>
                <a:latin typeface="+mn-lt"/>
                <a:ea typeface="+mn-ea"/>
                <a:cs typeface="+mn-cs"/>
              </a:rPr>
              <a:t>packages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Help:</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help</a:t>
            </a:r>
            <a:r>
              <a:rPr lang="en-US" sz="1200" b="0" i="0" kern="1200" dirty="0">
                <a:solidFill>
                  <a:schemeClr val="tx1"/>
                </a:solidFill>
                <a:effectLst/>
                <a:latin typeface="+mn-lt"/>
                <a:ea typeface="+mn-ea"/>
                <a:cs typeface="+mn-cs"/>
              </a:rPr>
              <a:t> tab is where you can look up information and </a:t>
            </a:r>
            <a:r>
              <a:rPr lang="en-US" sz="1200" b="1" i="0" kern="1200" dirty="0">
                <a:solidFill>
                  <a:schemeClr val="tx1"/>
                </a:solidFill>
                <a:effectLst/>
                <a:latin typeface="+mn-lt"/>
                <a:ea typeface="+mn-ea"/>
                <a:cs typeface="+mn-cs"/>
              </a:rPr>
              <a:t>R documentation</a:t>
            </a:r>
            <a:r>
              <a:rPr lang="en-US" sz="1200" b="0" i="0" kern="1200" dirty="0">
                <a:solidFill>
                  <a:schemeClr val="tx1"/>
                </a:solidFill>
                <a:effectLst/>
                <a:latin typeface="+mn-lt"/>
                <a:ea typeface="+mn-ea"/>
                <a:cs typeface="+mn-cs"/>
              </a:rPr>
              <a:t> about various </a:t>
            </a:r>
            <a:r>
              <a:rPr lang="en-US" sz="1200" b="1" i="0" kern="1200" dirty="0">
                <a:solidFill>
                  <a:schemeClr val="tx1"/>
                </a:solidFill>
                <a:effectLst/>
                <a:latin typeface="+mn-lt"/>
                <a:ea typeface="+mn-ea"/>
                <a:cs typeface="+mn-cs"/>
              </a:rPr>
              <a:t>functions</a:t>
            </a:r>
            <a:r>
              <a:rPr lang="en-US" sz="1200" b="0" i="0" kern="1200" dirty="0">
                <a:solidFill>
                  <a:schemeClr val="tx1"/>
                </a:solidFill>
                <a:effectLst/>
                <a:latin typeface="+mn-lt"/>
                <a:ea typeface="+mn-ea"/>
                <a:cs typeface="+mn-cs"/>
              </a:rPr>
              <a:t> you may want to use. Since we haven’t covered </a:t>
            </a:r>
            <a:r>
              <a:rPr lang="en-US" sz="1200" b="1" i="0" kern="1200" dirty="0">
                <a:solidFill>
                  <a:schemeClr val="tx1"/>
                </a:solidFill>
                <a:effectLst/>
                <a:latin typeface="+mn-lt"/>
                <a:ea typeface="+mn-ea"/>
                <a:cs typeface="+mn-cs"/>
              </a:rPr>
              <a:t>functions</a:t>
            </a:r>
            <a:r>
              <a:rPr lang="en-US" sz="1200" b="0" i="0" kern="1200" dirty="0">
                <a:solidFill>
                  <a:schemeClr val="tx1"/>
                </a:solidFill>
                <a:effectLst/>
                <a:latin typeface="+mn-lt"/>
                <a:ea typeface="+mn-ea"/>
                <a:cs typeface="+mn-cs"/>
              </a:rPr>
              <a:t> yet, we will use some examples from the </a:t>
            </a:r>
            <a:r>
              <a:rPr lang="en-US" sz="1200" b="0" i="0" u="none" strike="noStrike" kern="1200" dirty="0">
                <a:solidFill>
                  <a:schemeClr val="tx1"/>
                </a:solidFill>
                <a:effectLst/>
                <a:latin typeface="+mn-lt"/>
                <a:ea typeface="+mn-ea"/>
                <a:cs typeface="+mn-cs"/>
                <a:hlinkClick r:id="rId3"/>
              </a:rPr>
              <a:t>Base R Cheat sheet</a:t>
            </a:r>
            <a:r>
              <a:rPr lang="en-US" sz="1200" b="0" i="0" kern="1200" dirty="0">
                <a:solidFill>
                  <a:schemeClr val="tx1"/>
                </a:solidFill>
                <a:effectLst/>
                <a:latin typeface="+mn-lt"/>
                <a:ea typeface="+mn-ea"/>
                <a:cs typeface="+mn-cs"/>
              </a:rPr>
              <a:t> to show how this panel works.</a:t>
            </a:r>
          </a:p>
          <a:p>
            <a:endParaRPr lang="en-US" dirty="0">
              <a:effectLst/>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6</a:t>
            </a:fld>
            <a:endParaRPr lang="en-US"/>
          </a:p>
        </p:txBody>
      </p:sp>
    </p:spTree>
    <p:extLst>
      <p:ext uri="{BB962C8B-B14F-4D97-AF65-F5344CB8AC3E}">
        <p14:creationId xmlns:p14="http://schemas.microsoft.com/office/powerpoint/2010/main" val="571570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for R to use any data you have on your computer or to save files you need to tell it where to look. </a:t>
            </a:r>
          </a:p>
        </p:txBody>
      </p:sp>
      <p:sp>
        <p:nvSpPr>
          <p:cNvPr id="4" name="Slide Number Placeholder 3"/>
          <p:cNvSpPr>
            <a:spLocks noGrp="1"/>
          </p:cNvSpPr>
          <p:nvPr>
            <p:ph type="sldNum" sz="quarter" idx="5"/>
          </p:nvPr>
        </p:nvSpPr>
        <p:spPr/>
        <p:txBody>
          <a:bodyPr/>
          <a:lstStyle/>
          <a:p>
            <a:fld id="{37496C56-F9E7-8A4C-85EB-B40E19913C19}" type="slidenum">
              <a:rPr lang="en-US" smtClean="0"/>
              <a:t>7</a:t>
            </a:fld>
            <a:endParaRPr lang="en-US"/>
          </a:p>
        </p:txBody>
      </p:sp>
    </p:spTree>
    <p:extLst>
      <p:ext uri="{BB962C8B-B14F-4D97-AF65-F5344CB8AC3E}">
        <p14:creationId xmlns:p14="http://schemas.microsoft.com/office/powerpoint/2010/main" val="4106636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9</a:t>
            </a:fld>
            <a:endParaRPr lang="en-US"/>
          </a:p>
        </p:txBody>
      </p:sp>
    </p:spTree>
    <p:extLst>
      <p:ext uri="{BB962C8B-B14F-4D97-AF65-F5344CB8AC3E}">
        <p14:creationId xmlns:p14="http://schemas.microsoft.com/office/powerpoint/2010/main" val="1039481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10</a:t>
            </a:fld>
            <a:endParaRPr lang="en-US"/>
          </a:p>
        </p:txBody>
      </p:sp>
    </p:spTree>
    <p:extLst>
      <p:ext uri="{BB962C8B-B14F-4D97-AF65-F5344CB8AC3E}">
        <p14:creationId xmlns:p14="http://schemas.microsoft.com/office/powerpoint/2010/main" val="1290886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same code cleaned and tidy</a:t>
            </a:r>
          </a:p>
        </p:txBody>
      </p:sp>
      <p:sp>
        <p:nvSpPr>
          <p:cNvPr id="4" name="Slide Number Placeholder 3"/>
          <p:cNvSpPr>
            <a:spLocks noGrp="1"/>
          </p:cNvSpPr>
          <p:nvPr>
            <p:ph type="sldNum" sz="quarter" idx="5"/>
          </p:nvPr>
        </p:nvSpPr>
        <p:spPr/>
        <p:txBody>
          <a:bodyPr/>
          <a:lstStyle/>
          <a:p>
            <a:fld id="{37496C56-F9E7-8A4C-85EB-B40E19913C19}" type="slidenum">
              <a:rPr lang="en-US" smtClean="0"/>
              <a:t>13</a:t>
            </a:fld>
            <a:endParaRPr lang="en-US"/>
          </a:p>
        </p:txBody>
      </p:sp>
    </p:spTree>
    <p:extLst>
      <p:ext uri="{BB962C8B-B14F-4D97-AF65-F5344CB8AC3E}">
        <p14:creationId xmlns:p14="http://schemas.microsoft.com/office/powerpoint/2010/main" val="3652481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biggest learning curves with coding is that you will never be taught everything you need to know in a course AND even if you have been taught or given code for something every dataset is different and you will need to make changes even if the code has worked before. So rather than covering examples of specific thigs and then having you practice those things in your own R Markdown file, we are going to have you practice generating an R Markdown from scratch without covering everything explicitly. You have a </a:t>
            </a:r>
            <a:r>
              <a:rPr lang="en-US" dirty="0" err="1"/>
              <a:t>cheatsheet</a:t>
            </a:r>
            <a:r>
              <a:rPr lang="en-US" dirty="0"/>
              <a:t>, example files, us, and the internet to help you accomplish these tasks which is what you’ll have in a real-world setting. </a:t>
            </a:r>
          </a:p>
        </p:txBody>
      </p:sp>
      <p:sp>
        <p:nvSpPr>
          <p:cNvPr id="4" name="Slide Number Placeholder 3"/>
          <p:cNvSpPr>
            <a:spLocks noGrp="1"/>
          </p:cNvSpPr>
          <p:nvPr>
            <p:ph type="sldNum" sz="quarter" idx="5"/>
          </p:nvPr>
        </p:nvSpPr>
        <p:spPr/>
        <p:txBody>
          <a:bodyPr/>
          <a:lstStyle/>
          <a:p>
            <a:fld id="{37496C56-F9E7-8A4C-85EB-B40E19913C19}" type="slidenum">
              <a:rPr lang="en-US" smtClean="0"/>
              <a:t>17</a:t>
            </a:fld>
            <a:endParaRPr lang="en-US"/>
          </a:p>
        </p:txBody>
      </p:sp>
    </p:spTree>
    <p:extLst>
      <p:ext uri="{BB962C8B-B14F-4D97-AF65-F5344CB8AC3E}">
        <p14:creationId xmlns:p14="http://schemas.microsoft.com/office/powerpoint/2010/main" val="2038615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BEB85-330D-745A-FA79-8A2D39C341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3AA9E8-0E18-463C-95CD-A8194326FA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740BC7-71A0-F537-5CB2-E1041B4910D3}"/>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5" name="Footer Placeholder 4">
            <a:extLst>
              <a:ext uri="{FF2B5EF4-FFF2-40B4-BE49-F238E27FC236}">
                <a16:creationId xmlns:a16="http://schemas.microsoft.com/office/drawing/2014/main" id="{55C900CE-A8B8-3C2D-77E7-DEC44497B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9B280-BB6D-99EB-845A-2F7F23B4D9E7}"/>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4056946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9FCEE-91CD-9535-10BC-A7FAC479D0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AB493-69F8-4B4B-C514-E09E62F86E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1F847-331B-63FA-4079-A01B5BCD63D5}"/>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5" name="Footer Placeholder 4">
            <a:extLst>
              <a:ext uri="{FF2B5EF4-FFF2-40B4-BE49-F238E27FC236}">
                <a16:creationId xmlns:a16="http://schemas.microsoft.com/office/drawing/2014/main" id="{DCC8620C-6895-06CC-5238-B9402A5DC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A1E08-9C51-FE9B-2271-31F777E1D70A}"/>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97577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C7A54E-71AA-4C58-B8F5-991710ED0D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361A52-D6B2-8EEA-EB2A-D812F905D0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643A9-6ABF-F249-9229-B93CBB809CF2}"/>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5" name="Footer Placeholder 4">
            <a:extLst>
              <a:ext uri="{FF2B5EF4-FFF2-40B4-BE49-F238E27FC236}">
                <a16:creationId xmlns:a16="http://schemas.microsoft.com/office/drawing/2014/main" id="{A598CAA3-6DA6-0B95-42E0-182106357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C97CC1-CDBB-CC0A-110A-06378E6F2CE2}"/>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3631459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E5C2-C5EF-3CEE-13E5-BBB56FF260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E9CDA4-7161-F8C3-6734-5629CE5B8B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6390D-935B-AF39-07FF-DF09B9967E7A}"/>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5" name="Footer Placeholder 4">
            <a:extLst>
              <a:ext uri="{FF2B5EF4-FFF2-40B4-BE49-F238E27FC236}">
                <a16:creationId xmlns:a16="http://schemas.microsoft.com/office/drawing/2014/main" id="{FCBF4BFC-ED1A-071E-03A2-EE29F826F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1C1329-4071-8912-E7A7-811E2AAE5AD0}"/>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887396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6B30-69C4-1389-3C34-C862CF73C1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306C66-B490-E56F-D5BD-BF45397058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05F542-03A9-34CA-917E-0D5D32ED3467}"/>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5" name="Footer Placeholder 4">
            <a:extLst>
              <a:ext uri="{FF2B5EF4-FFF2-40B4-BE49-F238E27FC236}">
                <a16:creationId xmlns:a16="http://schemas.microsoft.com/office/drawing/2014/main" id="{3D6D5CE9-1CA5-9626-FC0F-D216EC03F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0076E-BC5A-E6A6-B0E3-30813B2ED819}"/>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193348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3FC5-92C9-FE54-DA8C-1850A6F2ED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E11B67-CB69-3887-DCE3-71AD25D610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48ECBA-BBD2-F752-4ADB-EDC119CEF2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3F332E-1CAA-51CF-EFFC-9C20F5FF706C}"/>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6" name="Footer Placeholder 5">
            <a:extLst>
              <a:ext uri="{FF2B5EF4-FFF2-40B4-BE49-F238E27FC236}">
                <a16:creationId xmlns:a16="http://schemas.microsoft.com/office/drawing/2014/main" id="{50DA3882-6653-46A2-65DE-D571DE2EB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F5FB6B-9C39-0D5E-D0D0-6E0B7441CD46}"/>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2483768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84CE-4D95-828B-66CC-BD869743BF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B91E80-30C0-04B3-80CE-63B2420870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101963-8E6F-B8AD-E742-6B03D4B1B9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95054D-E265-2D55-1F0D-CAB780E3CD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96ECBE-A0AC-14F1-08EE-326681D5DA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FF66E9-5888-3B23-4C6B-99B12EF19CBC}"/>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8" name="Footer Placeholder 7">
            <a:extLst>
              <a:ext uri="{FF2B5EF4-FFF2-40B4-BE49-F238E27FC236}">
                <a16:creationId xmlns:a16="http://schemas.microsoft.com/office/drawing/2014/main" id="{827B0B93-4699-41A9-D7B7-E63A85B056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7EEC8-E7F3-408A-AE4A-08992FF6828A}"/>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439315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FCB98-1075-8B1A-3E67-0C6F77468A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F44AD4-1BA6-4FD6-EC76-E913A5B6868F}"/>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4" name="Footer Placeholder 3">
            <a:extLst>
              <a:ext uri="{FF2B5EF4-FFF2-40B4-BE49-F238E27FC236}">
                <a16:creationId xmlns:a16="http://schemas.microsoft.com/office/drawing/2014/main" id="{D9124216-5024-E030-C486-0D1D0F2E9A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A6C8AC-6E73-5E59-BA93-074F054B6016}"/>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097473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61E23C-E1E5-B3EB-6FCC-59B9227E673E}"/>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3" name="Footer Placeholder 2">
            <a:extLst>
              <a:ext uri="{FF2B5EF4-FFF2-40B4-BE49-F238E27FC236}">
                <a16:creationId xmlns:a16="http://schemas.microsoft.com/office/drawing/2014/main" id="{C9A57CA5-AE57-B909-A923-99956E2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E799B1-6C8C-3C87-EF61-3AD2C28F1F71}"/>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370365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B0E4-778F-23C8-CB23-8F2F8CD4F3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67AF2C-04B2-384A-8FF3-E31B05E32C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EF96DF-7BD4-7F24-3E58-A6E67DFAA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148E0-BBDE-1BD6-BC29-27EBE706D098}"/>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6" name="Footer Placeholder 5">
            <a:extLst>
              <a:ext uri="{FF2B5EF4-FFF2-40B4-BE49-F238E27FC236}">
                <a16:creationId xmlns:a16="http://schemas.microsoft.com/office/drawing/2014/main" id="{02AC2A19-520A-8D1E-B08A-21D59DDCE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54BB1D-3338-7BF3-2A38-E502C04A78B3}"/>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413493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A35AE-14D1-B56C-D6DA-08E2E68BFD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328F2C-88EE-C6CA-A02D-ED04644147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58C7BD-8C19-A6DE-9680-B2D2A658D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EEA661-827B-9439-E939-EBCB469CF27B}"/>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6" name="Footer Placeholder 5">
            <a:extLst>
              <a:ext uri="{FF2B5EF4-FFF2-40B4-BE49-F238E27FC236}">
                <a16:creationId xmlns:a16="http://schemas.microsoft.com/office/drawing/2014/main" id="{BFA4FE4A-EF21-1302-646F-7D26B94FA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2D3D13-3D0A-A3D2-CC3C-8115049028A7}"/>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3165614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D7993C-5704-D48B-D376-57BA3E05B7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B136D4-6098-7544-B53E-2D4B155E64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7FA97B-A518-55F4-1DFB-61E61FE3B6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DFC7523-4903-EA42-A253-0F84EF8D8793}" type="datetimeFigureOut">
              <a:rPr lang="en-US" smtClean="0"/>
              <a:t>6/10/25</a:t>
            </a:fld>
            <a:endParaRPr lang="en-US"/>
          </a:p>
        </p:txBody>
      </p:sp>
      <p:sp>
        <p:nvSpPr>
          <p:cNvPr id="5" name="Footer Placeholder 4">
            <a:extLst>
              <a:ext uri="{FF2B5EF4-FFF2-40B4-BE49-F238E27FC236}">
                <a16:creationId xmlns:a16="http://schemas.microsoft.com/office/drawing/2014/main" id="{3F18E847-AEBF-B540-FAAF-22CEA3EBC8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4584BF4-B8B5-D613-3807-E18C49C1D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265741-9483-4946-991F-3E4D2AD3BDFC}" type="slidenum">
              <a:rPr lang="en-US" smtClean="0"/>
              <a:t>‹#›</a:t>
            </a:fld>
            <a:endParaRPr lang="en-US"/>
          </a:p>
        </p:txBody>
      </p:sp>
    </p:spTree>
    <p:extLst>
      <p:ext uri="{BB962C8B-B14F-4D97-AF65-F5344CB8AC3E}">
        <p14:creationId xmlns:p14="http://schemas.microsoft.com/office/powerpoint/2010/main" val="4123930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markdown.rstudio.com/lesson-15.HTML" TargetMode="External"/><Relationship Id="rId2" Type="http://schemas.openxmlformats.org/officeDocument/2006/relationships/hyperlink" Target="https://rstudio.github.io/cheatsheets/html/rstudio-ide.html"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Barthelmess@stlawu.edu" TargetMode="External"/><Relationship Id="rId2" Type="http://schemas.openxmlformats.org/officeDocument/2006/relationships/hyperlink" Target="mailto:marissadyck17@gmail.com" TargetMode="Externa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arissadyck.github.io/R-crash-course.github.io/"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rstudio.github.io/cheatsheets/html/rstudio-ide.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1271-043B-95B4-69D8-BD9A30F3CDB3}"/>
              </a:ext>
            </a:extLst>
          </p:cNvPr>
          <p:cNvSpPr>
            <a:spLocks noGrp="1"/>
          </p:cNvSpPr>
          <p:nvPr>
            <p:ph type="ctrTitle"/>
          </p:nvPr>
        </p:nvSpPr>
        <p:spPr/>
        <p:txBody>
          <a:bodyPr>
            <a:normAutofit/>
          </a:bodyPr>
          <a:lstStyle/>
          <a:p>
            <a:r>
              <a:rPr lang="en-US" b="1" dirty="0"/>
              <a:t>Reproducible Research in R</a:t>
            </a:r>
            <a:endParaRPr lang="en-US" dirty="0"/>
          </a:p>
        </p:txBody>
      </p:sp>
      <p:sp>
        <p:nvSpPr>
          <p:cNvPr id="3" name="Subtitle 2">
            <a:extLst>
              <a:ext uri="{FF2B5EF4-FFF2-40B4-BE49-F238E27FC236}">
                <a16:creationId xmlns:a16="http://schemas.microsoft.com/office/drawing/2014/main" id="{2E8923BA-B1F0-420D-EE53-DE5A7F99EF1D}"/>
              </a:ext>
            </a:extLst>
          </p:cNvPr>
          <p:cNvSpPr>
            <a:spLocks noGrp="1"/>
          </p:cNvSpPr>
          <p:nvPr>
            <p:ph type="subTitle" idx="1"/>
          </p:nvPr>
        </p:nvSpPr>
        <p:spPr/>
        <p:txBody>
          <a:bodyPr/>
          <a:lstStyle/>
          <a:p>
            <a:r>
              <a:rPr lang="en-US" b="1" dirty="0"/>
              <a:t>An Introductory Workshop on Reproducible and Collaborative Coding</a:t>
            </a:r>
            <a:br>
              <a:rPr lang="en-US" dirty="0"/>
            </a:br>
            <a:endParaRPr lang="en-US" dirty="0"/>
          </a:p>
        </p:txBody>
      </p:sp>
    </p:spTree>
    <p:extLst>
      <p:ext uri="{BB962C8B-B14F-4D97-AF65-F5344CB8AC3E}">
        <p14:creationId xmlns:p14="http://schemas.microsoft.com/office/powerpoint/2010/main" val="4101025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82E79-B4CF-399D-9B52-04955BE73183}"/>
              </a:ext>
            </a:extLst>
          </p:cNvPr>
          <p:cNvSpPr>
            <a:spLocks noGrp="1"/>
          </p:cNvSpPr>
          <p:nvPr>
            <p:ph type="title"/>
          </p:nvPr>
        </p:nvSpPr>
        <p:spPr/>
        <p:txBody>
          <a:bodyPr/>
          <a:lstStyle/>
          <a:p>
            <a:pPr algn="ctr"/>
            <a:r>
              <a:rPr lang="en-US" dirty="0"/>
              <a:t>Coding Best Practices</a:t>
            </a:r>
          </a:p>
        </p:txBody>
      </p:sp>
      <p:sp>
        <p:nvSpPr>
          <p:cNvPr id="7" name="Content Placeholder 6">
            <a:extLst>
              <a:ext uri="{FF2B5EF4-FFF2-40B4-BE49-F238E27FC236}">
                <a16:creationId xmlns:a16="http://schemas.microsoft.com/office/drawing/2014/main" id="{6B7A12F6-3CD9-C22E-6192-3E2007E957F7}"/>
              </a:ext>
            </a:extLst>
          </p:cNvPr>
          <p:cNvSpPr>
            <a:spLocks noGrp="1"/>
          </p:cNvSpPr>
          <p:nvPr>
            <p:ph idx="1"/>
          </p:nvPr>
        </p:nvSpPr>
        <p:spPr>
          <a:xfrm>
            <a:off x="731520" y="1361440"/>
            <a:ext cx="10952480" cy="5334000"/>
          </a:xfrm>
        </p:spPr>
        <p:txBody>
          <a:bodyPr>
            <a:noAutofit/>
          </a:bodyPr>
          <a:lstStyle/>
          <a:p>
            <a:pPr marL="0" indent="0">
              <a:buNone/>
            </a:pPr>
            <a:r>
              <a:rPr lang="en-US" sz="1600" dirty="0"/>
              <a:t>Comments:</a:t>
            </a:r>
          </a:p>
          <a:p>
            <a:r>
              <a:rPr lang="en-US" sz="1600" dirty="0"/>
              <a:t>Include a comment at the start of each code block</a:t>
            </a:r>
          </a:p>
          <a:p>
            <a:r>
              <a:rPr lang="en-US" sz="1600" dirty="0"/>
              <a:t>Include a comment for each line of code that modifies a dataset</a:t>
            </a:r>
          </a:p>
          <a:p>
            <a:pPr marL="0" indent="0">
              <a:buNone/>
            </a:pPr>
            <a:endParaRPr lang="en-US" sz="1600" dirty="0"/>
          </a:p>
          <a:p>
            <a:pPr marL="0" indent="0">
              <a:buNone/>
            </a:pPr>
            <a:r>
              <a:rPr lang="en-US" sz="1600" dirty="0"/>
              <a:t>Code spacing &amp; formatting:</a:t>
            </a:r>
          </a:p>
          <a:p>
            <a:r>
              <a:rPr lang="en-US" sz="1600" dirty="0"/>
              <a:t>Ensure that all code is properly indented </a:t>
            </a:r>
          </a:p>
          <a:p>
            <a:r>
              <a:rPr lang="en-US" sz="1600" dirty="0"/>
              <a:t> Maintain one blank line between code blocks</a:t>
            </a:r>
          </a:p>
          <a:p>
            <a:r>
              <a:rPr lang="en-US" sz="1600" dirty="0"/>
              <a:t>Maintain one blank line between code blocks and comments or section headers. (</a:t>
            </a:r>
            <a:r>
              <a:rPr lang="en-US" sz="1600" i="1" dirty="0"/>
              <a:t>I don’t always agree with this one</a:t>
            </a:r>
            <a:r>
              <a:rPr lang="en-US" sz="1600" dirty="0"/>
              <a:t>)</a:t>
            </a:r>
          </a:p>
          <a:p>
            <a:r>
              <a:rPr lang="en-US" sz="1600" dirty="0"/>
              <a:t>All assignment and logical operators should be separated from other code by a leading and a trailing space</a:t>
            </a:r>
          </a:p>
          <a:p>
            <a:r>
              <a:rPr lang="en-US" sz="1600" dirty="0"/>
              <a:t>Commas should be separated from other code by a trailing space but not a leading space</a:t>
            </a:r>
          </a:p>
          <a:p>
            <a:endParaRPr lang="en-US" sz="1600" dirty="0"/>
          </a:p>
          <a:p>
            <a:pPr marL="0" indent="0">
              <a:buNone/>
            </a:pPr>
            <a:r>
              <a:rPr lang="en-US" sz="1600" dirty="0"/>
              <a:t>Object naming/assignment:</a:t>
            </a:r>
          </a:p>
          <a:p>
            <a:r>
              <a:rPr lang="en-US" sz="1600" dirty="0"/>
              <a:t>Objects that are used in the creation of a parent object and not used again should not be assigned to the global environment</a:t>
            </a:r>
          </a:p>
          <a:p>
            <a:r>
              <a:rPr lang="en-US" sz="1600" dirty="0"/>
              <a:t>Assigned names should be in all lowercase with multiple words should be separate by a _</a:t>
            </a:r>
          </a:p>
          <a:p>
            <a:r>
              <a:rPr lang="en-US" sz="1600" dirty="0"/>
              <a:t>Only use = when providing values to the formals of a function – in all other instances use the &lt;- assignment operator</a:t>
            </a:r>
          </a:p>
        </p:txBody>
      </p:sp>
    </p:spTree>
    <p:extLst>
      <p:ext uri="{BB962C8B-B14F-4D97-AF65-F5344CB8AC3E}">
        <p14:creationId xmlns:p14="http://schemas.microsoft.com/office/powerpoint/2010/main" val="2828914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44FF0-EB70-4AC9-8032-B2229BE8F19B}"/>
              </a:ext>
            </a:extLst>
          </p:cNvPr>
          <p:cNvSpPr>
            <a:spLocks noGrp="1"/>
          </p:cNvSpPr>
          <p:nvPr>
            <p:ph type="title"/>
          </p:nvPr>
        </p:nvSpPr>
        <p:spPr/>
        <p:txBody>
          <a:bodyPr/>
          <a:lstStyle/>
          <a:p>
            <a:pPr algn="ctr"/>
            <a:r>
              <a:rPr lang="en-US" dirty="0"/>
              <a:t>Why Does This Matter?</a:t>
            </a:r>
          </a:p>
        </p:txBody>
      </p:sp>
      <p:pic>
        <p:nvPicPr>
          <p:cNvPr id="3074" name="Picture 2" descr="Luke and Yoda Meme Generator - Imgflip">
            <a:extLst>
              <a:ext uri="{FF2B5EF4-FFF2-40B4-BE49-F238E27FC236}">
                <a16:creationId xmlns:a16="http://schemas.microsoft.com/office/drawing/2014/main" id="{AD2EBD45-AEB6-FADB-A49D-7F7CB4B9C7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178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code&#10;&#10;AI-generated content may be incorrect.">
            <a:extLst>
              <a:ext uri="{FF2B5EF4-FFF2-40B4-BE49-F238E27FC236}">
                <a16:creationId xmlns:a16="http://schemas.microsoft.com/office/drawing/2014/main" id="{CA14494F-A097-9800-7418-B35F01148968}"/>
              </a:ext>
            </a:extLst>
          </p:cNvPr>
          <p:cNvPicPr>
            <a:picLocks noGrp="1" noChangeAspect="1"/>
          </p:cNvPicPr>
          <p:nvPr>
            <p:ph idx="1"/>
          </p:nvPr>
        </p:nvPicPr>
        <p:blipFill>
          <a:blip r:embed="rId2"/>
          <a:stretch>
            <a:fillRect/>
          </a:stretch>
        </p:blipFill>
        <p:spPr>
          <a:xfrm>
            <a:off x="416722" y="1036478"/>
            <a:ext cx="11358555" cy="4785043"/>
          </a:xfrm>
        </p:spPr>
      </p:pic>
    </p:spTree>
    <p:extLst>
      <p:ext uri="{BB962C8B-B14F-4D97-AF65-F5344CB8AC3E}">
        <p14:creationId xmlns:p14="http://schemas.microsoft.com/office/powerpoint/2010/main" val="1089942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program&#10;&#10;AI-generated content may be incorrect.">
            <a:extLst>
              <a:ext uri="{FF2B5EF4-FFF2-40B4-BE49-F238E27FC236}">
                <a16:creationId xmlns:a16="http://schemas.microsoft.com/office/drawing/2014/main" id="{9AF844CE-12B1-5885-3CC2-EB6AC252EBEC}"/>
              </a:ext>
            </a:extLst>
          </p:cNvPr>
          <p:cNvPicPr>
            <a:picLocks noGrp="1" noChangeAspect="1"/>
          </p:cNvPicPr>
          <p:nvPr>
            <p:ph idx="1"/>
          </p:nvPr>
        </p:nvPicPr>
        <p:blipFill>
          <a:blip r:embed="rId3"/>
          <a:stretch>
            <a:fillRect/>
          </a:stretch>
        </p:blipFill>
        <p:spPr>
          <a:xfrm>
            <a:off x="3170902" y="109538"/>
            <a:ext cx="6506850" cy="6748462"/>
          </a:xfrm>
        </p:spPr>
      </p:pic>
    </p:spTree>
    <p:extLst>
      <p:ext uri="{BB962C8B-B14F-4D97-AF65-F5344CB8AC3E}">
        <p14:creationId xmlns:p14="http://schemas.microsoft.com/office/powerpoint/2010/main" val="597574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Three-Headed Dragon Template — Kapwing">
            <a:extLst>
              <a:ext uri="{FF2B5EF4-FFF2-40B4-BE49-F238E27FC236}">
                <a16:creationId xmlns:a16="http://schemas.microsoft.com/office/drawing/2014/main" id="{B77D7628-460F-FB1A-4502-684EB39DE1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0654" y="1967865"/>
            <a:ext cx="5439172" cy="43513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27DE452-8F42-EB0B-8A77-615276C5178C}"/>
              </a:ext>
            </a:extLst>
          </p:cNvPr>
          <p:cNvSpPr>
            <a:spLocks noGrp="1"/>
          </p:cNvSpPr>
          <p:nvPr>
            <p:ph type="title"/>
          </p:nvPr>
        </p:nvSpPr>
        <p:spPr/>
        <p:txBody>
          <a:bodyPr/>
          <a:lstStyle/>
          <a:p>
            <a:pPr algn="ctr"/>
            <a:r>
              <a:rPr lang="en-US" dirty="0"/>
              <a:t>R Markdown</a:t>
            </a:r>
          </a:p>
        </p:txBody>
      </p:sp>
      <p:sp>
        <p:nvSpPr>
          <p:cNvPr id="4" name="TextBox 3">
            <a:extLst>
              <a:ext uri="{FF2B5EF4-FFF2-40B4-BE49-F238E27FC236}">
                <a16:creationId xmlns:a16="http://schemas.microsoft.com/office/drawing/2014/main" id="{5E54CC0D-089D-2BB6-F38D-5E24719B5A57}"/>
              </a:ext>
            </a:extLst>
          </p:cNvPr>
          <p:cNvSpPr txBox="1"/>
          <p:nvPr/>
        </p:nvSpPr>
        <p:spPr>
          <a:xfrm>
            <a:off x="5008880" y="4528344"/>
            <a:ext cx="1442720" cy="338554"/>
          </a:xfrm>
          <a:prstGeom prst="rect">
            <a:avLst/>
          </a:prstGeom>
          <a:solidFill>
            <a:schemeClr val="bg1"/>
          </a:solidFill>
        </p:spPr>
        <p:txBody>
          <a:bodyPr wrap="square" rtlCol="0">
            <a:spAutoFit/>
          </a:bodyPr>
          <a:lstStyle/>
          <a:p>
            <a:pPr algn="ctr"/>
            <a:r>
              <a:rPr lang="en-US" sz="1600" dirty="0"/>
              <a:t>R Markdown</a:t>
            </a:r>
          </a:p>
        </p:txBody>
      </p:sp>
      <p:sp>
        <p:nvSpPr>
          <p:cNvPr id="5" name="TextBox 4">
            <a:extLst>
              <a:ext uri="{FF2B5EF4-FFF2-40B4-BE49-F238E27FC236}">
                <a16:creationId xmlns:a16="http://schemas.microsoft.com/office/drawing/2014/main" id="{173ED64C-79EC-F5DA-E44A-DBE2F7215468}"/>
              </a:ext>
            </a:extLst>
          </p:cNvPr>
          <p:cNvSpPr txBox="1"/>
          <p:nvPr/>
        </p:nvSpPr>
        <p:spPr>
          <a:xfrm>
            <a:off x="3108960" y="5080000"/>
            <a:ext cx="1442720" cy="338554"/>
          </a:xfrm>
          <a:prstGeom prst="rect">
            <a:avLst/>
          </a:prstGeom>
          <a:solidFill>
            <a:schemeClr val="bg1"/>
          </a:solidFill>
        </p:spPr>
        <p:txBody>
          <a:bodyPr wrap="square" rtlCol="0">
            <a:spAutoFit/>
          </a:bodyPr>
          <a:lstStyle/>
          <a:p>
            <a:pPr algn="ctr"/>
            <a:r>
              <a:rPr lang="en-US" sz="1600" dirty="0"/>
              <a:t>R Script</a:t>
            </a:r>
          </a:p>
        </p:txBody>
      </p:sp>
      <p:sp>
        <p:nvSpPr>
          <p:cNvPr id="7" name="TextBox 6">
            <a:extLst>
              <a:ext uri="{FF2B5EF4-FFF2-40B4-BE49-F238E27FC236}">
                <a16:creationId xmlns:a16="http://schemas.microsoft.com/office/drawing/2014/main" id="{0B980F53-9BDA-D533-4BF1-FF25544575EB}"/>
              </a:ext>
            </a:extLst>
          </p:cNvPr>
          <p:cNvSpPr txBox="1"/>
          <p:nvPr/>
        </p:nvSpPr>
        <p:spPr>
          <a:xfrm>
            <a:off x="6918962" y="4731375"/>
            <a:ext cx="1442720" cy="584775"/>
          </a:xfrm>
          <a:prstGeom prst="rect">
            <a:avLst/>
          </a:prstGeom>
          <a:solidFill>
            <a:schemeClr val="bg1"/>
          </a:solidFill>
        </p:spPr>
        <p:txBody>
          <a:bodyPr wrap="square" rtlCol="0">
            <a:spAutoFit/>
          </a:bodyPr>
          <a:lstStyle/>
          <a:p>
            <a:pPr algn="ctr"/>
            <a:r>
              <a:rPr lang="en-US" sz="1600" dirty="0"/>
              <a:t>Coding in the console</a:t>
            </a:r>
          </a:p>
        </p:txBody>
      </p:sp>
    </p:spTree>
    <p:extLst>
      <p:ext uri="{BB962C8B-B14F-4D97-AF65-F5344CB8AC3E}">
        <p14:creationId xmlns:p14="http://schemas.microsoft.com/office/powerpoint/2010/main" val="2079564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39E1-010E-7F28-66C1-96983DCAA707}"/>
              </a:ext>
            </a:extLst>
          </p:cNvPr>
          <p:cNvSpPr>
            <a:spLocks noGrp="1"/>
          </p:cNvSpPr>
          <p:nvPr>
            <p:ph type="title"/>
          </p:nvPr>
        </p:nvSpPr>
        <p:spPr/>
        <p:txBody>
          <a:bodyPr/>
          <a:lstStyle/>
          <a:p>
            <a:pPr algn="ctr"/>
            <a:r>
              <a:rPr lang="en-US" dirty="0"/>
              <a:t>Benefits of R Markdown</a:t>
            </a:r>
          </a:p>
        </p:txBody>
      </p:sp>
      <p:sp>
        <p:nvSpPr>
          <p:cNvPr id="3" name="Content Placeholder 2">
            <a:extLst>
              <a:ext uri="{FF2B5EF4-FFF2-40B4-BE49-F238E27FC236}">
                <a16:creationId xmlns:a16="http://schemas.microsoft.com/office/drawing/2014/main" id="{C897E013-E880-20D4-36D1-188B82433421}"/>
              </a:ext>
            </a:extLst>
          </p:cNvPr>
          <p:cNvSpPr>
            <a:spLocks noGrp="1"/>
          </p:cNvSpPr>
          <p:nvPr>
            <p:ph idx="1"/>
          </p:nvPr>
        </p:nvSpPr>
        <p:spPr/>
        <p:txBody>
          <a:bodyPr/>
          <a:lstStyle/>
          <a:p>
            <a:r>
              <a:rPr lang="en-US" dirty="0"/>
              <a:t>Encourages more detailed comments/explanation of code</a:t>
            </a:r>
          </a:p>
          <a:p>
            <a:r>
              <a:rPr lang="en-US" dirty="0"/>
              <a:t>Easier to organize</a:t>
            </a:r>
          </a:p>
          <a:p>
            <a:r>
              <a:rPr lang="en-US" dirty="0"/>
              <a:t>Can knit to pdf, html. Word doc </a:t>
            </a:r>
          </a:p>
          <a:p>
            <a:pPr lvl="1"/>
            <a:r>
              <a:rPr lang="en-US" dirty="0"/>
              <a:t>Saves printout of console, plots, </a:t>
            </a:r>
            <a:r>
              <a:rPr lang="en-US" dirty="0" err="1"/>
              <a:t>etc</a:t>
            </a:r>
            <a:endParaRPr lang="en-US" dirty="0"/>
          </a:p>
          <a:p>
            <a:pPr lvl="1"/>
            <a:r>
              <a:rPr lang="en-US" dirty="0"/>
              <a:t>Easier sharing with non-R users</a:t>
            </a:r>
          </a:p>
          <a:p>
            <a:pPr lvl="1"/>
            <a:r>
              <a:rPr lang="en-US" dirty="0"/>
              <a:t>Provides analysis workflow for future you, collaborators, funders, journal reviewers, etc. </a:t>
            </a:r>
          </a:p>
          <a:p>
            <a:pPr lvl="1"/>
            <a:r>
              <a:rPr lang="en-US" dirty="0"/>
              <a:t>Can link data sources and other helpful web pages for later reference</a:t>
            </a:r>
          </a:p>
          <a:p>
            <a:endParaRPr lang="en-US" dirty="0"/>
          </a:p>
        </p:txBody>
      </p:sp>
    </p:spTree>
    <p:extLst>
      <p:ext uri="{BB962C8B-B14F-4D97-AF65-F5344CB8AC3E}">
        <p14:creationId xmlns:p14="http://schemas.microsoft.com/office/powerpoint/2010/main" val="2892185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CA3AA-F0A0-81ED-D80C-E537DD7C63A5}"/>
              </a:ext>
            </a:extLst>
          </p:cNvPr>
          <p:cNvSpPr>
            <a:spLocks noGrp="1"/>
          </p:cNvSpPr>
          <p:nvPr>
            <p:ph type="title"/>
          </p:nvPr>
        </p:nvSpPr>
        <p:spPr/>
        <p:txBody>
          <a:bodyPr/>
          <a:lstStyle/>
          <a:p>
            <a:pPr algn="ctr"/>
            <a:r>
              <a:rPr lang="en-US" dirty="0"/>
              <a:t>Differences R vs R Markdown</a:t>
            </a:r>
          </a:p>
        </p:txBody>
      </p:sp>
      <p:sp>
        <p:nvSpPr>
          <p:cNvPr id="4" name="TextBox 3">
            <a:extLst>
              <a:ext uri="{FF2B5EF4-FFF2-40B4-BE49-F238E27FC236}">
                <a16:creationId xmlns:a16="http://schemas.microsoft.com/office/drawing/2014/main" id="{2FB166D8-AB3D-CC32-E90A-A99C1BAEFC7D}"/>
              </a:ext>
            </a:extLst>
          </p:cNvPr>
          <p:cNvSpPr txBox="1"/>
          <p:nvPr/>
        </p:nvSpPr>
        <p:spPr>
          <a:xfrm>
            <a:off x="407505" y="1690688"/>
            <a:ext cx="3478696" cy="4832092"/>
          </a:xfrm>
          <a:prstGeom prst="rect">
            <a:avLst/>
          </a:prstGeom>
          <a:noFill/>
        </p:spPr>
        <p:txBody>
          <a:bodyPr wrap="square" rtlCol="0">
            <a:spAutoFit/>
          </a:bodyPr>
          <a:lstStyle/>
          <a:p>
            <a:r>
              <a:rPr lang="en-US" sz="2800" dirty="0"/>
              <a:t>*Open the R Markdown file on your device to follow along</a:t>
            </a:r>
          </a:p>
          <a:p>
            <a:endParaRPr lang="en-US" sz="2800" dirty="0"/>
          </a:p>
          <a:p>
            <a:endParaRPr lang="en-US" sz="2800" dirty="0"/>
          </a:p>
          <a:p>
            <a:endParaRPr lang="en-US" sz="2800" dirty="0"/>
          </a:p>
          <a:p>
            <a:endParaRPr lang="en-US" sz="2800" dirty="0">
              <a:hlinkClick r:id="rId2"/>
            </a:endParaRPr>
          </a:p>
          <a:p>
            <a:endParaRPr lang="en-US" sz="2800" dirty="0">
              <a:hlinkClick r:id="rId2"/>
            </a:endParaRPr>
          </a:p>
          <a:p>
            <a:r>
              <a:rPr lang="en-US" sz="2800" dirty="0">
                <a:hlinkClick r:id="rId3"/>
              </a:rPr>
              <a:t>Link to R Markdwon Cheatsheet</a:t>
            </a:r>
            <a:endParaRPr lang="en-US" sz="2800" dirty="0"/>
          </a:p>
        </p:txBody>
      </p:sp>
      <p:pic>
        <p:nvPicPr>
          <p:cNvPr id="5122" name="Picture 2" descr="R Markdown Quick Tour">
            <a:extLst>
              <a:ext uri="{FF2B5EF4-FFF2-40B4-BE49-F238E27FC236}">
                <a16:creationId xmlns:a16="http://schemas.microsoft.com/office/drawing/2014/main" id="{11EE262D-DA93-F124-5B79-A9BEA0F27F23}"/>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434679" y="1740555"/>
            <a:ext cx="634981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96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5785-D25C-AE61-E9C4-48E61606F69F}"/>
              </a:ext>
            </a:extLst>
          </p:cNvPr>
          <p:cNvSpPr>
            <a:spLocks noGrp="1"/>
          </p:cNvSpPr>
          <p:nvPr>
            <p:ph type="title"/>
          </p:nvPr>
        </p:nvSpPr>
        <p:spPr/>
        <p:txBody>
          <a:bodyPr/>
          <a:lstStyle/>
          <a:p>
            <a:pPr algn="ctr"/>
            <a:r>
              <a:rPr lang="en-US" dirty="0"/>
              <a:t>Practice with R Markdown</a:t>
            </a:r>
          </a:p>
        </p:txBody>
      </p:sp>
      <p:sp>
        <p:nvSpPr>
          <p:cNvPr id="3" name="Content Placeholder 2">
            <a:extLst>
              <a:ext uri="{FF2B5EF4-FFF2-40B4-BE49-F238E27FC236}">
                <a16:creationId xmlns:a16="http://schemas.microsoft.com/office/drawing/2014/main" id="{2F9A8A6C-26E1-F702-7DE5-448F72D2784B}"/>
              </a:ext>
            </a:extLst>
          </p:cNvPr>
          <p:cNvSpPr>
            <a:spLocks noGrp="1"/>
          </p:cNvSpPr>
          <p:nvPr>
            <p:ph idx="1"/>
          </p:nvPr>
        </p:nvSpPr>
        <p:spPr>
          <a:xfrm>
            <a:off x="838200" y="1321904"/>
            <a:ext cx="10515600" cy="5416826"/>
          </a:xfrm>
        </p:spPr>
        <p:txBody>
          <a:bodyPr/>
          <a:lstStyle/>
          <a:p>
            <a:r>
              <a:rPr lang="en-US" dirty="0"/>
              <a:t>In RStudio open a new R Markdown file</a:t>
            </a:r>
          </a:p>
          <a:p>
            <a:r>
              <a:rPr lang="en-US" dirty="0"/>
              <a:t>Modify the YAML – title, name, date</a:t>
            </a:r>
          </a:p>
          <a:p>
            <a:r>
              <a:rPr lang="en-US" dirty="0"/>
              <a:t>Remove existing comments and code chunks</a:t>
            </a:r>
          </a:p>
          <a:p>
            <a:r>
              <a:rPr lang="en-US" dirty="0"/>
              <a:t>Add the following elements to your R Markdown with headers for each section and following coding best practices</a:t>
            </a:r>
          </a:p>
          <a:p>
            <a:pPr lvl="1"/>
            <a:r>
              <a:rPr lang="en-US" dirty="0"/>
              <a:t>Personal info: name, pronouns, email (included as link), and why you chose this workshop</a:t>
            </a:r>
          </a:p>
          <a:p>
            <a:pPr lvl="1"/>
            <a:r>
              <a:rPr lang="en-US" dirty="0"/>
              <a:t>Insert a fun image of your choice and resize it</a:t>
            </a:r>
          </a:p>
          <a:p>
            <a:pPr lvl="1"/>
            <a:r>
              <a:rPr lang="en-US" dirty="0"/>
              <a:t>Code chunk that won’t be run when knit that installs packages (</a:t>
            </a:r>
            <a:r>
              <a:rPr lang="en-US" dirty="0" err="1"/>
              <a:t>tidyverse</a:t>
            </a:r>
            <a:r>
              <a:rPr lang="en-US" dirty="0"/>
              <a:t>, )</a:t>
            </a:r>
          </a:p>
          <a:p>
            <a:pPr lvl="1"/>
            <a:r>
              <a:rPr lang="en-US" dirty="0"/>
              <a:t>Code chunk that won’t display messages when knit that loads the installed libraries</a:t>
            </a:r>
          </a:p>
          <a:p>
            <a:pPr lvl="1"/>
            <a:endParaRPr lang="en-US" dirty="0"/>
          </a:p>
          <a:p>
            <a:pPr lvl="1"/>
            <a:endParaRPr lang="en-US" dirty="0"/>
          </a:p>
        </p:txBody>
      </p:sp>
    </p:spTree>
    <p:extLst>
      <p:ext uri="{BB962C8B-B14F-4D97-AF65-F5344CB8AC3E}">
        <p14:creationId xmlns:p14="http://schemas.microsoft.com/office/powerpoint/2010/main" val="2854229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A71A-FB99-10F1-BB03-3ABDD9901DE1}"/>
              </a:ext>
            </a:extLst>
          </p:cNvPr>
          <p:cNvSpPr>
            <a:spLocks noGrp="1"/>
          </p:cNvSpPr>
          <p:nvPr>
            <p:ph type="title"/>
          </p:nvPr>
        </p:nvSpPr>
        <p:spPr/>
        <p:txBody>
          <a:bodyPr/>
          <a:lstStyle/>
          <a:p>
            <a:pPr algn="ctr"/>
            <a:r>
              <a:rPr lang="en-US" dirty="0"/>
              <a:t>Git/GitHub</a:t>
            </a:r>
          </a:p>
        </p:txBody>
      </p:sp>
      <p:sp>
        <p:nvSpPr>
          <p:cNvPr id="3" name="Content Placeholder 2">
            <a:extLst>
              <a:ext uri="{FF2B5EF4-FFF2-40B4-BE49-F238E27FC236}">
                <a16:creationId xmlns:a16="http://schemas.microsoft.com/office/drawing/2014/main" id="{803DF030-8B38-00AD-9B11-ED480FB2EDCB}"/>
              </a:ext>
            </a:extLst>
          </p:cNvPr>
          <p:cNvSpPr>
            <a:spLocks noGrp="1"/>
          </p:cNvSpPr>
          <p:nvPr>
            <p:ph idx="1"/>
          </p:nvPr>
        </p:nvSpPr>
        <p:spPr/>
        <p:txBody>
          <a:bodyPr/>
          <a:lstStyle/>
          <a:p>
            <a:r>
              <a:rPr lang="en-US" dirty="0"/>
              <a:t>I think the git/</a:t>
            </a:r>
            <a:r>
              <a:rPr lang="en-US" dirty="0" err="1"/>
              <a:t>github</a:t>
            </a:r>
            <a:r>
              <a:rPr lang="en-US" dirty="0"/>
              <a:t> piece would be much better in the 2</a:t>
            </a:r>
            <a:r>
              <a:rPr lang="en-US" baseline="30000" dirty="0"/>
              <a:t>nd</a:t>
            </a:r>
            <a:r>
              <a:rPr lang="en-US" dirty="0"/>
              <a:t> half of the workshop.</a:t>
            </a:r>
          </a:p>
        </p:txBody>
      </p:sp>
    </p:spTree>
    <p:extLst>
      <p:ext uri="{BB962C8B-B14F-4D97-AF65-F5344CB8AC3E}">
        <p14:creationId xmlns:p14="http://schemas.microsoft.com/office/powerpoint/2010/main" val="3324382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25CB0-AA11-B753-B64E-D3C5EB7D2474}"/>
            </a:ext>
          </a:extLst>
        </p:cNvPr>
        <p:cNvGrpSpPr/>
        <p:nvPr/>
      </p:nvGrpSpPr>
      <p:grpSpPr>
        <a:xfrm>
          <a:off x="0" y="0"/>
          <a:ext cx="0" cy="0"/>
          <a:chOff x="0" y="0"/>
          <a:chExt cx="0" cy="0"/>
        </a:xfrm>
      </p:grpSpPr>
      <p:grpSp>
        <p:nvGrpSpPr>
          <p:cNvPr id="27" name="Group 26">
            <a:extLst>
              <a:ext uri="{FF2B5EF4-FFF2-40B4-BE49-F238E27FC236}">
                <a16:creationId xmlns:a16="http://schemas.microsoft.com/office/drawing/2014/main" id="{95CCA5DF-20FB-6AAF-E206-FE83E73CA427}"/>
              </a:ext>
            </a:extLst>
          </p:cNvPr>
          <p:cNvGrpSpPr/>
          <p:nvPr/>
        </p:nvGrpSpPr>
        <p:grpSpPr>
          <a:xfrm>
            <a:off x="748145" y="1154805"/>
            <a:ext cx="1535826" cy="5592417"/>
            <a:chOff x="748145" y="1154805"/>
            <a:chExt cx="1535826" cy="5592417"/>
          </a:xfrm>
        </p:grpSpPr>
        <p:sp>
          <p:nvSpPr>
            <p:cNvPr id="4" name="Rectangle 3">
              <a:extLst>
                <a:ext uri="{FF2B5EF4-FFF2-40B4-BE49-F238E27FC236}">
                  <a16:creationId xmlns:a16="http://schemas.microsoft.com/office/drawing/2014/main" id="{81A2DFC2-BC0F-A0A7-46D6-4479C02057E7}"/>
                </a:ext>
              </a:extLst>
            </p:cNvPr>
            <p:cNvSpPr/>
            <p:nvPr/>
          </p:nvSpPr>
          <p:spPr>
            <a:xfrm>
              <a:off x="748145" y="1154805"/>
              <a:ext cx="1535826" cy="1018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Working branch</a:t>
              </a:r>
            </a:p>
          </p:txBody>
        </p:sp>
        <p:cxnSp>
          <p:nvCxnSpPr>
            <p:cNvPr id="9" name="Straight Connector 8">
              <a:extLst>
                <a:ext uri="{FF2B5EF4-FFF2-40B4-BE49-F238E27FC236}">
                  <a16:creationId xmlns:a16="http://schemas.microsoft.com/office/drawing/2014/main" id="{41080594-8B85-8C52-3602-712EBBBEC8F3}"/>
                </a:ext>
              </a:extLst>
            </p:cNvPr>
            <p:cNvCxnSpPr>
              <a:cxnSpLocks/>
              <a:stCxn id="4" idx="2"/>
            </p:cNvCxnSpPr>
            <p:nvPr/>
          </p:nvCxnSpPr>
          <p:spPr>
            <a:xfrm>
              <a:off x="1516058" y="2173114"/>
              <a:ext cx="1" cy="4574108"/>
            </a:xfrm>
            <a:prstGeom prst="line">
              <a:avLst/>
            </a:prstGeom>
          </p:spPr>
          <p:style>
            <a:lnRef idx="2">
              <a:schemeClr val="dk1"/>
            </a:lnRef>
            <a:fillRef idx="0">
              <a:schemeClr val="dk1"/>
            </a:fillRef>
            <a:effectRef idx="1">
              <a:schemeClr val="dk1"/>
            </a:effectRef>
            <a:fontRef idx="minor">
              <a:schemeClr val="tx1"/>
            </a:fontRef>
          </p:style>
        </p:cxnSp>
      </p:grpSp>
      <p:grpSp>
        <p:nvGrpSpPr>
          <p:cNvPr id="8" name="Group 7">
            <a:extLst>
              <a:ext uri="{FF2B5EF4-FFF2-40B4-BE49-F238E27FC236}">
                <a16:creationId xmlns:a16="http://schemas.microsoft.com/office/drawing/2014/main" id="{A1BA7624-DFCA-C553-7AE8-F935804291CF}"/>
              </a:ext>
            </a:extLst>
          </p:cNvPr>
          <p:cNvGrpSpPr/>
          <p:nvPr/>
        </p:nvGrpSpPr>
        <p:grpSpPr>
          <a:xfrm>
            <a:off x="3385704" y="1154804"/>
            <a:ext cx="1239982" cy="5592418"/>
            <a:chOff x="3385704" y="1154804"/>
            <a:chExt cx="1239982" cy="5592418"/>
          </a:xfrm>
        </p:grpSpPr>
        <p:sp>
          <p:nvSpPr>
            <p:cNvPr id="5" name="Rectangle 4">
              <a:extLst>
                <a:ext uri="{FF2B5EF4-FFF2-40B4-BE49-F238E27FC236}">
                  <a16:creationId xmlns:a16="http://schemas.microsoft.com/office/drawing/2014/main" id="{137555E9-2CE1-C22C-EC6C-5D6D45F4832D}"/>
                </a:ext>
              </a:extLst>
            </p:cNvPr>
            <p:cNvSpPr/>
            <p:nvPr/>
          </p:nvSpPr>
          <p:spPr>
            <a:xfrm>
              <a:off x="3385704" y="1154804"/>
              <a:ext cx="1239982" cy="101498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Staging area</a:t>
              </a:r>
            </a:p>
          </p:txBody>
        </p:sp>
        <p:cxnSp>
          <p:nvCxnSpPr>
            <p:cNvPr id="10" name="Straight Connector 9">
              <a:extLst>
                <a:ext uri="{FF2B5EF4-FFF2-40B4-BE49-F238E27FC236}">
                  <a16:creationId xmlns:a16="http://schemas.microsoft.com/office/drawing/2014/main" id="{D18C4DB9-5B94-80BA-1F81-076F11A407D3}"/>
                </a:ext>
              </a:extLst>
            </p:cNvPr>
            <p:cNvCxnSpPr>
              <a:cxnSpLocks/>
              <a:stCxn id="5" idx="2"/>
            </p:cNvCxnSpPr>
            <p:nvPr/>
          </p:nvCxnSpPr>
          <p:spPr>
            <a:xfrm>
              <a:off x="4005695" y="2169788"/>
              <a:ext cx="0" cy="4577434"/>
            </a:xfrm>
            <a:prstGeom prst="line">
              <a:avLst/>
            </a:prstGeom>
          </p:spPr>
          <p:style>
            <a:lnRef idx="2">
              <a:schemeClr val="dk1"/>
            </a:lnRef>
            <a:fillRef idx="0">
              <a:schemeClr val="dk1"/>
            </a:fillRef>
            <a:effectRef idx="1">
              <a:schemeClr val="dk1"/>
            </a:effectRef>
            <a:fontRef idx="minor">
              <a:schemeClr val="tx1"/>
            </a:fontRef>
          </p:style>
        </p:cxnSp>
      </p:grpSp>
      <p:grpSp>
        <p:nvGrpSpPr>
          <p:cNvPr id="18" name="Group 17">
            <a:extLst>
              <a:ext uri="{FF2B5EF4-FFF2-40B4-BE49-F238E27FC236}">
                <a16:creationId xmlns:a16="http://schemas.microsoft.com/office/drawing/2014/main" id="{3039B473-2223-82EF-BB61-CB8332F3ED55}"/>
              </a:ext>
            </a:extLst>
          </p:cNvPr>
          <p:cNvGrpSpPr/>
          <p:nvPr/>
        </p:nvGrpSpPr>
        <p:grpSpPr>
          <a:xfrm>
            <a:off x="5372100" y="785469"/>
            <a:ext cx="1239982" cy="5961753"/>
            <a:chOff x="5372100" y="785469"/>
            <a:chExt cx="1239982" cy="5961753"/>
          </a:xfrm>
        </p:grpSpPr>
        <p:sp>
          <p:nvSpPr>
            <p:cNvPr id="6" name="Rectangle 5">
              <a:extLst>
                <a:ext uri="{FF2B5EF4-FFF2-40B4-BE49-F238E27FC236}">
                  <a16:creationId xmlns:a16="http://schemas.microsoft.com/office/drawing/2014/main" id="{B3E24E93-2AC4-72B8-3282-1083DAABCC92}"/>
                </a:ext>
              </a:extLst>
            </p:cNvPr>
            <p:cNvSpPr/>
            <p:nvPr/>
          </p:nvSpPr>
          <p:spPr>
            <a:xfrm>
              <a:off x="5372100" y="1154804"/>
              <a:ext cx="1239982" cy="101498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Local branch</a:t>
              </a:r>
            </a:p>
          </p:txBody>
        </p:sp>
        <p:sp>
          <p:nvSpPr>
            <p:cNvPr id="3" name="TextBox 2">
              <a:extLst>
                <a:ext uri="{FF2B5EF4-FFF2-40B4-BE49-F238E27FC236}">
                  <a16:creationId xmlns:a16="http://schemas.microsoft.com/office/drawing/2014/main" id="{CA76FB0F-01AC-B640-6C44-D1F5C9864FA9}"/>
                </a:ext>
              </a:extLst>
            </p:cNvPr>
            <p:cNvSpPr txBox="1"/>
            <p:nvPr/>
          </p:nvSpPr>
          <p:spPr>
            <a:xfrm>
              <a:off x="5446396" y="785469"/>
              <a:ext cx="1091389" cy="369332"/>
            </a:xfrm>
            <a:prstGeom prst="rect">
              <a:avLst/>
            </a:prstGeom>
            <a:noFill/>
          </p:spPr>
          <p:txBody>
            <a:bodyPr wrap="none" rtlCol="0">
              <a:spAutoFit/>
            </a:bodyPr>
            <a:lstStyle/>
            <a:p>
              <a:r>
                <a:rPr lang="en-US" dirty="0"/>
                <a:t>e.g. main</a:t>
              </a:r>
            </a:p>
          </p:txBody>
        </p:sp>
        <p:cxnSp>
          <p:nvCxnSpPr>
            <p:cNvPr id="11" name="Straight Connector 10">
              <a:extLst>
                <a:ext uri="{FF2B5EF4-FFF2-40B4-BE49-F238E27FC236}">
                  <a16:creationId xmlns:a16="http://schemas.microsoft.com/office/drawing/2014/main" id="{C102CBFE-0B92-3D62-B8CB-8FC1526931FB}"/>
                </a:ext>
              </a:extLst>
            </p:cNvPr>
            <p:cNvCxnSpPr>
              <a:cxnSpLocks/>
              <a:stCxn id="6" idx="2"/>
            </p:cNvCxnSpPr>
            <p:nvPr/>
          </p:nvCxnSpPr>
          <p:spPr>
            <a:xfrm>
              <a:off x="5992091" y="2169788"/>
              <a:ext cx="3462" cy="4577434"/>
            </a:xfrm>
            <a:prstGeom prst="line">
              <a:avLst/>
            </a:prstGeom>
          </p:spPr>
          <p:style>
            <a:lnRef idx="2">
              <a:schemeClr val="dk1"/>
            </a:lnRef>
            <a:fillRef idx="0">
              <a:schemeClr val="dk1"/>
            </a:fillRef>
            <a:effectRef idx="1">
              <a:schemeClr val="dk1"/>
            </a:effectRef>
            <a:fontRef idx="minor">
              <a:schemeClr val="tx1"/>
            </a:fontRef>
          </p:style>
        </p:cxnSp>
      </p:grpSp>
      <p:sp>
        <p:nvSpPr>
          <p:cNvPr id="15" name="Right Arrow 14">
            <a:extLst>
              <a:ext uri="{FF2B5EF4-FFF2-40B4-BE49-F238E27FC236}">
                <a16:creationId xmlns:a16="http://schemas.microsoft.com/office/drawing/2014/main" id="{85431F55-1EFE-5256-6F89-F3BA8237C638}"/>
              </a:ext>
            </a:extLst>
          </p:cNvPr>
          <p:cNvSpPr/>
          <p:nvPr/>
        </p:nvSpPr>
        <p:spPr>
          <a:xfrm>
            <a:off x="1554990" y="2273648"/>
            <a:ext cx="2401698"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add</a:t>
            </a:r>
          </a:p>
        </p:txBody>
      </p:sp>
      <p:sp>
        <p:nvSpPr>
          <p:cNvPr id="16" name="Right Arrow 15">
            <a:extLst>
              <a:ext uri="{FF2B5EF4-FFF2-40B4-BE49-F238E27FC236}">
                <a16:creationId xmlns:a16="http://schemas.microsoft.com/office/drawing/2014/main" id="{7CAC9D69-5F2C-1BBF-EBE0-A39065B4E219}"/>
              </a:ext>
            </a:extLst>
          </p:cNvPr>
          <p:cNvSpPr/>
          <p:nvPr/>
        </p:nvSpPr>
        <p:spPr>
          <a:xfrm>
            <a:off x="4054704" y="2796752"/>
            <a:ext cx="1955593"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commit</a:t>
            </a:r>
          </a:p>
        </p:txBody>
      </p:sp>
      <p:sp>
        <p:nvSpPr>
          <p:cNvPr id="25" name="TextBox 24">
            <a:extLst>
              <a:ext uri="{FF2B5EF4-FFF2-40B4-BE49-F238E27FC236}">
                <a16:creationId xmlns:a16="http://schemas.microsoft.com/office/drawing/2014/main" id="{C5109D8C-EFC0-7AF4-8157-B1610E56376E}"/>
              </a:ext>
            </a:extLst>
          </p:cNvPr>
          <p:cNvSpPr txBox="1"/>
          <p:nvPr/>
        </p:nvSpPr>
        <p:spPr>
          <a:xfrm>
            <a:off x="3135783" y="158262"/>
            <a:ext cx="3297378" cy="369332"/>
          </a:xfrm>
          <a:prstGeom prst="rect">
            <a:avLst/>
          </a:prstGeom>
          <a:noFill/>
        </p:spPr>
        <p:txBody>
          <a:bodyPr wrap="none" rtlCol="0">
            <a:spAutoFit/>
          </a:bodyPr>
          <a:lstStyle/>
          <a:p>
            <a:r>
              <a:rPr lang="en-US" b="1" dirty="0"/>
              <a:t>LOCAL REPOSITORY (“REPO”)</a:t>
            </a:r>
          </a:p>
        </p:txBody>
      </p:sp>
      <p:sp>
        <p:nvSpPr>
          <p:cNvPr id="23" name="Rectangle 22">
            <a:extLst>
              <a:ext uri="{FF2B5EF4-FFF2-40B4-BE49-F238E27FC236}">
                <a16:creationId xmlns:a16="http://schemas.microsoft.com/office/drawing/2014/main" id="{3B6E4C48-498C-5121-DE3B-4641AEEEFFCC}"/>
              </a:ext>
            </a:extLst>
          </p:cNvPr>
          <p:cNvSpPr/>
          <p:nvPr/>
        </p:nvSpPr>
        <p:spPr>
          <a:xfrm>
            <a:off x="7100047" y="376518"/>
            <a:ext cx="4668819" cy="6185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dirty="0">
              <a:solidFill>
                <a:schemeClr val="bg1"/>
              </a:solidFill>
            </a:endParaRPr>
          </a:p>
          <a:p>
            <a:pPr marL="285750" indent="-285750">
              <a:buFont typeface="Arial" panose="020B0604020202020204" pitchFamily="34" charset="0"/>
              <a:buChar char="•"/>
            </a:pPr>
            <a:r>
              <a:rPr lang="en-US" sz="1600" dirty="0">
                <a:solidFill>
                  <a:schemeClr val="bg1"/>
                </a:solidFill>
              </a:rPr>
              <a:t>Do some work on your project (write some code!)</a:t>
            </a:r>
          </a:p>
          <a:p>
            <a:pPr marL="742950" lvl="1" indent="-285750">
              <a:buFont typeface="Arial" panose="020B0604020202020204" pitchFamily="34" charset="0"/>
              <a:buChar char="•"/>
            </a:pPr>
            <a:r>
              <a:rPr lang="en-US" sz="1600" dirty="0">
                <a:solidFill>
                  <a:schemeClr val="bg1"/>
                </a:solidFill>
              </a:rPr>
              <a:t>“git add” tells git you want it to keep track of the changes you have just made</a:t>
            </a:r>
          </a:p>
          <a:p>
            <a:pPr marL="742950" lvl="1" indent="-285750">
              <a:buFont typeface="Arial" panose="020B0604020202020204" pitchFamily="34" charset="0"/>
              <a:buChar char="•"/>
            </a:pPr>
            <a:r>
              <a:rPr lang="en-US" sz="1600" dirty="0">
                <a:solidFill>
                  <a:schemeClr val="bg1"/>
                </a:solidFill>
              </a:rPr>
              <a:t>“git commit” (with a required message) then tracks the changes on the local branch, usually called “main” (and sometimes “master”).</a:t>
            </a:r>
          </a:p>
          <a:p>
            <a:pPr marL="742950" lvl="1"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Do </a:t>
            </a:r>
            <a:r>
              <a:rPr lang="en-US" sz="1600" u="sng" dirty="0">
                <a:solidFill>
                  <a:schemeClr val="bg1"/>
                </a:solidFill>
              </a:rPr>
              <a:t>more</a:t>
            </a:r>
            <a:r>
              <a:rPr lang="en-US" sz="1600" dirty="0">
                <a:solidFill>
                  <a:schemeClr val="bg1"/>
                </a:solidFill>
              </a:rPr>
              <a:t> work on your project (make changes to code, write more code, etc.)</a:t>
            </a:r>
          </a:p>
          <a:p>
            <a:pPr marL="742950" lvl="1" indent="-285750">
              <a:buFont typeface="Arial" panose="020B0604020202020204" pitchFamily="34" charset="0"/>
              <a:buChar char="•"/>
            </a:pPr>
            <a:r>
              <a:rPr lang="en-US" sz="1600" dirty="0">
                <a:solidFill>
                  <a:schemeClr val="bg1"/>
                </a:solidFill>
              </a:rPr>
              <a:t>“git add” tells git you want it to keep track of the changes you have just made</a:t>
            </a:r>
          </a:p>
          <a:p>
            <a:pPr marL="742950" lvl="1" indent="-285750">
              <a:buFont typeface="Arial" panose="020B0604020202020204" pitchFamily="34" charset="0"/>
              <a:buChar char="•"/>
            </a:pPr>
            <a:r>
              <a:rPr lang="en-US" sz="1600" dirty="0">
                <a:solidFill>
                  <a:schemeClr val="bg1"/>
                </a:solidFill>
              </a:rPr>
              <a:t>“git commit” (with a required message) then tracks the changes on the local branch, usually called “main” (and sometimes “master”).</a:t>
            </a:r>
          </a:p>
          <a:p>
            <a:pPr marL="742950" lvl="1"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Just keep repeating this cycle until you are ready to send your record of changes to </a:t>
            </a:r>
            <a:r>
              <a:rPr lang="en-US" sz="1600" dirty="0" err="1">
                <a:solidFill>
                  <a:schemeClr val="bg1"/>
                </a:solidFill>
              </a:rPr>
              <a:t>github</a:t>
            </a:r>
            <a:r>
              <a:rPr lang="en-US" sz="1600" dirty="0">
                <a:solidFill>
                  <a:schemeClr val="bg1"/>
                </a:solidFill>
              </a:rPr>
              <a:t>.</a:t>
            </a:r>
          </a:p>
          <a:p>
            <a:pPr marL="742950" lvl="1" indent="-285750">
              <a:buFont typeface="Arial" panose="020B0604020202020204" pitchFamily="34" charset="0"/>
              <a:buChar char="•"/>
            </a:pPr>
            <a:endParaRPr lang="en-US" dirty="0">
              <a:solidFill>
                <a:schemeClr val="bg1"/>
              </a:solidFill>
            </a:endParaRPr>
          </a:p>
        </p:txBody>
      </p:sp>
      <p:sp>
        <p:nvSpPr>
          <p:cNvPr id="28" name="Right Arrow 27">
            <a:extLst>
              <a:ext uri="{FF2B5EF4-FFF2-40B4-BE49-F238E27FC236}">
                <a16:creationId xmlns:a16="http://schemas.microsoft.com/office/drawing/2014/main" id="{BD76D262-A2C1-A421-B20E-42BC2DAB1B51}"/>
              </a:ext>
            </a:extLst>
          </p:cNvPr>
          <p:cNvSpPr/>
          <p:nvPr/>
        </p:nvSpPr>
        <p:spPr>
          <a:xfrm>
            <a:off x="1565066" y="4660731"/>
            <a:ext cx="2401698"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add</a:t>
            </a:r>
          </a:p>
        </p:txBody>
      </p:sp>
      <p:sp>
        <p:nvSpPr>
          <p:cNvPr id="30" name="Right Arrow 29">
            <a:extLst>
              <a:ext uri="{FF2B5EF4-FFF2-40B4-BE49-F238E27FC236}">
                <a16:creationId xmlns:a16="http://schemas.microsoft.com/office/drawing/2014/main" id="{1ADB0805-9613-3233-B3C6-9190A71F47F2}"/>
              </a:ext>
            </a:extLst>
          </p:cNvPr>
          <p:cNvSpPr/>
          <p:nvPr/>
        </p:nvSpPr>
        <p:spPr>
          <a:xfrm>
            <a:off x="4036497" y="5636779"/>
            <a:ext cx="1955593"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commit</a:t>
            </a:r>
          </a:p>
        </p:txBody>
      </p:sp>
      <p:sp>
        <p:nvSpPr>
          <p:cNvPr id="31" name="TextBox 30">
            <a:extLst>
              <a:ext uri="{FF2B5EF4-FFF2-40B4-BE49-F238E27FC236}">
                <a16:creationId xmlns:a16="http://schemas.microsoft.com/office/drawing/2014/main" id="{76018D9C-53A0-DA50-D3B3-8A1B7F3F59E4}"/>
              </a:ext>
            </a:extLst>
          </p:cNvPr>
          <p:cNvSpPr txBox="1"/>
          <p:nvPr/>
        </p:nvSpPr>
        <p:spPr>
          <a:xfrm>
            <a:off x="716801" y="3228247"/>
            <a:ext cx="1618688" cy="923330"/>
          </a:xfrm>
          <a:prstGeom prst="rect">
            <a:avLst/>
          </a:prstGeom>
          <a:solidFill>
            <a:schemeClr val="bg1"/>
          </a:solidFill>
        </p:spPr>
        <p:txBody>
          <a:bodyPr wrap="square" rtlCol="0">
            <a:spAutoFit/>
          </a:bodyPr>
          <a:lstStyle/>
          <a:p>
            <a:pPr algn="ctr"/>
            <a:r>
              <a:rPr lang="en-US" dirty="0"/>
              <a:t>Make some changes to your work</a:t>
            </a:r>
          </a:p>
        </p:txBody>
      </p:sp>
    </p:spTree>
    <p:extLst>
      <p:ext uri="{BB962C8B-B14F-4D97-AF65-F5344CB8AC3E}">
        <p14:creationId xmlns:p14="http://schemas.microsoft.com/office/powerpoint/2010/main" val="30395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8" grpId="0" animBg="1"/>
      <p:bldP spid="30" grpId="0" animBg="1"/>
      <p:bldP spid="3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AA43-05D2-9F91-20E3-7EF6EAD8D125}"/>
              </a:ext>
            </a:extLst>
          </p:cNvPr>
          <p:cNvSpPr>
            <a:spLocks noGrp="1"/>
          </p:cNvSpPr>
          <p:nvPr>
            <p:ph type="title"/>
          </p:nvPr>
        </p:nvSpPr>
        <p:spPr>
          <a:xfrm>
            <a:off x="838200" y="134865"/>
            <a:ext cx="10515600" cy="704268"/>
          </a:xfrm>
        </p:spPr>
        <p:txBody>
          <a:bodyPr/>
          <a:lstStyle/>
          <a:p>
            <a:pPr algn="ctr"/>
            <a:r>
              <a:rPr lang="en-US" dirty="0"/>
              <a:t>Instructors</a:t>
            </a:r>
          </a:p>
        </p:txBody>
      </p:sp>
      <p:sp>
        <p:nvSpPr>
          <p:cNvPr id="3" name="Content Placeholder 2">
            <a:extLst>
              <a:ext uri="{FF2B5EF4-FFF2-40B4-BE49-F238E27FC236}">
                <a16:creationId xmlns:a16="http://schemas.microsoft.com/office/drawing/2014/main" id="{FA668741-CD59-72EE-0171-3F1515385326}"/>
              </a:ext>
            </a:extLst>
          </p:cNvPr>
          <p:cNvSpPr>
            <a:spLocks noGrp="1"/>
          </p:cNvSpPr>
          <p:nvPr>
            <p:ph idx="1"/>
          </p:nvPr>
        </p:nvSpPr>
        <p:spPr>
          <a:xfrm>
            <a:off x="339632" y="1282912"/>
            <a:ext cx="9483990" cy="4351338"/>
          </a:xfrm>
        </p:spPr>
        <p:txBody>
          <a:bodyPr/>
          <a:lstStyle/>
          <a:p>
            <a:r>
              <a:rPr lang="en-US" dirty="0"/>
              <a:t>Dr. Marissa Dyck (she/her) – </a:t>
            </a:r>
            <a:r>
              <a:rPr lang="en-US" dirty="0">
                <a:hlinkClick r:id="rId2"/>
              </a:rPr>
              <a:t>marissadyck17@gmail.com</a:t>
            </a:r>
            <a:endParaRPr lang="en-US" dirty="0"/>
          </a:p>
          <a:p>
            <a:pPr marL="457200" lvl="1" indent="0">
              <a:buNone/>
            </a:pPr>
            <a:r>
              <a:rPr lang="en-US" dirty="0"/>
              <a:t>Postdoctoral Research Fellow</a:t>
            </a:r>
          </a:p>
          <a:p>
            <a:pPr marL="457200" lvl="1" indent="0">
              <a:buNone/>
            </a:pPr>
            <a:r>
              <a:rPr lang="en-US" dirty="0"/>
              <a:t>University of Victoria</a:t>
            </a:r>
          </a:p>
          <a:p>
            <a:pPr marL="457200" lvl="1" indent="0">
              <a:buNone/>
            </a:pPr>
            <a:r>
              <a:rPr lang="en-US" dirty="0"/>
              <a:t>Victoria, BC, Canada</a:t>
            </a:r>
          </a:p>
          <a:p>
            <a:pPr marL="457200" lvl="1" indent="0">
              <a:buNone/>
            </a:pPr>
            <a:endParaRPr lang="en-US" dirty="0"/>
          </a:p>
          <a:p>
            <a:r>
              <a:rPr lang="en-US" dirty="0"/>
              <a:t>Dr. Erika Barthelmess (she/her) – </a:t>
            </a:r>
            <a:r>
              <a:rPr lang="en-US" dirty="0" err="1"/>
              <a:t>b</a:t>
            </a:r>
            <a:r>
              <a:rPr lang="en-US" dirty="0" err="1">
                <a:hlinkClick r:id="rId3"/>
              </a:rPr>
              <a:t>arthelmess@stlawu.edu</a:t>
            </a:r>
            <a:r>
              <a:rPr lang="en-US" dirty="0"/>
              <a:t> </a:t>
            </a:r>
          </a:p>
          <a:p>
            <a:pPr marL="457200" lvl="1" indent="0">
              <a:buNone/>
            </a:pPr>
            <a:r>
              <a:rPr lang="en-US" dirty="0"/>
              <a:t>Professor of Biology</a:t>
            </a:r>
          </a:p>
          <a:p>
            <a:pPr marL="457200" lvl="1" indent="0">
              <a:buNone/>
            </a:pPr>
            <a:r>
              <a:rPr lang="en-US" dirty="0"/>
              <a:t>St. Lawrence University</a:t>
            </a:r>
          </a:p>
          <a:p>
            <a:pPr marL="457200" lvl="1" indent="0">
              <a:buNone/>
            </a:pPr>
            <a:r>
              <a:rPr lang="en-US" dirty="0"/>
              <a:t>Canton, NY, USA</a:t>
            </a:r>
          </a:p>
        </p:txBody>
      </p:sp>
      <p:pic>
        <p:nvPicPr>
          <p:cNvPr id="5" name="Picture 4" descr="A person wearing a hat and a jacket&#10;&#10;AI-generated content may be incorrect.">
            <a:extLst>
              <a:ext uri="{FF2B5EF4-FFF2-40B4-BE49-F238E27FC236}">
                <a16:creationId xmlns:a16="http://schemas.microsoft.com/office/drawing/2014/main" id="{9E00D801-AE36-DBA5-810B-9435260862E8}"/>
              </a:ext>
            </a:extLst>
          </p:cNvPr>
          <p:cNvPicPr>
            <a:picLocks noChangeAspect="1"/>
          </p:cNvPicPr>
          <p:nvPr/>
        </p:nvPicPr>
        <p:blipFill>
          <a:blip r:embed="rId4"/>
          <a:stretch>
            <a:fillRect/>
          </a:stretch>
        </p:blipFill>
        <p:spPr>
          <a:xfrm>
            <a:off x="9553303" y="1112466"/>
            <a:ext cx="2143526" cy="2145762"/>
          </a:xfrm>
          <a:prstGeom prst="rect">
            <a:avLst/>
          </a:prstGeom>
        </p:spPr>
      </p:pic>
      <p:pic>
        <p:nvPicPr>
          <p:cNvPr id="6" name="Picture 5" descr="A person wearing a hat and sunglasses&#10;&#10;AI-generated content may be incorrect.">
            <a:extLst>
              <a:ext uri="{FF2B5EF4-FFF2-40B4-BE49-F238E27FC236}">
                <a16:creationId xmlns:a16="http://schemas.microsoft.com/office/drawing/2014/main" id="{933DE1D7-3726-9AED-D9AB-26F0E87F4FE7}"/>
              </a:ext>
            </a:extLst>
          </p:cNvPr>
          <p:cNvPicPr>
            <a:picLocks noChangeAspect="1"/>
          </p:cNvPicPr>
          <p:nvPr/>
        </p:nvPicPr>
        <p:blipFill>
          <a:blip r:embed="rId5"/>
          <a:stretch>
            <a:fillRect/>
          </a:stretch>
        </p:blipFill>
        <p:spPr>
          <a:xfrm>
            <a:off x="9553303" y="3939337"/>
            <a:ext cx="2145762" cy="2145762"/>
          </a:xfrm>
          <a:prstGeom prst="rect">
            <a:avLst/>
          </a:prstGeom>
        </p:spPr>
      </p:pic>
    </p:spTree>
    <p:extLst>
      <p:ext uri="{BB962C8B-B14F-4D97-AF65-F5344CB8AC3E}">
        <p14:creationId xmlns:p14="http://schemas.microsoft.com/office/powerpoint/2010/main" val="2081615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DA193-2911-A85F-3315-BA9BDA1B78EA}"/>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200C76AA-B434-6524-F6A7-1BFA2F8560E3}"/>
              </a:ext>
            </a:extLst>
          </p:cNvPr>
          <p:cNvSpPr/>
          <p:nvPr/>
        </p:nvSpPr>
        <p:spPr>
          <a:xfrm>
            <a:off x="9625914" y="98854"/>
            <a:ext cx="2347783" cy="6722081"/>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114DCFE-D183-2CBA-FBEB-1C2D626FA207}"/>
              </a:ext>
            </a:extLst>
          </p:cNvPr>
          <p:cNvSpPr/>
          <p:nvPr/>
        </p:nvSpPr>
        <p:spPr>
          <a:xfrm>
            <a:off x="748145" y="1154805"/>
            <a:ext cx="1535826" cy="1018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Working branch</a:t>
            </a:r>
          </a:p>
        </p:txBody>
      </p:sp>
      <p:sp>
        <p:nvSpPr>
          <p:cNvPr id="5" name="Rectangle 4">
            <a:extLst>
              <a:ext uri="{FF2B5EF4-FFF2-40B4-BE49-F238E27FC236}">
                <a16:creationId xmlns:a16="http://schemas.microsoft.com/office/drawing/2014/main" id="{E981948C-0ABC-2171-11B7-E327F8882D29}"/>
              </a:ext>
            </a:extLst>
          </p:cNvPr>
          <p:cNvSpPr/>
          <p:nvPr/>
        </p:nvSpPr>
        <p:spPr>
          <a:xfrm>
            <a:off x="3385704" y="1154804"/>
            <a:ext cx="1239982" cy="101498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Staging area</a:t>
            </a:r>
          </a:p>
        </p:txBody>
      </p:sp>
      <p:sp>
        <p:nvSpPr>
          <p:cNvPr id="6" name="Rectangle 5">
            <a:extLst>
              <a:ext uri="{FF2B5EF4-FFF2-40B4-BE49-F238E27FC236}">
                <a16:creationId xmlns:a16="http://schemas.microsoft.com/office/drawing/2014/main" id="{6C285B21-40D3-66E0-5319-B21FD02687B5}"/>
              </a:ext>
            </a:extLst>
          </p:cNvPr>
          <p:cNvSpPr/>
          <p:nvPr/>
        </p:nvSpPr>
        <p:spPr>
          <a:xfrm>
            <a:off x="5372100" y="1154804"/>
            <a:ext cx="1239982" cy="101498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Local branch</a:t>
            </a:r>
          </a:p>
        </p:txBody>
      </p:sp>
      <p:sp>
        <p:nvSpPr>
          <p:cNvPr id="2" name="Rectangle 1">
            <a:extLst>
              <a:ext uri="{FF2B5EF4-FFF2-40B4-BE49-F238E27FC236}">
                <a16:creationId xmlns:a16="http://schemas.microsoft.com/office/drawing/2014/main" id="{1405DEB7-D907-FA94-E322-8445805CD8FB}"/>
              </a:ext>
            </a:extLst>
          </p:cNvPr>
          <p:cNvSpPr/>
          <p:nvPr/>
        </p:nvSpPr>
        <p:spPr>
          <a:xfrm>
            <a:off x="10203873" y="1154804"/>
            <a:ext cx="1239982" cy="10149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Remote branch</a:t>
            </a:r>
          </a:p>
        </p:txBody>
      </p:sp>
      <p:sp>
        <p:nvSpPr>
          <p:cNvPr id="3" name="TextBox 2">
            <a:extLst>
              <a:ext uri="{FF2B5EF4-FFF2-40B4-BE49-F238E27FC236}">
                <a16:creationId xmlns:a16="http://schemas.microsoft.com/office/drawing/2014/main" id="{31F10AD4-BFE8-F9DE-8528-CA88F7C51919}"/>
              </a:ext>
            </a:extLst>
          </p:cNvPr>
          <p:cNvSpPr txBox="1"/>
          <p:nvPr/>
        </p:nvSpPr>
        <p:spPr>
          <a:xfrm>
            <a:off x="5446396" y="785469"/>
            <a:ext cx="1091389" cy="369332"/>
          </a:xfrm>
          <a:prstGeom prst="rect">
            <a:avLst/>
          </a:prstGeom>
          <a:noFill/>
        </p:spPr>
        <p:txBody>
          <a:bodyPr wrap="none" rtlCol="0">
            <a:spAutoFit/>
          </a:bodyPr>
          <a:lstStyle/>
          <a:p>
            <a:r>
              <a:rPr lang="en-US" dirty="0"/>
              <a:t>e.g. main</a:t>
            </a:r>
          </a:p>
        </p:txBody>
      </p:sp>
      <p:cxnSp>
        <p:nvCxnSpPr>
          <p:cNvPr id="9" name="Straight Connector 8">
            <a:extLst>
              <a:ext uri="{FF2B5EF4-FFF2-40B4-BE49-F238E27FC236}">
                <a16:creationId xmlns:a16="http://schemas.microsoft.com/office/drawing/2014/main" id="{B0AAB30C-39D9-D90A-F297-3BE77CB5DAB0}"/>
              </a:ext>
            </a:extLst>
          </p:cNvPr>
          <p:cNvCxnSpPr>
            <a:cxnSpLocks/>
            <a:stCxn id="4" idx="2"/>
          </p:cNvCxnSpPr>
          <p:nvPr/>
        </p:nvCxnSpPr>
        <p:spPr>
          <a:xfrm>
            <a:off x="1516058" y="2173114"/>
            <a:ext cx="1" cy="4574108"/>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473405F3-ECDA-7745-7AD8-44400016ED04}"/>
              </a:ext>
            </a:extLst>
          </p:cNvPr>
          <p:cNvCxnSpPr>
            <a:cxnSpLocks/>
            <a:stCxn id="5" idx="2"/>
          </p:cNvCxnSpPr>
          <p:nvPr/>
        </p:nvCxnSpPr>
        <p:spPr>
          <a:xfrm>
            <a:off x="4005695"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A28309FA-96B5-2FF1-01B3-3B7C6C555AC1}"/>
              </a:ext>
            </a:extLst>
          </p:cNvPr>
          <p:cNvCxnSpPr>
            <a:cxnSpLocks/>
            <a:stCxn id="6" idx="2"/>
          </p:cNvCxnSpPr>
          <p:nvPr/>
        </p:nvCxnSpPr>
        <p:spPr>
          <a:xfrm>
            <a:off x="5992091" y="2169788"/>
            <a:ext cx="3462" cy="4577434"/>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37DD8772-3562-F13B-EC58-B768FEE6F40D}"/>
              </a:ext>
            </a:extLst>
          </p:cNvPr>
          <p:cNvCxnSpPr>
            <a:cxnSpLocks/>
            <a:stCxn id="2" idx="2"/>
          </p:cNvCxnSpPr>
          <p:nvPr/>
        </p:nvCxnSpPr>
        <p:spPr>
          <a:xfrm>
            <a:off x="10823864" y="2169788"/>
            <a:ext cx="11380" cy="4577434"/>
          </a:xfrm>
          <a:prstGeom prst="line">
            <a:avLst/>
          </a:prstGeom>
        </p:spPr>
        <p:style>
          <a:lnRef idx="2">
            <a:schemeClr val="dk1"/>
          </a:lnRef>
          <a:fillRef idx="0">
            <a:schemeClr val="dk1"/>
          </a:fillRef>
          <a:effectRef idx="1">
            <a:schemeClr val="dk1"/>
          </a:effectRef>
          <a:fontRef idx="minor">
            <a:schemeClr val="tx1"/>
          </a:fontRef>
        </p:style>
      </p:cxnSp>
      <p:sp>
        <p:nvSpPr>
          <p:cNvPr id="15" name="Right Arrow 14">
            <a:extLst>
              <a:ext uri="{FF2B5EF4-FFF2-40B4-BE49-F238E27FC236}">
                <a16:creationId xmlns:a16="http://schemas.microsoft.com/office/drawing/2014/main" id="{3EAF88BA-D0B0-9286-92C6-E9E4A33BD692}"/>
              </a:ext>
            </a:extLst>
          </p:cNvPr>
          <p:cNvSpPr/>
          <p:nvPr/>
        </p:nvSpPr>
        <p:spPr>
          <a:xfrm>
            <a:off x="1554990" y="2273648"/>
            <a:ext cx="2401698"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add</a:t>
            </a:r>
          </a:p>
        </p:txBody>
      </p:sp>
      <p:sp>
        <p:nvSpPr>
          <p:cNvPr id="16" name="Right Arrow 15">
            <a:extLst>
              <a:ext uri="{FF2B5EF4-FFF2-40B4-BE49-F238E27FC236}">
                <a16:creationId xmlns:a16="http://schemas.microsoft.com/office/drawing/2014/main" id="{B1734777-336D-4171-1286-5816E7D8DBA6}"/>
              </a:ext>
            </a:extLst>
          </p:cNvPr>
          <p:cNvSpPr/>
          <p:nvPr/>
        </p:nvSpPr>
        <p:spPr>
          <a:xfrm>
            <a:off x="4054704" y="2796752"/>
            <a:ext cx="1955593"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commit</a:t>
            </a:r>
          </a:p>
        </p:txBody>
      </p:sp>
      <p:grpSp>
        <p:nvGrpSpPr>
          <p:cNvPr id="23" name="Group 22">
            <a:extLst>
              <a:ext uri="{FF2B5EF4-FFF2-40B4-BE49-F238E27FC236}">
                <a16:creationId xmlns:a16="http://schemas.microsoft.com/office/drawing/2014/main" id="{C99B1AE1-C198-0855-8B2E-E8415005B235}"/>
              </a:ext>
            </a:extLst>
          </p:cNvPr>
          <p:cNvGrpSpPr/>
          <p:nvPr/>
        </p:nvGrpSpPr>
        <p:grpSpPr>
          <a:xfrm>
            <a:off x="6071013" y="785469"/>
            <a:ext cx="4764227" cy="5961753"/>
            <a:chOff x="6071013" y="785469"/>
            <a:chExt cx="4764227" cy="5961753"/>
          </a:xfrm>
        </p:grpSpPr>
        <p:grpSp>
          <p:nvGrpSpPr>
            <p:cNvPr id="18" name="Group 17">
              <a:extLst>
                <a:ext uri="{FF2B5EF4-FFF2-40B4-BE49-F238E27FC236}">
                  <a16:creationId xmlns:a16="http://schemas.microsoft.com/office/drawing/2014/main" id="{CCD0AA89-D6F9-948E-D7D6-9F9B1E715FFD}"/>
                </a:ext>
              </a:extLst>
            </p:cNvPr>
            <p:cNvGrpSpPr/>
            <p:nvPr/>
          </p:nvGrpSpPr>
          <p:grpSpPr>
            <a:xfrm>
              <a:off x="7290373" y="785469"/>
              <a:ext cx="1719125" cy="5961753"/>
              <a:chOff x="7290373" y="785469"/>
              <a:chExt cx="1719125" cy="5961753"/>
            </a:xfrm>
          </p:grpSpPr>
          <p:sp>
            <p:nvSpPr>
              <p:cNvPr id="7" name="Rectangle 6">
                <a:extLst>
                  <a:ext uri="{FF2B5EF4-FFF2-40B4-BE49-F238E27FC236}">
                    <a16:creationId xmlns:a16="http://schemas.microsoft.com/office/drawing/2014/main" id="{C5A5D8A5-44BA-F3B9-E59C-2C0CB7A51588}"/>
                  </a:ext>
                </a:extLst>
              </p:cNvPr>
              <p:cNvSpPr/>
              <p:nvPr/>
            </p:nvSpPr>
            <p:spPr>
              <a:xfrm>
                <a:off x="7529945" y="1154804"/>
                <a:ext cx="1239982" cy="101498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Remote tracking ref</a:t>
                </a:r>
              </a:p>
            </p:txBody>
          </p:sp>
          <p:cxnSp>
            <p:nvCxnSpPr>
              <p:cNvPr id="12" name="Straight Connector 11">
                <a:extLst>
                  <a:ext uri="{FF2B5EF4-FFF2-40B4-BE49-F238E27FC236}">
                    <a16:creationId xmlns:a16="http://schemas.microsoft.com/office/drawing/2014/main" id="{3D6D2342-F757-8DBD-A543-D14B262BA172}"/>
                  </a:ext>
                </a:extLst>
              </p:cNvPr>
              <p:cNvCxnSpPr>
                <a:cxnSpLocks/>
                <a:stCxn id="7" idx="2"/>
              </p:cNvCxnSpPr>
              <p:nvPr/>
            </p:nvCxnSpPr>
            <p:spPr>
              <a:xfrm>
                <a:off x="8149936" y="2169788"/>
                <a:ext cx="0" cy="4577434"/>
              </a:xfrm>
              <a:prstGeom prst="line">
                <a:avLst/>
              </a:prstGeom>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B42E97A4-B352-96D0-68EE-518CFB373A1E}"/>
                  </a:ext>
                </a:extLst>
              </p:cNvPr>
              <p:cNvSpPr txBox="1"/>
              <p:nvPr/>
            </p:nvSpPr>
            <p:spPr>
              <a:xfrm>
                <a:off x="7290373" y="785469"/>
                <a:ext cx="1719125" cy="369332"/>
              </a:xfrm>
              <a:prstGeom prst="rect">
                <a:avLst/>
              </a:prstGeom>
              <a:noFill/>
            </p:spPr>
            <p:txBody>
              <a:bodyPr wrap="none" rtlCol="0">
                <a:spAutoFit/>
              </a:bodyPr>
              <a:lstStyle/>
              <a:p>
                <a:r>
                  <a:rPr lang="en-US" dirty="0"/>
                  <a:t>e.g. origin/main</a:t>
                </a:r>
              </a:p>
            </p:txBody>
          </p:sp>
        </p:grpSp>
        <p:sp>
          <p:nvSpPr>
            <p:cNvPr id="17" name="Right Arrow 16">
              <a:extLst>
                <a:ext uri="{FF2B5EF4-FFF2-40B4-BE49-F238E27FC236}">
                  <a16:creationId xmlns:a16="http://schemas.microsoft.com/office/drawing/2014/main" id="{2C944E85-E639-9DE9-4838-FE127B623C9F}"/>
                </a:ext>
              </a:extLst>
            </p:cNvPr>
            <p:cNvSpPr/>
            <p:nvPr/>
          </p:nvSpPr>
          <p:spPr>
            <a:xfrm>
              <a:off x="6071013" y="3261547"/>
              <a:ext cx="4764227"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push</a:t>
              </a:r>
            </a:p>
          </p:txBody>
        </p:sp>
      </p:grpSp>
      <p:sp>
        <p:nvSpPr>
          <p:cNvPr id="25" name="TextBox 24">
            <a:extLst>
              <a:ext uri="{FF2B5EF4-FFF2-40B4-BE49-F238E27FC236}">
                <a16:creationId xmlns:a16="http://schemas.microsoft.com/office/drawing/2014/main" id="{A87D6BD8-5D1B-8958-961B-0BD0784C4101}"/>
              </a:ext>
            </a:extLst>
          </p:cNvPr>
          <p:cNvSpPr txBox="1"/>
          <p:nvPr/>
        </p:nvSpPr>
        <p:spPr>
          <a:xfrm>
            <a:off x="3135783" y="158262"/>
            <a:ext cx="3297378" cy="369332"/>
          </a:xfrm>
          <a:prstGeom prst="rect">
            <a:avLst/>
          </a:prstGeom>
          <a:noFill/>
        </p:spPr>
        <p:txBody>
          <a:bodyPr wrap="none" rtlCol="0">
            <a:spAutoFit/>
          </a:bodyPr>
          <a:lstStyle/>
          <a:p>
            <a:r>
              <a:rPr lang="en-US" b="1" dirty="0"/>
              <a:t>LOCAL REPOSITORY (“REPO”)</a:t>
            </a:r>
          </a:p>
        </p:txBody>
      </p:sp>
      <p:sp>
        <p:nvSpPr>
          <p:cNvPr id="26" name="TextBox 25">
            <a:extLst>
              <a:ext uri="{FF2B5EF4-FFF2-40B4-BE49-F238E27FC236}">
                <a16:creationId xmlns:a16="http://schemas.microsoft.com/office/drawing/2014/main" id="{3E08C640-A1E1-5829-7226-BDBC4ED5A24A}"/>
              </a:ext>
            </a:extLst>
          </p:cNvPr>
          <p:cNvSpPr txBox="1"/>
          <p:nvPr/>
        </p:nvSpPr>
        <p:spPr>
          <a:xfrm>
            <a:off x="9971988" y="208786"/>
            <a:ext cx="1702197" cy="646331"/>
          </a:xfrm>
          <a:prstGeom prst="rect">
            <a:avLst/>
          </a:prstGeom>
          <a:noFill/>
        </p:spPr>
        <p:txBody>
          <a:bodyPr wrap="none" rtlCol="0">
            <a:spAutoFit/>
          </a:bodyPr>
          <a:lstStyle/>
          <a:p>
            <a:pPr algn="ctr"/>
            <a:r>
              <a:rPr lang="en-US" b="1" dirty="0"/>
              <a:t>REMOTE REPO</a:t>
            </a:r>
          </a:p>
          <a:p>
            <a:pPr algn="ctr"/>
            <a:r>
              <a:rPr lang="en-US" b="1" dirty="0"/>
              <a:t>(GITHUB)</a:t>
            </a:r>
          </a:p>
        </p:txBody>
      </p:sp>
      <p:sp>
        <p:nvSpPr>
          <p:cNvPr id="8" name="TextBox 7">
            <a:extLst>
              <a:ext uri="{FF2B5EF4-FFF2-40B4-BE49-F238E27FC236}">
                <a16:creationId xmlns:a16="http://schemas.microsoft.com/office/drawing/2014/main" id="{2860F25D-4E17-B784-EDE0-C43D8C53DABC}"/>
              </a:ext>
            </a:extLst>
          </p:cNvPr>
          <p:cNvSpPr txBox="1"/>
          <p:nvPr/>
        </p:nvSpPr>
        <p:spPr>
          <a:xfrm>
            <a:off x="976184" y="5029200"/>
            <a:ext cx="8180173" cy="1200329"/>
          </a:xfrm>
          <a:prstGeom prst="rect">
            <a:avLst/>
          </a:prstGeom>
          <a:solidFill>
            <a:schemeClr val="bg1"/>
          </a:solidFill>
          <a:ln>
            <a:solidFill>
              <a:schemeClr val="tx1"/>
            </a:solidFill>
          </a:ln>
        </p:spPr>
        <p:txBody>
          <a:bodyPr wrap="square" rtlCol="0">
            <a:spAutoFit/>
          </a:bodyPr>
          <a:lstStyle/>
          <a:p>
            <a:r>
              <a:rPr lang="en-US" dirty="0"/>
              <a:t>Periodically, you want to update your remote repository with the changes you have been making.</a:t>
            </a:r>
          </a:p>
          <a:p>
            <a:endParaRPr lang="en-US" dirty="0"/>
          </a:p>
          <a:p>
            <a:r>
              <a:rPr lang="en-US" dirty="0"/>
              <a:t>We do that with “git push” </a:t>
            </a:r>
          </a:p>
        </p:txBody>
      </p:sp>
    </p:spTree>
    <p:extLst>
      <p:ext uri="{BB962C8B-B14F-4D97-AF65-F5344CB8AC3E}">
        <p14:creationId xmlns:p14="http://schemas.microsoft.com/office/powerpoint/2010/main" val="3305492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01FB1-15A4-5B9B-57F1-CB416D897FDE}"/>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FD862456-4752-8A47-614B-FA3321ED58E4}"/>
              </a:ext>
            </a:extLst>
          </p:cNvPr>
          <p:cNvSpPr/>
          <p:nvPr/>
        </p:nvSpPr>
        <p:spPr>
          <a:xfrm>
            <a:off x="9625914" y="98854"/>
            <a:ext cx="2347783" cy="6722081"/>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B8089F0-F8E5-8792-2144-C0952AAAB77A}"/>
              </a:ext>
            </a:extLst>
          </p:cNvPr>
          <p:cNvSpPr/>
          <p:nvPr/>
        </p:nvSpPr>
        <p:spPr>
          <a:xfrm>
            <a:off x="748145" y="1154805"/>
            <a:ext cx="1535826" cy="1018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Working branch</a:t>
            </a:r>
          </a:p>
        </p:txBody>
      </p:sp>
      <p:sp>
        <p:nvSpPr>
          <p:cNvPr id="5" name="Rectangle 4">
            <a:extLst>
              <a:ext uri="{FF2B5EF4-FFF2-40B4-BE49-F238E27FC236}">
                <a16:creationId xmlns:a16="http://schemas.microsoft.com/office/drawing/2014/main" id="{7917B680-CEDF-B80E-A132-A4D3393F371B}"/>
              </a:ext>
            </a:extLst>
          </p:cNvPr>
          <p:cNvSpPr/>
          <p:nvPr/>
        </p:nvSpPr>
        <p:spPr>
          <a:xfrm>
            <a:off x="3385704" y="1154804"/>
            <a:ext cx="1239982" cy="101498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Staging area</a:t>
            </a:r>
          </a:p>
        </p:txBody>
      </p:sp>
      <p:sp>
        <p:nvSpPr>
          <p:cNvPr id="6" name="Rectangle 5">
            <a:extLst>
              <a:ext uri="{FF2B5EF4-FFF2-40B4-BE49-F238E27FC236}">
                <a16:creationId xmlns:a16="http://schemas.microsoft.com/office/drawing/2014/main" id="{B5DC54C4-F84D-B8F4-C3B8-0CFF5BE2678A}"/>
              </a:ext>
            </a:extLst>
          </p:cNvPr>
          <p:cNvSpPr/>
          <p:nvPr/>
        </p:nvSpPr>
        <p:spPr>
          <a:xfrm>
            <a:off x="5372100" y="1154804"/>
            <a:ext cx="1239982" cy="101498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Local branch</a:t>
            </a:r>
          </a:p>
        </p:txBody>
      </p:sp>
      <p:sp>
        <p:nvSpPr>
          <p:cNvPr id="7" name="Rectangle 6">
            <a:extLst>
              <a:ext uri="{FF2B5EF4-FFF2-40B4-BE49-F238E27FC236}">
                <a16:creationId xmlns:a16="http://schemas.microsoft.com/office/drawing/2014/main" id="{C0674F9E-5DA9-367C-C2DF-33BE8710ACD4}"/>
              </a:ext>
            </a:extLst>
          </p:cNvPr>
          <p:cNvSpPr/>
          <p:nvPr/>
        </p:nvSpPr>
        <p:spPr>
          <a:xfrm>
            <a:off x="7529945" y="1154804"/>
            <a:ext cx="1239982" cy="101498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Remote tracking ref</a:t>
            </a:r>
          </a:p>
        </p:txBody>
      </p:sp>
      <p:sp>
        <p:nvSpPr>
          <p:cNvPr id="2" name="Rectangle 1">
            <a:extLst>
              <a:ext uri="{FF2B5EF4-FFF2-40B4-BE49-F238E27FC236}">
                <a16:creationId xmlns:a16="http://schemas.microsoft.com/office/drawing/2014/main" id="{121E721A-CD68-C025-79C0-EB21E659DC28}"/>
              </a:ext>
            </a:extLst>
          </p:cNvPr>
          <p:cNvSpPr/>
          <p:nvPr/>
        </p:nvSpPr>
        <p:spPr>
          <a:xfrm>
            <a:off x="10203873" y="1154804"/>
            <a:ext cx="1239982" cy="10149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Remote branch</a:t>
            </a:r>
          </a:p>
        </p:txBody>
      </p:sp>
      <p:sp>
        <p:nvSpPr>
          <p:cNvPr id="3" name="TextBox 2">
            <a:extLst>
              <a:ext uri="{FF2B5EF4-FFF2-40B4-BE49-F238E27FC236}">
                <a16:creationId xmlns:a16="http://schemas.microsoft.com/office/drawing/2014/main" id="{713AEC6A-8091-0DCB-4EE5-F34731FBC452}"/>
              </a:ext>
            </a:extLst>
          </p:cNvPr>
          <p:cNvSpPr txBox="1"/>
          <p:nvPr/>
        </p:nvSpPr>
        <p:spPr>
          <a:xfrm>
            <a:off x="5446396" y="785469"/>
            <a:ext cx="1091389" cy="369332"/>
          </a:xfrm>
          <a:prstGeom prst="rect">
            <a:avLst/>
          </a:prstGeom>
          <a:noFill/>
        </p:spPr>
        <p:txBody>
          <a:bodyPr wrap="none" rtlCol="0">
            <a:spAutoFit/>
          </a:bodyPr>
          <a:lstStyle/>
          <a:p>
            <a:r>
              <a:rPr lang="en-US" dirty="0"/>
              <a:t>e.g. main</a:t>
            </a:r>
          </a:p>
        </p:txBody>
      </p:sp>
      <p:cxnSp>
        <p:nvCxnSpPr>
          <p:cNvPr id="9" name="Straight Connector 8">
            <a:extLst>
              <a:ext uri="{FF2B5EF4-FFF2-40B4-BE49-F238E27FC236}">
                <a16:creationId xmlns:a16="http://schemas.microsoft.com/office/drawing/2014/main" id="{C3C4414D-0151-5F6B-D8D2-B088F8188248}"/>
              </a:ext>
            </a:extLst>
          </p:cNvPr>
          <p:cNvCxnSpPr>
            <a:cxnSpLocks/>
            <a:stCxn id="4" idx="2"/>
          </p:cNvCxnSpPr>
          <p:nvPr/>
        </p:nvCxnSpPr>
        <p:spPr>
          <a:xfrm>
            <a:off x="1516058" y="2173114"/>
            <a:ext cx="1" cy="4574108"/>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BFF5369B-AEFA-DE59-B563-9F8462F3A36B}"/>
              </a:ext>
            </a:extLst>
          </p:cNvPr>
          <p:cNvCxnSpPr>
            <a:cxnSpLocks/>
            <a:stCxn id="5" idx="2"/>
          </p:cNvCxnSpPr>
          <p:nvPr/>
        </p:nvCxnSpPr>
        <p:spPr>
          <a:xfrm>
            <a:off x="4005695"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465EC3B8-FDF1-3D5A-9A93-0008284C74F9}"/>
              </a:ext>
            </a:extLst>
          </p:cNvPr>
          <p:cNvCxnSpPr>
            <a:cxnSpLocks/>
            <a:stCxn id="6" idx="2"/>
          </p:cNvCxnSpPr>
          <p:nvPr/>
        </p:nvCxnSpPr>
        <p:spPr>
          <a:xfrm>
            <a:off x="5992091" y="2169788"/>
            <a:ext cx="3462" cy="4577434"/>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8BE1A16C-EFC2-3823-69DA-599244403C34}"/>
              </a:ext>
            </a:extLst>
          </p:cNvPr>
          <p:cNvCxnSpPr>
            <a:cxnSpLocks/>
            <a:stCxn id="7" idx="2"/>
          </p:cNvCxnSpPr>
          <p:nvPr/>
        </p:nvCxnSpPr>
        <p:spPr>
          <a:xfrm>
            <a:off x="8149936"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BBA420C7-A8DD-5673-D9F9-00C85E388BF7}"/>
              </a:ext>
            </a:extLst>
          </p:cNvPr>
          <p:cNvCxnSpPr>
            <a:cxnSpLocks/>
            <a:stCxn id="2" idx="2"/>
          </p:cNvCxnSpPr>
          <p:nvPr/>
        </p:nvCxnSpPr>
        <p:spPr>
          <a:xfrm>
            <a:off x="10823864" y="2169788"/>
            <a:ext cx="11380" cy="4577434"/>
          </a:xfrm>
          <a:prstGeom prst="line">
            <a:avLst/>
          </a:prstGeom>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4CCF05A3-7347-AC95-15B1-75FF57E3D425}"/>
              </a:ext>
            </a:extLst>
          </p:cNvPr>
          <p:cNvSpPr txBox="1"/>
          <p:nvPr/>
        </p:nvSpPr>
        <p:spPr>
          <a:xfrm>
            <a:off x="7290373" y="785469"/>
            <a:ext cx="1719125" cy="369332"/>
          </a:xfrm>
          <a:prstGeom prst="rect">
            <a:avLst/>
          </a:prstGeom>
          <a:noFill/>
        </p:spPr>
        <p:txBody>
          <a:bodyPr wrap="none" rtlCol="0">
            <a:spAutoFit/>
          </a:bodyPr>
          <a:lstStyle/>
          <a:p>
            <a:r>
              <a:rPr lang="en-US" dirty="0"/>
              <a:t>e.g. origin/main</a:t>
            </a:r>
          </a:p>
        </p:txBody>
      </p:sp>
      <p:sp>
        <p:nvSpPr>
          <p:cNvPr id="15" name="Right Arrow 14">
            <a:extLst>
              <a:ext uri="{FF2B5EF4-FFF2-40B4-BE49-F238E27FC236}">
                <a16:creationId xmlns:a16="http://schemas.microsoft.com/office/drawing/2014/main" id="{5591993B-A00D-460A-FF5C-D2F5D8DF5D9D}"/>
              </a:ext>
            </a:extLst>
          </p:cNvPr>
          <p:cNvSpPr/>
          <p:nvPr/>
        </p:nvSpPr>
        <p:spPr>
          <a:xfrm>
            <a:off x="1554990" y="2273648"/>
            <a:ext cx="2401698"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add</a:t>
            </a:r>
          </a:p>
        </p:txBody>
      </p:sp>
      <p:sp>
        <p:nvSpPr>
          <p:cNvPr id="16" name="Right Arrow 15">
            <a:extLst>
              <a:ext uri="{FF2B5EF4-FFF2-40B4-BE49-F238E27FC236}">
                <a16:creationId xmlns:a16="http://schemas.microsoft.com/office/drawing/2014/main" id="{E5908162-E08F-D35D-9F31-8BBB408B3583}"/>
              </a:ext>
            </a:extLst>
          </p:cNvPr>
          <p:cNvSpPr/>
          <p:nvPr/>
        </p:nvSpPr>
        <p:spPr>
          <a:xfrm>
            <a:off x="4054704" y="2796752"/>
            <a:ext cx="1955593"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commit</a:t>
            </a:r>
          </a:p>
        </p:txBody>
      </p:sp>
      <p:sp>
        <p:nvSpPr>
          <p:cNvPr id="17" name="Right Arrow 16">
            <a:extLst>
              <a:ext uri="{FF2B5EF4-FFF2-40B4-BE49-F238E27FC236}">
                <a16:creationId xmlns:a16="http://schemas.microsoft.com/office/drawing/2014/main" id="{A018255B-6052-706D-E820-8AA3B5176673}"/>
              </a:ext>
            </a:extLst>
          </p:cNvPr>
          <p:cNvSpPr/>
          <p:nvPr/>
        </p:nvSpPr>
        <p:spPr>
          <a:xfrm>
            <a:off x="6071013" y="3261547"/>
            <a:ext cx="4764227"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push</a:t>
            </a:r>
          </a:p>
        </p:txBody>
      </p:sp>
      <p:sp>
        <p:nvSpPr>
          <p:cNvPr id="19" name="Right Arrow 18">
            <a:extLst>
              <a:ext uri="{FF2B5EF4-FFF2-40B4-BE49-F238E27FC236}">
                <a16:creationId xmlns:a16="http://schemas.microsoft.com/office/drawing/2014/main" id="{92D00D37-688D-90A1-EC49-17167D82AFC3}"/>
              </a:ext>
            </a:extLst>
          </p:cNvPr>
          <p:cNvSpPr/>
          <p:nvPr/>
        </p:nvSpPr>
        <p:spPr>
          <a:xfrm flipH="1">
            <a:off x="8159367" y="3842028"/>
            <a:ext cx="2647577"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fetch</a:t>
            </a:r>
          </a:p>
        </p:txBody>
      </p:sp>
      <p:sp>
        <p:nvSpPr>
          <p:cNvPr id="20" name="Right Arrow 19">
            <a:extLst>
              <a:ext uri="{FF2B5EF4-FFF2-40B4-BE49-F238E27FC236}">
                <a16:creationId xmlns:a16="http://schemas.microsoft.com/office/drawing/2014/main" id="{3A34C760-8CF7-DA57-AFD8-355F360208DC}"/>
              </a:ext>
            </a:extLst>
          </p:cNvPr>
          <p:cNvSpPr/>
          <p:nvPr/>
        </p:nvSpPr>
        <p:spPr>
          <a:xfrm flipH="1">
            <a:off x="1532979" y="4832475"/>
            <a:ext cx="9250980"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pull</a:t>
            </a:r>
          </a:p>
        </p:txBody>
      </p:sp>
      <p:sp>
        <p:nvSpPr>
          <p:cNvPr id="22" name="Right Arrow 21">
            <a:extLst>
              <a:ext uri="{FF2B5EF4-FFF2-40B4-BE49-F238E27FC236}">
                <a16:creationId xmlns:a16="http://schemas.microsoft.com/office/drawing/2014/main" id="{D6214B6D-5EC1-0F5C-EE6C-EC8E4420B8AF}"/>
              </a:ext>
            </a:extLst>
          </p:cNvPr>
          <p:cNvSpPr/>
          <p:nvPr/>
        </p:nvSpPr>
        <p:spPr>
          <a:xfrm flipH="1">
            <a:off x="1554990" y="4267120"/>
            <a:ext cx="6556016"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merge</a:t>
            </a:r>
          </a:p>
        </p:txBody>
      </p:sp>
      <p:sp>
        <p:nvSpPr>
          <p:cNvPr id="25" name="TextBox 24">
            <a:extLst>
              <a:ext uri="{FF2B5EF4-FFF2-40B4-BE49-F238E27FC236}">
                <a16:creationId xmlns:a16="http://schemas.microsoft.com/office/drawing/2014/main" id="{0CCAEAA5-6259-A2E1-7849-316E7A0F0068}"/>
              </a:ext>
            </a:extLst>
          </p:cNvPr>
          <p:cNvSpPr txBox="1"/>
          <p:nvPr/>
        </p:nvSpPr>
        <p:spPr>
          <a:xfrm>
            <a:off x="3135783" y="158262"/>
            <a:ext cx="3297378" cy="369332"/>
          </a:xfrm>
          <a:prstGeom prst="rect">
            <a:avLst/>
          </a:prstGeom>
          <a:noFill/>
        </p:spPr>
        <p:txBody>
          <a:bodyPr wrap="none" rtlCol="0">
            <a:spAutoFit/>
          </a:bodyPr>
          <a:lstStyle/>
          <a:p>
            <a:r>
              <a:rPr lang="en-US" b="1" dirty="0"/>
              <a:t>LOCAL REPOSITORY (“REPO”)</a:t>
            </a:r>
          </a:p>
        </p:txBody>
      </p:sp>
      <p:sp>
        <p:nvSpPr>
          <p:cNvPr id="26" name="TextBox 25">
            <a:extLst>
              <a:ext uri="{FF2B5EF4-FFF2-40B4-BE49-F238E27FC236}">
                <a16:creationId xmlns:a16="http://schemas.microsoft.com/office/drawing/2014/main" id="{9CE15576-3E3D-B557-AC41-7710A115EA4E}"/>
              </a:ext>
            </a:extLst>
          </p:cNvPr>
          <p:cNvSpPr txBox="1"/>
          <p:nvPr/>
        </p:nvSpPr>
        <p:spPr>
          <a:xfrm>
            <a:off x="9971988" y="208786"/>
            <a:ext cx="1702197" cy="646331"/>
          </a:xfrm>
          <a:prstGeom prst="rect">
            <a:avLst/>
          </a:prstGeom>
          <a:noFill/>
        </p:spPr>
        <p:txBody>
          <a:bodyPr wrap="none" rtlCol="0">
            <a:spAutoFit/>
          </a:bodyPr>
          <a:lstStyle/>
          <a:p>
            <a:pPr algn="ctr"/>
            <a:r>
              <a:rPr lang="en-US" b="1" dirty="0"/>
              <a:t>REMOTE REPO</a:t>
            </a:r>
          </a:p>
          <a:p>
            <a:pPr algn="ctr"/>
            <a:r>
              <a:rPr lang="en-US" b="1" dirty="0"/>
              <a:t>(GITHUB)</a:t>
            </a:r>
          </a:p>
        </p:txBody>
      </p:sp>
      <p:sp>
        <p:nvSpPr>
          <p:cNvPr id="8" name="TextBox 7">
            <a:extLst>
              <a:ext uri="{FF2B5EF4-FFF2-40B4-BE49-F238E27FC236}">
                <a16:creationId xmlns:a16="http://schemas.microsoft.com/office/drawing/2014/main" id="{F16564DC-1250-8F04-4534-39DE876C8A9C}"/>
              </a:ext>
            </a:extLst>
          </p:cNvPr>
          <p:cNvSpPr txBox="1"/>
          <p:nvPr/>
        </p:nvSpPr>
        <p:spPr>
          <a:xfrm>
            <a:off x="444850" y="5496329"/>
            <a:ext cx="11229336" cy="923330"/>
          </a:xfrm>
          <a:prstGeom prst="rect">
            <a:avLst/>
          </a:prstGeom>
          <a:solidFill>
            <a:schemeClr val="bg1"/>
          </a:solidFill>
          <a:ln>
            <a:solidFill>
              <a:schemeClr val="tx1"/>
            </a:solidFill>
          </a:ln>
        </p:spPr>
        <p:txBody>
          <a:bodyPr wrap="square" rtlCol="0">
            <a:spAutoFit/>
          </a:bodyPr>
          <a:lstStyle/>
          <a:p>
            <a:r>
              <a:rPr lang="en-US" dirty="0"/>
              <a:t>Perhaps a colleague makes changes and pushes them to the remote branch. You want to grab those changes.</a:t>
            </a:r>
          </a:p>
          <a:p>
            <a:pPr marL="285750" indent="-285750">
              <a:buFont typeface="Arial" panose="020B0604020202020204" pitchFamily="34" charset="0"/>
              <a:buChar char="•"/>
            </a:pPr>
            <a:r>
              <a:rPr lang="en-US" dirty="0"/>
              <a:t>‘git fetch’ + ‘git merge’ grabs changes and lets you inspect them before merging into your code</a:t>
            </a:r>
          </a:p>
          <a:p>
            <a:pPr marL="285750" indent="-285750">
              <a:buFont typeface="Arial" panose="020B0604020202020204" pitchFamily="34" charset="0"/>
              <a:buChar char="•"/>
            </a:pPr>
            <a:r>
              <a:rPr lang="en-US" dirty="0"/>
              <a:t>‘git pull’ just grabs whatever is on the remote repository and pulls it into your working branch</a:t>
            </a:r>
          </a:p>
        </p:txBody>
      </p:sp>
    </p:spTree>
    <p:extLst>
      <p:ext uri="{BB962C8B-B14F-4D97-AF65-F5344CB8AC3E}">
        <p14:creationId xmlns:p14="http://schemas.microsoft.com/office/powerpoint/2010/main" val="3945925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0E71-48FE-6891-CBCF-6077A083D75E}"/>
              </a:ext>
            </a:extLst>
          </p:cNvPr>
          <p:cNvSpPr>
            <a:spLocks noGrp="1"/>
          </p:cNvSpPr>
          <p:nvPr>
            <p:ph type="title"/>
          </p:nvPr>
        </p:nvSpPr>
        <p:spPr/>
        <p:txBody>
          <a:bodyPr/>
          <a:lstStyle/>
          <a:p>
            <a:pPr algn="ctr"/>
            <a:r>
              <a:rPr lang="en-US" dirty="0"/>
              <a:t>Tidy Data</a:t>
            </a:r>
          </a:p>
        </p:txBody>
      </p:sp>
      <p:sp>
        <p:nvSpPr>
          <p:cNvPr id="3" name="Content Placeholder 2">
            <a:extLst>
              <a:ext uri="{FF2B5EF4-FFF2-40B4-BE49-F238E27FC236}">
                <a16:creationId xmlns:a16="http://schemas.microsoft.com/office/drawing/2014/main" id="{0280FA68-37CF-3C33-BDCF-FE09125952D1}"/>
              </a:ext>
            </a:extLst>
          </p:cNvPr>
          <p:cNvSpPr>
            <a:spLocks noGrp="1"/>
          </p:cNvSpPr>
          <p:nvPr>
            <p:ph idx="1"/>
          </p:nvPr>
        </p:nvSpPr>
        <p:spPr/>
        <p:txBody>
          <a:bodyPr/>
          <a:lstStyle/>
          <a:p>
            <a:r>
              <a:rPr lang="en-US" dirty="0"/>
              <a:t>Erika fill in</a:t>
            </a:r>
          </a:p>
        </p:txBody>
      </p:sp>
    </p:spTree>
    <p:extLst>
      <p:ext uri="{BB962C8B-B14F-4D97-AF65-F5344CB8AC3E}">
        <p14:creationId xmlns:p14="http://schemas.microsoft.com/office/powerpoint/2010/main" val="1619483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B21A-F1F7-1CA5-C645-5D2A5E3FA2D8}"/>
              </a:ext>
            </a:extLst>
          </p:cNvPr>
          <p:cNvSpPr>
            <a:spLocks noGrp="1"/>
          </p:cNvSpPr>
          <p:nvPr>
            <p:ph type="title"/>
          </p:nvPr>
        </p:nvSpPr>
        <p:spPr/>
        <p:txBody>
          <a:bodyPr/>
          <a:lstStyle/>
          <a:p>
            <a:pPr algn="ctr"/>
            <a:r>
              <a:rPr lang="en-US" dirty="0"/>
              <a:t>Free Intro to R Workshop</a:t>
            </a:r>
          </a:p>
        </p:txBody>
      </p:sp>
      <p:pic>
        <p:nvPicPr>
          <p:cNvPr id="5" name="Content Placeholder 4" descr="A screenshot of a computer&#10;&#10;AI-generated content may be incorrect.">
            <a:extLst>
              <a:ext uri="{FF2B5EF4-FFF2-40B4-BE49-F238E27FC236}">
                <a16:creationId xmlns:a16="http://schemas.microsoft.com/office/drawing/2014/main" id="{827F1506-1EE9-8B88-F560-BBFFBA4DA69F}"/>
              </a:ext>
            </a:extLst>
          </p:cNvPr>
          <p:cNvPicPr>
            <a:picLocks noGrp="1" noChangeAspect="1"/>
          </p:cNvPicPr>
          <p:nvPr>
            <p:ph idx="1"/>
          </p:nvPr>
        </p:nvPicPr>
        <p:blipFill>
          <a:blip r:embed="rId2"/>
          <a:stretch>
            <a:fillRect/>
          </a:stretch>
        </p:blipFill>
        <p:spPr>
          <a:xfrm>
            <a:off x="1441194" y="1825625"/>
            <a:ext cx="9309611" cy="4351338"/>
          </a:xfrm>
        </p:spPr>
      </p:pic>
      <p:sp>
        <p:nvSpPr>
          <p:cNvPr id="6" name="TextBox 5">
            <a:extLst>
              <a:ext uri="{FF2B5EF4-FFF2-40B4-BE49-F238E27FC236}">
                <a16:creationId xmlns:a16="http://schemas.microsoft.com/office/drawing/2014/main" id="{57967576-7FCE-D75D-7AE6-456EAB67DB97}"/>
              </a:ext>
            </a:extLst>
          </p:cNvPr>
          <p:cNvSpPr txBox="1"/>
          <p:nvPr/>
        </p:nvSpPr>
        <p:spPr>
          <a:xfrm>
            <a:off x="115707" y="6311900"/>
            <a:ext cx="3099816" cy="369332"/>
          </a:xfrm>
          <a:prstGeom prst="rect">
            <a:avLst/>
          </a:prstGeom>
          <a:noFill/>
        </p:spPr>
        <p:txBody>
          <a:bodyPr wrap="square" rtlCol="0">
            <a:spAutoFit/>
          </a:bodyPr>
          <a:lstStyle/>
          <a:p>
            <a:r>
              <a:rPr lang="en-US" dirty="0">
                <a:hlinkClick r:id="rId3"/>
              </a:rPr>
              <a:t>R Crash Course GitHub Link</a:t>
            </a:r>
            <a:endParaRPr lang="en-US" dirty="0"/>
          </a:p>
        </p:txBody>
      </p:sp>
      <p:pic>
        <p:nvPicPr>
          <p:cNvPr id="8" name="Picture 7" descr="A cartoon of a person with two animals&#10;&#10;AI-generated content may be incorrect.">
            <a:extLst>
              <a:ext uri="{FF2B5EF4-FFF2-40B4-BE49-F238E27FC236}">
                <a16:creationId xmlns:a16="http://schemas.microsoft.com/office/drawing/2014/main" id="{DA3F16ED-CA57-193D-1E29-08AE95AB9B7C}"/>
              </a:ext>
            </a:extLst>
          </p:cNvPr>
          <p:cNvPicPr>
            <a:picLocks noChangeAspect="1"/>
          </p:cNvPicPr>
          <p:nvPr/>
        </p:nvPicPr>
        <p:blipFill>
          <a:blip r:embed="rId4"/>
          <a:stretch>
            <a:fillRect/>
          </a:stretch>
        </p:blipFill>
        <p:spPr>
          <a:xfrm>
            <a:off x="499958" y="4441978"/>
            <a:ext cx="1882471" cy="1869922"/>
          </a:xfrm>
          <a:prstGeom prst="ellipse">
            <a:avLst/>
          </a:prstGeom>
          <a:ln>
            <a:noFill/>
          </a:ln>
          <a:effectLst>
            <a:softEdge rad="112500"/>
          </a:effectLst>
        </p:spPr>
      </p:pic>
    </p:spTree>
    <p:extLst>
      <p:ext uri="{BB962C8B-B14F-4D97-AF65-F5344CB8AC3E}">
        <p14:creationId xmlns:p14="http://schemas.microsoft.com/office/powerpoint/2010/main" val="1877543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590C-E632-2CE9-1F11-984741E24571}"/>
              </a:ext>
            </a:extLst>
          </p:cNvPr>
          <p:cNvSpPr>
            <a:spLocks noGrp="1"/>
          </p:cNvSpPr>
          <p:nvPr>
            <p:ph type="title"/>
          </p:nvPr>
        </p:nvSpPr>
        <p:spPr/>
        <p:txBody>
          <a:bodyPr/>
          <a:lstStyle/>
          <a:p>
            <a:pPr algn="ctr"/>
            <a:r>
              <a:rPr lang="en-US" dirty="0"/>
              <a:t>Agenda</a:t>
            </a:r>
          </a:p>
        </p:txBody>
      </p:sp>
      <p:sp>
        <p:nvSpPr>
          <p:cNvPr id="3" name="Content Placeholder 2">
            <a:extLst>
              <a:ext uri="{FF2B5EF4-FFF2-40B4-BE49-F238E27FC236}">
                <a16:creationId xmlns:a16="http://schemas.microsoft.com/office/drawing/2014/main" id="{8817B3E3-A203-3400-73A8-852C404CAE71}"/>
              </a:ext>
            </a:extLst>
          </p:cNvPr>
          <p:cNvSpPr>
            <a:spLocks noGrp="1"/>
          </p:cNvSpPr>
          <p:nvPr>
            <p:ph idx="1"/>
          </p:nvPr>
        </p:nvSpPr>
        <p:spPr/>
        <p:txBody>
          <a:bodyPr/>
          <a:lstStyle/>
          <a:p>
            <a:pPr lvl="1"/>
            <a:endParaRPr lang="en-US" dirty="0"/>
          </a:p>
          <a:p>
            <a:pPr marL="571500" indent="-571500">
              <a:buFont typeface="+mj-lt"/>
              <a:buAutoNum type="romanUcPeriod"/>
            </a:pPr>
            <a:r>
              <a:rPr lang="en-US" dirty="0"/>
              <a:t>R Overview</a:t>
            </a:r>
          </a:p>
          <a:p>
            <a:pPr marL="571500" indent="-571500">
              <a:buFont typeface="+mj-lt"/>
              <a:buAutoNum type="romanUcPeriod"/>
            </a:pPr>
            <a:r>
              <a:rPr lang="en-US" dirty="0"/>
              <a:t>R Markdown</a:t>
            </a:r>
          </a:p>
          <a:p>
            <a:pPr marL="571500" indent="-571500">
              <a:buFont typeface="+mj-lt"/>
              <a:buAutoNum type="romanUcPeriod"/>
            </a:pPr>
            <a:r>
              <a:rPr lang="en-US" dirty="0"/>
              <a:t>Git/GitHub</a:t>
            </a:r>
          </a:p>
          <a:p>
            <a:pPr marL="571500" indent="-571500">
              <a:buFont typeface="+mj-lt"/>
              <a:buAutoNum type="romanUcPeriod"/>
            </a:pPr>
            <a:r>
              <a:rPr lang="en-US" dirty="0"/>
              <a:t>Tidy data </a:t>
            </a:r>
          </a:p>
          <a:p>
            <a:pPr marL="571500" indent="-571500">
              <a:buFont typeface="+mj-lt"/>
              <a:buAutoNum type="romanUcPeriod"/>
            </a:pPr>
            <a:endParaRPr lang="en-US" dirty="0"/>
          </a:p>
        </p:txBody>
      </p:sp>
    </p:spTree>
    <p:extLst>
      <p:ext uri="{BB962C8B-B14F-4D97-AF65-F5344CB8AC3E}">
        <p14:creationId xmlns:p14="http://schemas.microsoft.com/office/powerpoint/2010/main" val="3678490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8110-95C4-7B47-5D16-0DA8228B40E2}"/>
              </a:ext>
            </a:extLst>
          </p:cNvPr>
          <p:cNvSpPr>
            <a:spLocks noGrp="1"/>
          </p:cNvSpPr>
          <p:nvPr>
            <p:ph type="title"/>
          </p:nvPr>
        </p:nvSpPr>
        <p:spPr/>
        <p:txBody>
          <a:bodyPr/>
          <a:lstStyle/>
          <a:p>
            <a:pPr algn="ctr"/>
            <a:r>
              <a:rPr lang="en-US" dirty="0"/>
              <a:t>R Overview</a:t>
            </a:r>
          </a:p>
        </p:txBody>
      </p:sp>
      <p:pic>
        <p:nvPicPr>
          <p:cNvPr id="1026" name="Picture 2">
            <a:extLst>
              <a:ext uri="{FF2B5EF4-FFF2-40B4-BE49-F238E27FC236}">
                <a16:creationId xmlns:a16="http://schemas.microsoft.com/office/drawing/2014/main" id="{B5C310F6-605E-8016-037F-2E6EC61C6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869" y="3980212"/>
            <a:ext cx="2809223" cy="21772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ckhunt | RStudio">
            <a:extLst>
              <a:ext uri="{FF2B5EF4-FFF2-40B4-BE49-F238E27FC236}">
                <a16:creationId xmlns:a16="http://schemas.microsoft.com/office/drawing/2014/main" id="{84B341BD-933C-4950-1353-FD72F0D3FE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5824" y="3429000"/>
            <a:ext cx="3279648" cy="32796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500EC44-9FF0-2669-4342-CF100A69888A}"/>
              </a:ext>
            </a:extLst>
          </p:cNvPr>
          <p:cNvSpPr txBox="1"/>
          <p:nvPr/>
        </p:nvSpPr>
        <p:spPr>
          <a:xfrm>
            <a:off x="1639957" y="2185386"/>
            <a:ext cx="3478696" cy="1384995"/>
          </a:xfrm>
          <a:prstGeom prst="rect">
            <a:avLst/>
          </a:prstGeom>
          <a:noFill/>
        </p:spPr>
        <p:txBody>
          <a:bodyPr wrap="square" rtlCol="0">
            <a:spAutoFit/>
          </a:bodyPr>
          <a:lstStyle/>
          <a:p>
            <a:r>
              <a:rPr lang="en-US" sz="2800" dirty="0"/>
              <a:t>R: Programming language and computer software</a:t>
            </a:r>
          </a:p>
        </p:txBody>
      </p:sp>
      <p:sp>
        <p:nvSpPr>
          <p:cNvPr id="5" name="TextBox 4">
            <a:extLst>
              <a:ext uri="{FF2B5EF4-FFF2-40B4-BE49-F238E27FC236}">
                <a16:creationId xmlns:a16="http://schemas.microsoft.com/office/drawing/2014/main" id="{7A1EAAD2-BBD6-D653-9A7F-D65E770849BD}"/>
              </a:ext>
            </a:extLst>
          </p:cNvPr>
          <p:cNvSpPr txBox="1"/>
          <p:nvPr/>
        </p:nvSpPr>
        <p:spPr>
          <a:xfrm>
            <a:off x="7735824" y="2185386"/>
            <a:ext cx="3279648" cy="1384995"/>
          </a:xfrm>
          <a:prstGeom prst="rect">
            <a:avLst/>
          </a:prstGeom>
          <a:noFill/>
        </p:spPr>
        <p:txBody>
          <a:bodyPr wrap="square" rtlCol="0">
            <a:spAutoFit/>
          </a:bodyPr>
          <a:lstStyle/>
          <a:p>
            <a:r>
              <a:rPr lang="en-US" sz="2800" dirty="0"/>
              <a:t>RStudio: User-friendly interface for R programming</a:t>
            </a:r>
          </a:p>
        </p:txBody>
      </p:sp>
    </p:spTree>
    <p:extLst>
      <p:ext uri="{BB962C8B-B14F-4D97-AF65-F5344CB8AC3E}">
        <p14:creationId xmlns:p14="http://schemas.microsoft.com/office/powerpoint/2010/main" val="1132508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C0683-F7D3-1235-B856-038D12121D96}"/>
              </a:ext>
            </a:extLst>
          </p:cNvPr>
          <p:cNvSpPr>
            <a:spLocks noGrp="1"/>
          </p:cNvSpPr>
          <p:nvPr>
            <p:ph type="title"/>
          </p:nvPr>
        </p:nvSpPr>
        <p:spPr/>
        <p:txBody>
          <a:bodyPr/>
          <a:lstStyle/>
          <a:p>
            <a:pPr algn="ctr"/>
            <a:r>
              <a:rPr lang="en-US" dirty="0"/>
              <a:t>RStudio Layout</a:t>
            </a:r>
          </a:p>
        </p:txBody>
      </p:sp>
      <p:pic>
        <p:nvPicPr>
          <p:cNvPr id="5" name="Content Placeholder 4" descr="A screenshot of a computer&#10;&#10;AI-generated content may be incorrect.">
            <a:extLst>
              <a:ext uri="{FF2B5EF4-FFF2-40B4-BE49-F238E27FC236}">
                <a16:creationId xmlns:a16="http://schemas.microsoft.com/office/drawing/2014/main" id="{1A4A2778-38C5-8070-FA97-247AAFDE9185}"/>
              </a:ext>
            </a:extLst>
          </p:cNvPr>
          <p:cNvPicPr>
            <a:picLocks noGrp="1" noChangeAspect="1"/>
          </p:cNvPicPr>
          <p:nvPr>
            <p:ph idx="1"/>
          </p:nvPr>
        </p:nvPicPr>
        <p:blipFill>
          <a:blip r:embed="rId3"/>
          <a:stretch>
            <a:fillRect/>
          </a:stretch>
        </p:blipFill>
        <p:spPr>
          <a:xfrm>
            <a:off x="4303644" y="1586751"/>
            <a:ext cx="6778652" cy="5087169"/>
          </a:xfrm>
        </p:spPr>
      </p:pic>
      <p:sp>
        <p:nvSpPr>
          <p:cNvPr id="6" name="TextBox 5">
            <a:extLst>
              <a:ext uri="{FF2B5EF4-FFF2-40B4-BE49-F238E27FC236}">
                <a16:creationId xmlns:a16="http://schemas.microsoft.com/office/drawing/2014/main" id="{F2457307-1BC6-0145-AFFD-2317D3044C64}"/>
              </a:ext>
            </a:extLst>
          </p:cNvPr>
          <p:cNvSpPr txBox="1"/>
          <p:nvPr/>
        </p:nvSpPr>
        <p:spPr>
          <a:xfrm>
            <a:off x="407505" y="1690688"/>
            <a:ext cx="3478696" cy="4401205"/>
          </a:xfrm>
          <a:prstGeom prst="rect">
            <a:avLst/>
          </a:prstGeom>
          <a:noFill/>
        </p:spPr>
        <p:txBody>
          <a:bodyPr wrap="square" rtlCol="0">
            <a:spAutoFit/>
          </a:bodyPr>
          <a:lstStyle/>
          <a:p>
            <a:r>
              <a:rPr lang="en-US" sz="2800" dirty="0"/>
              <a:t>*Open RStudio on your device to follow along</a:t>
            </a:r>
          </a:p>
          <a:p>
            <a:endParaRPr lang="en-US" sz="2800" dirty="0"/>
          </a:p>
          <a:p>
            <a:endParaRPr lang="en-US" sz="2800" dirty="0"/>
          </a:p>
          <a:p>
            <a:endParaRPr lang="en-US" sz="2800" dirty="0"/>
          </a:p>
          <a:p>
            <a:endParaRPr lang="en-US" sz="2800" dirty="0">
              <a:hlinkClick r:id="rId4"/>
            </a:endParaRPr>
          </a:p>
          <a:p>
            <a:endParaRPr lang="en-US" sz="2800" dirty="0">
              <a:hlinkClick r:id="rId4"/>
            </a:endParaRPr>
          </a:p>
          <a:p>
            <a:r>
              <a:rPr lang="en-US" sz="2800" dirty="0">
                <a:hlinkClick r:id="rId4"/>
              </a:rPr>
              <a:t>Link to RStudio IDE Cheatsheet</a:t>
            </a:r>
            <a:endParaRPr lang="en-US" sz="2800" dirty="0"/>
          </a:p>
        </p:txBody>
      </p:sp>
    </p:spTree>
    <p:extLst>
      <p:ext uri="{BB962C8B-B14F-4D97-AF65-F5344CB8AC3E}">
        <p14:creationId xmlns:p14="http://schemas.microsoft.com/office/powerpoint/2010/main" val="2496282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917C-0352-4070-5A59-B74559D3A563}"/>
              </a:ext>
            </a:extLst>
          </p:cNvPr>
          <p:cNvSpPr>
            <a:spLocks noGrp="1"/>
          </p:cNvSpPr>
          <p:nvPr>
            <p:ph type="title"/>
          </p:nvPr>
        </p:nvSpPr>
        <p:spPr/>
        <p:txBody>
          <a:bodyPr/>
          <a:lstStyle/>
          <a:p>
            <a:pPr algn="ctr"/>
            <a:r>
              <a:rPr lang="en-US" dirty="0"/>
              <a:t>How R Integrates with Your System</a:t>
            </a:r>
          </a:p>
        </p:txBody>
      </p:sp>
      <p:sp>
        <p:nvSpPr>
          <p:cNvPr id="3" name="Content Placeholder 2">
            <a:extLst>
              <a:ext uri="{FF2B5EF4-FFF2-40B4-BE49-F238E27FC236}">
                <a16:creationId xmlns:a16="http://schemas.microsoft.com/office/drawing/2014/main" id="{B390F8D3-C090-74C2-4B06-0193B5299946}"/>
              </a:ext>
            </a:extLst>
          </p:cNvPr>
          <p:cNvSpPr>
            <a:spLocks noGrp="1"/>
          </p:cNvSpPr>
          <p:nvPr>
            <p:ph idx="1"/>
          </p:nvPr>
        </p:nvSpPr>
        <p:spPr/>
        <p:txBody>
          <a:bodyPr/>
          <a:lstStyle/>
          <a:p>
            <a:r>
              <a:rPr lang="en-US" b="1" dirty="0"/>
              <a:t>Working directory</a:t>
            </a:r>
            <a:r>
              <a:rPr lang="en-US" dirty="0"/>
              <a:t> - The file path on your computer that you are working out of. This is where R will look (unless you tell it otherwise) for data and will save any objects you export from R to this destination.</a:t>
            </a:r>
          </a:p>
          <a:p>
            <a:endParaRPr lang="en-US" dirty="0"/>
          </a:p>
          <a:p>
            <a:r>
              <a:rPr lang="en-US" b="1" dirty="0"/>
              <a:t>RStudio project</a:t>
            </a:r>
            <a:r>
              <a:rPr lang="en-US" dirty="0"/>
              <a:t> - Enables your work to be bundled in a self-contained folder. When you open a project your directory will automatically be set to the location where the project is saved. Allows you to easily share code.</a:t>
            </a:r>
          </a:p>
        </p:txBody>
      </p:sp>
    </p:spTree>
    <p:extLst>
      <p:ext uri="{BB962C8B-B14F-4D97-AF65-F5344CB8AC3E}">
        <p14:creationId xmlns:p14="http://schemas.microsoft.com/office/powerpoint/2010/main" val="994330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B4D3-7085-DDB0-2B5F-25F40165C0DC}"/>
              </a:ext>
            </a:extLst>
          </p:cNvPr>
          <p:cNvSpPr>
            <a:spLocks noGrp="1"/>
          </p:cNvSpPr>
          <p:nvPr>
            <p:ph type="title"/>
          </p:nvPr>
        </p:nvSpPr>
        <p:spPr/>
        <p:txBody>
          <a:bodyPr/>
          <a:lstStyle/>
          <a:p>
            <a:pPr algn="ctr"/>
            <a:r>
              <a:rPr lang="en-US" dirty="0"/>
              <a:t>Folder/File Structure</a:t>
            </a:r>
          </a:p>
        </p:txBody>
      </p:sp>
      <p:sp>
        <p:nvSpPr>
          <p:cNvPr id="3" name="Content Placeholder 2">
            <a:extLst>
              <a:ext uri="{FF2B5EF4-FFF2-40B4-BE49-F238E27FC236}">
                <a16:creationId xmlns:a16="http://schemas.microsoft.com/office/drawing/2014/main" id="{48217470-1D47-46BA-580F-97D8C5B70191}"/>
              </a:ext>
            </a:extLst>
          </p:cNvPr>
          <p:cNvSpPr>
            <a:spLocks noGrp="1"/>
          </p:cNvSpPr>
          <p:nvPr>
            <p:ph idx="1"/>
          </p:nvPr>
        </p:nvSpPr>
        <p:spPr/>
        <p:txBody>
          <a:bodyPr/>
          <a:lstStyle/>
          <a:p>
            <a:pPr marL="0" indent="0">
              <a:buNone/>
            </a:pPr>
            <a:r>
              <a:rPr lang="en-US" dirty="0"/>
              <a:t>When creating a folder structure for a project you want to aim for these things to increase reproducibility</a:t>
            </a:r>
          </a:p>
          <a:p>
            <a:pPr marL="0" indent="0">
              <a:buNone/>
            </a:pPr>
            <a:endParaRPr lang="en-US" dirty="0"/>
          </a:p>
          <a:p>
            <a:pPr marL="971550" lvl="1" indent="-514350">
              <a:buFont typeface="+mj-lt"/>
              <a:buAutoNum type="arabicPeriod"/>
            </a:pPr>
            <a:r>
              <a:rPr lang="en-US" dirty="0"/>
              <a:t>Well defined README</a:t>
            </a:r>
          </a:p>
          <a:p>
            <a:pPr marL="971550" lvl="1" indent="-514350">
              <a:buFont typeface="+mj-lt"/>
              <a:buAutoNum type="arabicPeriod"/>
            </a:pPr>
            <a:r>
              <a:rPr lang="en-US" dirty="0"/>
              <a:t>Easily understood by someone from any field</a:t>
            </a:r>
          </a:p>
          <a:p>
            <a:pPr marL="971550" lvl="1" indent="-514350">
              <a:buFont typeface="+mj-lt"/>
              <a:buAutoNum type="arabicPeriod"/>
            </a:pPr>
            <a:r>
              <a:rPr lang="en-US" dirty="0"/>
              <a:t>Short names, all lowercase, use _ for spaces</a:t>
            </a:r>
          </a:p>
          <a:p>
            <a:pPr marL="971550" lvl="1" indent="-514350">
              <a:buFont typeface="+mj-lt"/>
              <a:buAutoNum type="arabicPeriod"/>
            </a:pPr>
            <a:r>
              <a:rPr lang="en-US" dirty="0"/>
              <a:t>Only include nested folders when absolutely necessary</a:t>
            </a:r>
          </a:p>
          <a:p>
            <a:pPr marL="971550" lvl="1" indent="-514350">
              <a:buFont typeface="+mj-lt"/>
              <a:buAutoNum type="arabicPeriod"/>
            </a:pPr>
            <a:endParaRPr lang="en-US" dirty="0"/>
          </a:p>
        </p:txBody>
      </p:sp>
    </p:spTree>
    <p:extLst>
      <p:ext uri="{BB962C8B-B14F-4D97-AF65-F5344CB8AC3E}">
        <p14:creationId xmlns:p14="http://schemas.microsoft.com/office/powerpoint/2010/main" val="1736784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2CEE108-F9FC-EB8D-E4AA-767615973A49}"/>
              </a:ext>
            </a:extLst>
          </p:cNvPr>
          <p:cNvGraphicFramePr/>
          <p:nvPr>
            <p:extLst>
              <p:ext uri="{D42A27DB-BD31-4B8C-83A1-F6EECF244321}">
                <p14:modId xmlns:p14="http://schemas.microsoft.com/office/powerpoint/2010/main" val="536154786"/>
              </p:ext>
            </p:extLst>
          </p:nvPr>
        </p:nvGraphicFramePr>
        <p:xfrm>
          <a:off x="0" y="995680"/>
          <a:ext cx="12192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c 5" descr="Star with solid fill">
            <a:extLst>
              <a:ext uri="{FF2B5EF4-FFF2-40B4-BE49-F238E27FC236}">
                <a16:creationId xmlns:a16="http://schemas.microsoft.com/office/drawing/2014/main" id="{9E621567-6D02-2C18-8D1F-0F8C098138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487079">
            <a:off x="11413780" y="3329135"/>
            <a:ext cx="914400" cy="914400"/>
          </a:xfrm>
          <a:prstGeom prst="rect">
            <a:avLst/>
          </a:prstGeom>
        </p:spPr>
      </p:pic>
      <p:sp>
        <p:nvSpPr>
          <p:cNvPr id="2" name="Title 1">
            <a:extLst>
              <a:ext uri="{FF2B5EF4-FFF2-40B4-BE49-F238E27FC236}">
                <a16:creationId xmlns:a16="http://schemas.microsoft.com/office/drawing/2014/main" id="{7C88257F-397B-A219-A527-1A746326E421}"/>
              </a:ext>
            </a:extLst>
          </p:cNvPr>
          <p:cNvSpPr txBox="1">
            <a:spLocks/>
          </p:cNvSpPr>
          <p:nvPr/>
        </p:nvSpPr>
        <p:spPr>
          <a:xfrm>
            <a:off x="838200" y="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Example Starting Folder Structure</a:t>
            </a:r>
            <a:endParaRPr lang="en-US" dirty="0"/>
          </a:p>
        </p:txBody>
      </p:sp>
    </p:spTree>
    <p:extLst>
      <p:ext uri="{BB962C8B-B14F-4D97-AF65-F5344CB8AC3E}">
        <p14:creationId xmlns:p14="http://schemas.microsoft.com/office/powerpoint/2010/main" val="3412106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155</TotalTime>
  <Words>1965</Words>
  <Application>Microsoft Macintosh PowerPoint</Application>
  <PresentationFormat>Widescreen</PresentationFormat>
  <Paragraphs>197</Paragraphs>
  <Slides>22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Aptos Display</vt:lpstr>
      <vt:lpstr>Arial</vt:lpstr>
      <vt:lpstr>Office Theme</vt:lpstr>
      <vt:lpstr>Reproducible Research in R</vt:lpstr>
      <vt:lpstr>Instructors</vt:lpstr>
      <vt:lpstr>Free Intro to R Workshop</vt:lpstr>
      <vt:lpstr>Agenda</vt:lpstr>
      <vt:lpstr>R Overview</vt:lpstr>
      <vt:lpstr>RStudio Layout</vt:lpstr>
      <vt:lpstr>How R Integrates with Your System</vt:lpstr>
      <vt:lpstr>Folder/File Structure</vt:lpstr>
      <vt:lpstr>PowerPoint Presentation</vt:lpstr>
      <vt:lpstr>Coding Best Practices</vt:lpstr>
      <vt:lpstr>Why Does This Matter?</vt:lpstr>
      <vt:lpstr>PowerPoint Presentation</vt:lpstr>
      <vt:lpstr>PowerPoint Presentation</vt:lpstr>
      <vt:lpstr>R Markdown</vt:lpstr>
      <vt:lpstr>Benefits of R Markdown</vt:lpstr>
      <vt:lpstr>Differences R vs R Markdown</vt:lpstr>
      <vt:lpstr>Practice with R Markdown</vt:lpstr>
      <vt:lpstr>Git/GitHub</vt:lpstr>
      <vt:lpstr>PowerPoint Presentation</vt:lpstr>
      <vt:lpstr>PowerPoint Presentation</vt:lpstr>
      <vt:lpstr>PowerPoint Presentation</vt:lpstr>
      <vt:lpstr>Tidy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Marissa Dyck</dc:creator>
  <cp:lastModifiedBy>Marissa Dyck</cp:lastModifiedBy>
  <cp:revision>23</cp:revision>
  <dcterms:created xsi:type="dcterms:W3CDTF">2025-06-09T15:34:56Z</dcterms:created>
  <dcterms:modified xsi:type="dcterms:W3CDTF">2025-06-10T18:56:39Z</dcterms:modified>
</cp:coreProperties>
</file>