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81" r:id="rId20"/>
    <p:sldId id="282" r:id="rId21"/>
    <p:sldId id="259" r:id="rId22"/>
    <p:sldId id="276" r:id="rId23"/>
    <p:sldId id="277" r:id="rId24"/>
    <p:sldId id="278" r:id="rId25"/>
    <p:sldId id="283" r:id="rId26"/>
    <p:sldId id="274" r:id="rId27"/>
    <p:sldId id="285" r:id="rId28"/>
    <p:sldId id="284" r:id="rId29"/>
    <p:sldId id="286" r:id="rId30"/>
    <p:sldId id="288" r:id="rId31"/>
    <p:sldId id="287"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p:restoredTop sz="83164"/>
  </p:normalViewPr>
  <p:slideViewPr>
    <p:cSldViewPr snapToGrid="0">
      <p:cViewPr varScale="1">
        <p:scale>
          <a:sx n="128" d="100"/>
          <a:sy n="128" d="100"/>
        </p:scale>
        <p:origin x="1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adley.nz/"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datacarpentry.org/lessons/#ec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_____ data </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4D5-B097-3091-B722-4D59949F7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F07BC-90D8-F843-5D18-108EE883E4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2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lying on its back on the sand&#10;&#10;AI-generated content may be incorrect.">
            <a:extLst>
              <a:ext uri="{FF2B5EF4-FFF2-40B4-BE49-F238E27FC236}">
                <a16:creationId xmlns:a16="http://schemas.microsoft.com/office/drawing/2014/main" id="{43FDC808-53AE-8068-2FBD-2832D9297721}"/>
              </a:ext>
            </a:extLst>
          </p:cNvPr>
          <p:cNvPicPr>
            <a:picLocks noChangeAspect="1"/>
          </p:cNvPicPr>
          <p:nvPr/>
        </p:nvPicPr>
        <p:blipFill>
          <a:blip r:embed="rId2"/>
          <a:stretch>
            <a:fillRect/>
          </a:stretch>
        </p:blipFill>
        <p:spPr>
          <a:xfrm>
            <a:off x="1551030" y="784654"/>
            <a:ext cx="9089940" cy="5288692"/>
          </a:xfrm>
          <a:prstGeom prst="rect">
            <a:avLst/>
          </a:prstGeom>
        </p:spPr>
      </p:pic>
    </p:spTree>
    <p:extLst>
      <p:ext uri="{BB962C8B-B14F-4D97-AF65-F5344CB8AC3E}">
        <p14:creationId xmlns:p14="http://schemas.microsoft.com/office/powerpoint/2010/main" val="82493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a:xfrm>
            <a:off x="182880" y="365126"/>
            <a:ext cx="11692128" cy="734626"/>
          </a:xfrm>
        </p:spPr>
        <p:txBody>
          <a:bodyPr>
            <a:noAutofit/>
          </a:bodyPr>
          <a:lstStyle/>
          <a:p>
            <a:pPr algn="ctr"/>
            <a:r>
              <a:rPr lang="en-US" sz="3600" dirty="0"/>
              <a:t>Reproducible Research Part 2 – Git/Github and tidying data</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Where we’ve been</a:t>
            </a:r>
          </a:p>
          <a:p>
            <a:r>
              <a:rPr lang="en-US" dirty="0"/>
              <a:t>Git/Github overview</a:t>
            </a:r>
          </a:p>
          <a:p>
            <a:r>
              <a:rPr lang="en-US" dirty="0"/>
              <a:t>Git/Github practice</a:t>
            </a:r>
          </a:p>
          <a:p>
            <a:r>
              <a:rPr lang="en-US" dirty="0"/>
              <a:t>Tidying data and practicing the git/</a:t>
            </a:r>
            <a:r>
              <a:rPr lang="en-US" dirty="0" err="1"/>
              <a:t>github</a:t>
            </a:r>
            <a:r>
              <a:rPr lang="en-US" dirty="0"/>
              <a:t> workflow</a:t>
            </a:r>
          </a:p>
        </p:txBody>
      </p:sp>
    </p:spTree>
    <p:extLst>
      <p:ext uri="{BB962C8B-B14F-4D97-AF65-F5344CB8AC3E}">
        <p14:creationId xmlns:p14="http://schemas.microsoft.com/office/powerpoint/2010/main" val="332438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2" name="Group 1">
            <a:extLst>
              <a:ext uri="{FF2B5EF4-FFF2-40B4-BE49-F238E27FC236}">
                <a16:creationId xmlns:a16="http://schemas.microsoft.com/office/drawing/2014/main" id="{2A12BC83-3786-C676-7219-614E901115D7}"/>
              </a:ext>
            </a:extLst>
          </p:cNvPr>
          <p:cNvGrpSpPr/>
          <p:nvPr/>
        </p:nvGrpSpPr>
        <p:grpSpPr>
          <a:xfrm>
            <a:off x="1554990" y="1154804"/>
            <a:ext cx="3070696" cy="5592418"/>
            <a:chOff x="1554990" y="1154804"/>
            <a:chExt cx="3070696" cy="5592418"/>
          </a:xfrm>
        </p:grpSpPr>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grpSp>
      <p:grpSp>
        <p:nvGrpSpPr>
          <p:cNvPr id="7" name="Group 6">
            <a:extLst>
              <a:ext uri="{FF2B5EF4-FFF2-40B4-BE49-F238E27FC236}">
                <a16:creationId xmlns:a16="http://schemas.microsoft.com/office/drawing/2014/main" id="{7916977C-D373-674F-BAEF-AF08761EBB87}"/>
              </a:ext>
            </a:extLst>
          </p:cNvPr>
          <p:cNvGrpSpPr/>
          <p:nvPr/>
        </p:nvGrpSpPr>
        <p:grpSpPr>
          <a:xfrm>
            <a:off x="4054704" y="785469"/>
            <a:ext cx="2557378" cy="5961753"/>
            <a:chOff x="4054704" y="785469"/>
            <a:chExt cx="2557378" cy="5961753"/>
          </a:xfrm>
        </p:grpSpPr>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2A93F8AF-A8D6-4AB2-ADF6-667C380C6BCE}"/>
              </a:ext>
            </a:extLst>
          </p:cNvPr>
          <p:cNvGrpSpPr/>
          <p:nvPr/>
        </p:nvGrpSpPr>
        <p:grpSpPr>
          <a:xfrm>
            <a:off x="9625914" y="98854"/>
            <a:ext cx="2347783" cy="6722081"/>
            <a:chOff x="9625914" y="98854"/>
            <a:chExt cx="2347783" cy="6722081"/>
          </a:xfrm>
        </p:grpSpPr>
        <p:grpSp>
          <p:nvGrpSpPr>
            <p:cNvPr id="19" name="Group 18">
              <a:extLst>
                <a:ext uri="{FF2B5EF4-FFF2-40B4-BE49-F238E27FC236}">
                  <a16:creationId xmlns:a16="http://schemas.microsoft.com/office/drawing/2014/main" id="{11F385F5-91A9-1D23-C352-1DCA1D9D6568}"/>
                </a:ext>
              </a:extLst>
            </p:cNvPr>
            <p:cNvGrpSpPr/>
            <p:nvPr/>
          </p:nvGrpSpPr>
          <p:grpSpPr>
            <a:xfrm>
              <a:off x="9625914" y="98854"/>
              <a:ext cx="2347783" cy="6722081"/>
              <a:chOff x="9625914" y="98854"/>
              <a:chExt cx="2347783" cy="6722081"/>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gr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gr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B7E96C56-4FC9-3418-60F1-08FFFA88460C}"/>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7B6C-6398-F84F-E5ED-4B843DCB7A4D}"/>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70C3573-0C67-2F3E-6E34-517B589A9FFA}"/>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470CCB-D338-8AF7-37B8-F5DA07608EA5}"/>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49DA1450-4D52-9A99-9D8E-EA4CB2848E56}"/>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2D21091E-8669-8365-8C2D-1EF8BB6E6F5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1BC7EBC6-4234-DE89-0317-C74B018BB4C7}"/>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71A59986-31C7-8F0C-3219-2045658A0684}"/>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90707CCE-1AD4-5DA0-8EEA-7DAAE2007CCF}"/>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8F9C1C93-000D-B9AF-3104-65438C6E97DD}"/>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60B93F9-FC37-859F-A4E5-522DDB22A3F8}"/>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5A0585A-1432-564C-9818-D32FB570F18E}"/>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3C4A7BB-9DD5-0CAD-178F-BDA4D008449F}"/>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0D2EF9-DF1C-62DB-B988-37BA7466F930}"/>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CCE6D08-CBD9-B168-8F04-E8681BE0813F}"/>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D29B1F0F-B316-2EDB-76BC-D86BF80D6A31}"/>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6B684FBA-985C-FC92-CFB2-3911649CFB80}"/>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B0BEC20A-885B-05BD-32F7-B43E74108F4F}"/>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1E0FF5BB-FE43-7D3F-E71B-B45990273CD1}"/>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DA7505F8-5EE4-5060-1353-ABA4D3A9E351}"/>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5DE8CECD-9CDD-24EC-23E9-3286A9D5D7BA}"/>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A24AFF3C-22C3-62D7-8613-E5B8003C8D9C}"/>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8DF24849-C21F-362D-EB89-5AE9489E8A69}"/>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58CE1B9-9067-D0CC-ABBF-17CC7394D823}"/>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E43EB1D4-775B-240B-3759-10F1E3192F36}"/>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
        <p:nvSpPr>
          <p:cNvPr id="23" name="Rectangle 22">
            <a:extLst>
              <a:ext uri="{FF2B5EF4-FFF2-40B4-BE49-F238E27FC236}">
                <a16:creationId xmlns:a16="http://schemas.microsoft.com/office/drawing/2014/main" id="{2CCBDC39-E580-1B06-6A00-7E874B3898BA}"/>
              </a:ext>
            </a:extLst>
          </p:cNvPr>
          <p:cNvSpPr/>
          <p:nvPr/>
        </p:nvSpPr>
        <p:spPr>
          <a:xfrm>
            <a:off x="0" y="0"/>
            <a:ext cx="12192000" cy="6858000"/>
          </a:xfrm>
          <a:prstGeom prst="rect">
            <a:avLst/>
          </a:prstGeom>
          <a:solidFill>
            <a:schemeClr val="accent1">
              <a:alpha val="8130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20B4577-3FF8-D2D2-19DB-1EC128AFEE3E}"/>
              </a:ext>
            </a:extLst>
          </p:cNvPr>
          <p:cNvSpPr/>
          <p:nvPr/>
        </p:nvSpPr>
        <p:spPr>
          <a:xfrm>
            <a:off x="1908048" y="1074225"/>
            <a:ext cx="8375904" cy="470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t>Remember</a:t>
            </a:r>
            <a:r>
              <a:rPr lang="en-US" sz="2800" dirty="0"/>
              <a:t>: Git and </a:t>
            </a:r>
            <a:r>
              <a:rPr lang="en-US" sz="2800" dirty="0" err="1"/>
              <a:t>github</a:t>
            </a:r>
            <a:r>
              <a:rPr lang="en-US" sz="2800" dirty="0"/>
              <a:t> are not a part of R or RStudio. You can use them for version control for any folder on your computer.</a:t>
            </a:r>
          </a:p>
          <a:p>
            <a:pPr algn="ctr"/>
            <a:endParaRPr lang="en-US" sz="2800" dirty="0"/>
          </a:p>
          <a:p>
            <a:pPr algn="ctr"/>
            <a:r>
              <a:rPr lang="en-US" sz="2800" dirty="0"/>
              <a:t>RStudio is designed to play nicely with them, so they are ideal for creating R projects that follow a reproducible workflow.</a:t>
            </a:r>
          </a:p>
        </p:txBody>
      </p:sp>
    </p:spTree>
    <p:extLst>
      <p:ext uri="{BB962C8B-B14F-4D97-AF65-F5344CB8AC3E}">
        <p14:creationId xmlns:p14="http://schemas.microsoft.com/office/powerpoint/2010/main" val="31697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a:xfrm>
            <a:off x="838200" y="365125"/>
            <a:ext cx="10515600" cy="780923"/>
          </a:xfrm>
        </p:spPr>
        <p:txBody>
          <a:bodyPr/>
          <a:lstStyle/>
          <a:p>
            <a:pPr algn="ctr"/>
            <a:r>
              <a:rPr lang="en-US" dirty="0"/>
              <a:t>Tidying Your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a:xfrm>
            <a:off x="838200" y="1280160"/>
            <a:ext cx="10515600" cy="4896803"/>
          </a:xfrm>
        </p:spPr>
        <p:txBody>
          <a:bodyPr/>
          <a:lstStyle/>
          <a:p>
            <a:r>
              <a:rPr lang="en-US" dirty="0"/>
              <a:t>What is the “</a:t>
            </a:r>
            <a:r>
              <a:rPr lang="en-US" dirty="0" err="1"/>
              <a:t>tidyverse</a:t>
            </a:r>
            <a:r>
              <a:rPr lang="en-US" dirty="0"/>
              <a:t>”?</a:t>
            </a:r>
          </a:p>
          <a:p>
            <a:r>
              <a:rPr lang="en-US" dirty="0"/>
              <a:t>What is a “tidy” dataset?</a:t>
            </a:r>
          </a:p>
          <a:p>
            <a:r>
              <a:rPr lang="en-US" dirty="0"/>
              <a:t>Accessing data in a tidy dataset (let’s play!)</a:t>
            </a:r>
          </a:p>
        </p:txBody>
      </p:sp>
    </p:spTree>
    <p:extLst>
      <p:ext uri="{BB962C8B-B14F-4D97-AF65-F5344CB8AC3E}">
        <p14:creationId xmlns:p14="http://schemas.microsoft.com/office/powerpoint/2010/main" val="161948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18BB-9586-7944-20B5-ED1636FCE2AF}"/>
              </a:ext>
            </a:extLst>
          </p:cNvPr>
          <p:cNvSpPr>
            <a:spLocks noGrp="1"/>
          </p:cNvSpPr>
          <p:nvPr>
            <p:ph type="title"/>
          </p:nvPr>
        </p:nvSpPr>
        <p:spPr>
          <a:xfrm>
            <a:off x="838200" y="365125"/>
            <a:ext cx="10515600" cy="829691"/>
          </a:xfrm>
        </p:spPr>
        <p:txBody>
          <a:bodyPr/>
          <a:lstStyle/>
          <a:p>
            <a:pPr algn="ctr"/>
            <a:r>
              <a:rPr lang="en-US" dirty="0"/>
              <a:t>What is the “</a:t>
            </a:r>
            <a:r>
              <a:rPr lang="en-US" dirty="0" err="1">
                <a:hlinkClick r:id="rId2"/>
              </a:rPr>
              <a:t>tidyverse</a:t>
            </a:r>
            <a:r>
              <a:rPr lang="en-US" dirty="0"/>
              <a:t>”?</a:t>
            </a:r>
          </a:p>
        </p:txBody>
      </p:sp>
      <p:sp>
        <p:nvSpPr>
          <p:cNvPr id="3" name="Content Placeholder 2">
            <a:extLst>
              <a:ext uri="{FF2B5EF4-FFF2-40B4-BE49-F238E27FC236}">
                <a16:creationId xmlns:a16="http://schemas.microsoft.com/office/drawing/2014/main" id="{384C16C2-9188-E594-F89C-E40089BEFEFE}"/>
              </a:ext>
            </a:extLst>
          </p:cNvPr>
          <p:cNvSpPr>
            <a:spLocks noGrp="1"/>
          </p:cNvSpPr>
          <p:nvPr>
            <p:ph idx="1"/>
          </p:nvPr>
        </p:nvSpPr>
        <p:spPr>
          <a:xfrm>
            <a:off x="838200" y="1414272"/>
            <a:ext cx="10515600" cy="4762691"/>
          </a:xfrm>
        </p:spPr>
        <p:txBody>
          <a:bodyPr>
            <a:normAutofit/>
          </a:bodyPr>
          <a:lstStyle/>
          <a:p>
            <a:r>
              <a:rPr lang="en-US" dirty="0"/>
              <a:t>An “opinionated” set of packages for R</a:t>
            </a:r>
          </a:p>
          <a:p>
            <a:r>
              <a:rPr lang="en-US" dirty="0"/>
              <a:t>Built by </a:t>
            </a:r>
            <a:r>
              <a:rPr lang="en-US" dirty="0">
                <a:hlinkClick r:id="rId3"/>
              </a:rPr>
              <a:t>Hadley Wickham </a:t>
            </a:r>
            <a:r>
              <a:rPr lang="en-US" dirty="0"/>
              <a:t>et al.</a:t>
            </a:r>
          </a:p>
          <a:p>
            <a:r>
              <a:rPr lang="en-US" dirty="0"/>
              <a:t>Packages can be installed individually</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(“ggplot2”)</a:t>
            </a:r>
          </a:p>
          <a:p>
            <a:r>
              <a:rPr lang="en-US" dirty="0"/>
              <a:t>or as a full set</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Opinionated:		</a:t>
            </a:r>
          </a:p>
          <a:p>
            <a:pPr lvl="1"/>
            <a:r>
              <a:rPr lang="en-US" dirty="0">
                <a:cs typeface="Courier New" panose="02070309020205020404" pitchFamily="49" charset="0"/>
              </a:rPr>
              <a:t>Data must be in a </a:t>
            </a:r>
            <a:r>
              <a:rPr lang="en-US" i="1" dirty="0">
                <a:cs typeface="Courier New" panose="02070309020205020404" pitchFamily="49" charset="0"/>
              </a:rPr>
              <a:t>data frame</a:t>
            </a:r>
            <a:r>
              <a:rPr lang="en-US" dirty="0">
                <a:cs typeface="Courier New" panose="02070309020205020404" pitchFamily="49" charset="0"/>
              </a:rPr>
              <a:t> (no vectors, matrices)</a:t>
            </a:r>
          </a:p>
          <a:p>
            <a:pPr lvl="1"/>
            <a:r>
              <a:rPr lang="en-US" dirty="0">
                <a:cs typeface="Courier New" panose="02070309020205020404" pitchFamily="49" charset="0"/>
              </a:rPr>
              <a:t>All functions receive arguments in the same order (name of data frame first)</a:t>
            </a:r>
          </a:p>
        </p:txBody>
      </p:sp>
    </p:spTree>
    <p:extLst>
      <p:ext uri="{BB962C8B-B14F-4D97-AF65-F5344CB8AC3E}">
        <p14:creationId xmlns:p14="http://schemas.microsoft.com/office/powerpoint/2010/main" val="44031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E0C9-4EA8-796A-B7F4-5159C0EBEA9C}"/>
              </a:ext>
            </a:extLst>
          </p:cNvPr>
          <p:cNvSpPr>
            <a:spLocks noGrp="1"/>
          </p:cNvSpPr>
          <p:nvPr>
            <p:ph type="title"/>
          </p:nvPr>
        </p:nvSpPr>
        <p:spPr>
          <a:xfrm>
            <a:off x="838200" y="365125"/>
            <a:ext cx="10515600" cy="890651"/>
          </a:xfrm>
        </p:spPr>
        <p:txBody>
          <a:bodyPr/>
          <a:lstStyle/>
          <a:p>
            <a:pPr algn="ctr"/>
            <a:r>
              <a:rPr lang="en-US" dirty="0">
                <a:hlinkClick r:id="rId2"/>
              </a:rPr>
              <a:t>Tidy datasets</a:t>
            </a:r>
            <a:endParaRPr lang="en-US" dirty="0"/>
          </a:p>
        </p:txBody>
      </p:sp>
      <p:sp>
        <p:nvSpPr>
          <p:cNvPr id="3" name="Content Placeholder 2">
            <a:extLst>
              <a:ext uri="{FF2B5EF4-FFF2-40B4-BE49-F238E27FC236}">
                <a16:creationId xmlns:a16="http://schemas.microsoft.com/office/drawing/2014/main" id="{7D395146-369D-A00B-CACE-FD9BCDA7FA2E}"/>
              </a:ext>
            </a:extLst>
          </p:cNvPr>
          <p:cNvSpPr>
            <a:spLocks noGrp="1"/>
          </p:cNvSpPr>
          <p:nvPr>
            <p:ph idx="1"/>
          </p:nvPr>
        </p:nvSpPr>
        <p:spPr>
          <a:xfrm>
            <a:off x="838200" y="1255776"/>
            <a:ext cx="10515600" cy="4921187"/>
          </a:xfrm>
        </p:spPr>
        <p:txBody>
          <a:bodyPr/>
          <a:lstStyle/>
          <a:p>
            <a:r>
              <a:rPr lang="en-US" dirty="0"/>
              <a:t>What is a “tidy” data set?</a:t>
            </a:r>
          </a:p>
          <a:p>
            <a:pPr lvl="1"/>
            <a:r>
              <a:rPr lang="en-US" dirty="0"/>
              <a:t>Data arranged in a standardized format</a:t>
            </a:r>
          </a:p>
          <a:p>
            <a:pPr lvl="1"/>
            <a:r>
              <a:rPr lang="en-US" dirty="0"/>
              <a:t>Makes it easy to use across a suite of packages (e.g. </a:t>
            </a:r>
            <a:r>
              <a:rPr lang="en-US" dirty="0" err="1"/>
              <a:t>tidyverse</a:t>
            </a:r>
            <a:r>
              <a:rPr lang="en-US" dirty="0"/>
              <a:t>) without having to reformat</a:t>
            </a:r>
          </a:p>
          <a:p>
            <a:pPr lvl="1"/>
            <a:r>
              <a:rPr lang="en-US" dirty="0"/>
              <a:t>Every column is a variable; each variable is a column</a:t>
            </a:r>
          </a:p>
          <a:p>
            <a:pPr lvl="1"/>
            <a:r>
              <a:rPr lang="en-US" dirty="0"/>
              <a:t>Every row is an observation; each observation is a row</a:t>
            </a:r>
          </a:p>
          <a:p>
            <a:pPr lvl="1"/>
            <a:r>
              <a:rPr lang="en-US" dirty="0"/>
              <a:t>Each value is a cell; each cell is a single value</a:t>
            </a:r>
          </a:p>
          <a:p>
            <a:pPr lvl="1"/>
            <a:r>
              <a:rPr lang="en-US" dirty="0"/>
              <a:t>“long” vs “wide” format</a:t>
            </a:r>
          </a:p>
          <a:p>
            <a:pPr lvl="1"/>
            <a:endParaRPr lang="en-US" dirty="0"/>
          </a:p>
        </p:txBody>
      </p:sp>
    </p:spTree>
    <p:extLst>
      <p:ext uri="{BB962C8B-B14F-4D97-AF65-F5344CB8AC3E}">
        <p14:creationId xmlns:p14="http://schemas.microsoft.com/office/powerpoint/2010/main" val="403227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03D82-CAF5-343D-703A-4951348A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16816-B0A6-45A0-18EC-EDC18FD98B21}"/>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E6C1650E-3CCB-429C-ABC1-C4FC5EC1D925}"/>
              </a:ext>
            </a:extLst>
          </p:cNvPr>
          <p:cNvGraphicFramePr>
            <a:graphicFrameLocks noGrp="1"/>
          </p:cNvGraphicFramePr>
          <p:nvPr>
            <p:ph idx="1"/>
            <p:extLst>
              <p:ext uri="{D42A27DB-BD31-4B8C-83A1-F6EECF244321}">
                <p14:modId xmlns:p14="http://schemas.microsoft.com/office/powerpoint/2010/main" val="327903022"/>
              </p:ext>
            </p:extLst>
          </p:nvPr>
        </p:nvGraphicFramePr>
        <p:xfrm>
          <a:off x="3041904" y="1810004"/>
          <a:ext cx="6108192" cy="212344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4239768">
                  <a:extLst>
                    <a:ext uri="{9D8B030D-6E8A-4147-A177-3AD203B41FA5}">
                      <a16:colId xmlns:a16="http://schemas.microsoft.com/office/drawing/2014/main" val="1002863736"/>
                    </a:ext>
                  </a:extLst>
                </a:gridCol>
              </a:tblGrid>
              <a:tr h="370840">
                <a:tc>
                  <a:txBody>
                    <a:bodyPr/>
                    <a:lstStyle/>
                    <a:p>
                      <a:r>
                        <a:rPr lang="en-US" dirty="0"/>
                        <a:t>Student name</a:t>
                      </a:r>
                    </a:p>
                  </a:txBody>
                  <a:tcPr anchor="b"/>
                </a:tc>
                <a:tc>
                  <a:txBody>
                    <a:bodyPr/>
                    <a:lstStyle/>
                    <a:p>
                      <a:pPr algn="ctr"/>
                      <a:r>
                        <a:rPr lang="en-US" dirty="0"/>
                        <a:t>Course (Mammalogy, Ecology, English literature) grades</a:t>
                      </a:r>
                    </a:p>
                  </a:txBody>
                  <a:tcPr anchor="b"/>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3.25, 2.75, 3.0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 2.25, 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 4.0, 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4.0, 3.75, 4.0</a:t>
                      </a:r>
                    </a:p>
                  </a:txBody>
                  <a:tcPr/>
                </a:tc>
                <a:extLst>
                  <a:ext uri="{0D108BD9-81ED-4DB2-BD59-A6C34878D82A}">
                    <a16:rowId xmlns:a16="http://schemas.microsoft.com/office/drawing/2014/main" val="4041365633"/>
                  </a:ext>
                </a:extLst>
              </a:tr>
            </a:tbl>
          </a:graphicData>
        </a:graphic>
      </p:graphicFrame>
      <p:sp>
        <p:nvSpPr>
          <p:cNvPr id="6" name="TextBox 5">
            <a:extLst>
              <a:ext uri="{FF2B5EF4-FFF2-40B4-BE49-F238E27FC236}">
                <a16:creationId xmlns:a16="http://schemas.microsoft.com/office/drawing/2014/main" id="{AEC9B39E-D927-DFAE-83DD-DBA15030F456}"/>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spTree>
    <p:extLst>
      <p:ext uri="{BB962C8B-B14F-4D97-AF65-F5344CB8AC3E}">
        <p14:creationId xmlns:p14="http://schemas.microsoft.com/office/powerpoint/2010/main" val="13287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3C343-EF85-C332-4C2F-4C3E6B878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AAD65-DA89-0533-FDAD-B44C336F3122}"/>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CDA8C546-A7B4-479F-DF42-14B297A33C61}"/>
              </a:ext>
            </a:extLst>
          </p:cNvPr>
          <p:cNvGraphicFramePr>
            <a:graphicFrameLocks noGrp="1"/>
          </p:cNvGraphicFramePr>
          <p:nvPr>
            <p:ph idx="1"/>
            <p:extLst>
              <p:ext uri="{D42A27DB-BD31-4B8C-83A1-F6EECF244321}">
                <p14:modId xmlns:p14="http://schemas.microsoft.com/office/powerpoint/2010/main" val="3596220815"/>
              </p:ext>
            </p:extLst>
          </p:nvPr>
        </p:nvGraphicFramePr>
        <p:xfrm>
          <a:off x="2785872" y="1834388"/>
          <a:ext cx="6620256" cy="185420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49961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gridCol w="2081784">
                  <a:extLst>
                    <a:ext uri="{9D8B030D-6E8A-4147-A177-3AD203B41FA5}">
                      <a16:colId xmlns:a16="http://schemas.microsoft.com/office/drawing/2014/main" val="347207989"/>
                    </a:ext>
                  </a:extLst>
                </a:gridCol>
              </a:tblGrid>
              <a:tr h="370840">
                <a:tc>
                  <a:txBody>
                    <a:bodyPr/>
                    <a:lstStyle/>
                    <a:p>
                      <a:r>
                        <a:rPr lang="en-US" dirty="0"/>
                        <a:t>Student name</a:t>
                      </a:r>
                    </a:p>
                  </a:txBody>
                  <a:tcPr/>
                </a:tc>
                <a:tc>
                  <a:txBody>
                    <a:bodyPr/>
                    <a:lstStyle/>
                    <a:p>
                      <a:r>
                        <a:rPr lang="en-US" dirty="0"/>
                        <a:t>Mammalogy</a:t>
                      </a:r>
                    </a:p>
                  </a:txBody>
                  <a:tcPr/>
                </a:tc>
                <a:tc>
                  <a:txBody>
                    <a:bodyPr/>
                    <a:lstStyle/>
                    <a:p>
                      <a:r>
                        <a:rPr lang="en-US" dirty="0"/>
                        <a:t>Ecology</a:t>
                      </a:r>
                    </a:p>
                  </a:txBody>
                  <a:tcPr/>
                </a:tc>
                <a:tc>
                  <a:txBody>
                    <a:bodyPr/>
                    <a:lstStyle/>
                    <a:p>
                      <a:r>
                        <a:rPr lang="en-US" dirty="0"/>
                        <a:t>English literature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a:t>
                      </a:r>
                    </a:p>
                  </a:txBody>
                  <a:tcPr/>
                </a:tc>
                <a:tc>
                  <a:txBody>
                    <a:bodyPr/>
                    <a:lstStyle/>
                    <a:p>
                      <a:pPr algn="ctr"/>
                      <a:r>
                        <a:rPr lang="en-US" dirty="0"/>
                        <a:t>2.75</a:t>
                      </a:r>
                    </a:p>
                  </a:txBody>
                  <a:tcPr/>
                </a:tc>
                <a:tc>
                  <a:txBody>
                    <a:bodyPr/>
                    <a:lstStyle/>
                    <a:p>
                      <a:pPr algn="ctr"/>
                      <a:r>
                        <a:rPr lang="en-US" dirty="0"/>
                        <a:t>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a:t>
                      </a:r>
                    </a:p>
                  </a:txBody>
                  <a:tcPr/>
                </a:tc>
                <a:tc>
                  <a:txBody>
                    <a:bodyPr/>
                    <a:lstStyle/>
                    <a:p>
                      <a:pPr algn="ctr"/>
                      <a:r>
                        <a:rPr lang="en-US" dirty="0"/>
                        <a:t>2.25</a:t>
                      </a:r>
                    </a:p>
                  </a:txBody>
                  <a:tcPr/>
                </a:tc>
                <a:tc>
                  <a:txBody>
                    <a:bodyPr/>
                    <a:lstStyle/>
                    <a:p>
                      <a:pPr algn="ctr"/>
                      <a:r>
                        <a:rPr lang="en-US" dirty="0"/>
                        <a:t>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a:t>
                      </a:r>
                    </a:p>
                  </a:txBody>
                  <a:tcPr/>
                </a:tc>
                <a:tc>
                  <a:txBody>
                    <a:bodyPr/>
                    <a:lstStyle/>
                    <a:p>
                      <a:pPr algn="ctr"/>
                      <a:r>
                        <a:rPr lang="en-US" dirty="0"/>
                        <a:t>4.0</a:t>
                      </a:r>
                    </a:p>
                  </a:txBody>
                  <a:tcPr/>
                </a:tc>
                <a:tc>
                  <a:txBody>
                    <a:bodyPr/>
                    <a:lstStyle/>
                    <a:p>
                      <a:pPr algn="ctr"/>
                      <a:r>
                        <a:rPr lang="en-US" dirty="0"/>
                        <a:t>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a:t>
                      </a:r>
                    </a:p>
                  </a:txBody>
                  <a:tcPr/>
                </a:tc>
                <a:tc>
                  <a:txBody>
                    <a:bodyPr/>
                    <a:lstStyle/>
                    <a:p>
                      <a:pPr algn="ctr"/>
                      <a:r>
                        <a:rPr lang="en-US" dirty="0"/>
                        <a:t>3.75</a:t>
                      </a:r>
                    </a:p>
                  </a:txBody>
                  <a:tcPr/>
                </a:tc>
                <a:tc>
                  <a:txBody>
                    <a:bodyPr/>
                    <a:lstStyle/>
                    <a:p>
                      <a:pPr algn="ctr"/>
                      <a:r>
                        <a:rPr lang="en-US" dirty="0"/>
                        <a:t>4.0</a:t>
                      </a:r>
                    </a:p>
                  </a:txBody>
                  <a:tcPr/>
                </a:tc>
                <a:extLst>
                  <a:ext uri="{0D108BD9-81ED-4DB2-BD59-A6C34878D82A}">
                    <a16:rowId xmlns:a16="http://schemas.microsoft.com/office/drawing/2014/main" val="4041365633"/>
                  </a:ext>
                </a:extLst>
              </a:tr>
            </a:tbl>
          </a:graphicData>
        </a:graphic>
      </p:graphicFrame>
      <p:graphicFrame>
        <p:nvGraphicFramePr>
          <p:cNvPr id="5" name="Content Placeholder 3">
            <a:extLst>
              <a:ext uri="{FF2B5EF4-FFF2-40B4-BE49-F238E27FC236}">
                <a16:creationId xmlns:a16="http://schemas.microsoft.com/office/drawing/2014/main" id="{B571AA13-B8F7-263C-5B8F-CCBAB8D5DB75}"/>
              </a:ext>
            </a:extLst>
          </p:cNvPr>
          <p:cNvGraphicFramePr>
            <a:graphicFrameLocks/>
          </p:cNvGraphicFramePr>
          <p:nvPr>
            <p:extLst>
              <p:ext uri="{D42A27DB-BD31-4B8C-83A1-F6EECF244321}">
                <p14:modId xmlns:p14="http://schemas.microsoft.com/office/powerpoint/2010/main" val="2604734747"/>
              </p:ext>
            </p:extLst>
          </p:nvPr>
        </p:nvGraphicFramePr>
        <p:xfrm>
          <a:off x="3175076" y="4657344"/>
          <a:ext cx="5841848" cy="1478280"/>
        </p:xfrm>
        <a:graphic>
          <a:graphicData uri="http://schemas.openxmlformats.org/drawingml/2006/table">
            <a:tbl>
              <a:tblPr firstRow="1" bandRow="1">
                <a:tableStyleId>{5C22544A-7EE6-4342-B048-85BDC9FD1C3A}</a:tableStyleId>
              </a:tblPr>
              <a:tblGrid>
                <a:gridCol w="1879537">
                  <a:extLst>
                    <a:ext uri="{9D8B030D-6E8A-4147-A177-3AD203B41FA5}">
                      <a16:colId xmlns:a16="http://schemas.microsoft.com/office/drawing/2014/main" val="2762391055"/>
                    </a:ext>
                  </a:extLst>
                </a:gridCol>
                <a:gridCol w="1278509">
                  <a:extLst>
                    <a:ext uri="{9D8B030D-6E8A-4147-A177-3AD203B41FA5}">
                      <a16:colId xmlns:a16="http://schemas.microsoft.com/office/drawing/2014/main" val="1002863736"/>
                    </a:ext>
                  </a:extLst>
                </a:gridCol>
                <a:gridCol w="1017778">
                  <a:extLst>
                    <a:ext uri="{9D8B030D-6E8A-4147-A177-3AD203B41FA5}">
                      <a16:colId xmlns:a16="http://schemas.microsoft.com/office/drawing/2014/main" val="2128721610"/>
                    </a:ext>
                  </a:extLst>
                </a:gridCol>
                <a:gridCol w="859472">
                  <a:extLst>
                    <a:ext uri="{9D8B030D-6E8A-4147-A177-3AD203B41FA5}">
                      <a16:colId xmlns:a16="http://schemas.microsoft.com/office/drawing/2014/main" val="347207989"/>
                    </a:ext>
                  </a:extLst>
                </a:gridCol>
                <a:gridCol w="806552">
                  <a:extLst>
                    <a:ext uri="{9D8B030D-6E8A-4147-A177-3AD203B41FA5}">
                      <a16:colId xmlns:a16="http://schemas.microsoft.com/office/drawing/2014/main" val="1662651558"/>
                    </a:ext>
                  </a:extLst>
                </a:gridCol>
              </a:tblGrid>
              <a:tr h="241809">
                <a:tc>
                  <a:txBody>
                    <a:bodyPr/>
                    <a:lstStyle/>
                    <a:p>
                      <a:r>
                        <a:rPr lang="en-US" dirty="0"/>
                        <a:t>Course</a:t>
                      </a:r>
                    </a:p>
                  </a:txBody>
                  <a:tcPr/>
                </a:tc>
                <a:tc>
                  <a:txBody>
                    <a:bodyPr/>
                    <a:lstStyle/>
                    <a:p>
                      <a:r>
                        <a:rPr lang="en-US" dirty="0"/>
                        <a:t>Rosemary</a:t>
                      </a:r>
                    </a:p>
                  </a:txBody>
                  <a:tcPr/>
                </a:tc>
                <a:tc>
                  <a:txBody>
                    <a:bodyPr/>
                    <a:lstStyle/>
                    <a:p>
                      <a:r>
                        <a:rPr lang="en-US" dirty="0"/>
                        <a:t>Andrew</a:t>
                      </a:r>
                    </a:p>
                  </a:txBody>
                  <a:tcPr/>
                </a:tc>
                <a:tc>
                  <a:txBody>
                    <a:bodyPr/>
                    <a:lstStyle/>
                    <a:p>
                      <a:r>
                        <a:rPr lang="en-US" dirty="0"/>
                        <a:t>Chris</a:t>
                      </a:r>
                    </a:p>
                  </a:txBody>
                  <a:tcPr/>
                </a:tc>
                <a:tc>
                  <a:txBody>
                    <a:bodyPr/>
                    <a:lstStyle/>
                    <a:p>
                      <a:r>
                        <a:rPr lang="en-US" dirty="0"/>
                        <a:t>Jane</a:t>
                      </a:r>
                    </a:p>
                  </a:txBody>
                  <a:tcPr/>
                </a:tc>
                <a:extLst>
                  <a:ext uri="{0D108BD9-81ED-4DB2-BD59-A6C34878D82A}">
                    <a16:rowId xmlns:a16="http://schemas.microsoft.com/office/drawing/2014/main" val="1756201211"/>
                  </a:ext>
                </a:extLst>
              </a:tr>
              <a:tr h="370840">
                <a:tc>
                  <a:txBody>
                    <a:bodyPr/>
                    <a:lstStyle/>
                    <a:p>
                      <a:r>
                        <a:rPr lang="en-US" dirty="0"/>
                        <a:t>Mammalogy</a:t>
                      </a:r>
                    </a:p>
                  </a:txBody>
                  <a:tcPr/>
                </a:tc>
                <a:tc>
                  <a:txBody>
                    <a:bodyPr/>
                    <a:lstStyle/>
                    <a:p>
                      <a:pPr algn="ctr"/>
                      <a:r>
                        <a:rPr lang="en-US" dirty="0"/>
                        <a:t>3.25</a:t>
                      </a:r>
                    </a:p>
                  </a:txBody>
                  <a:tcPr/>
                </a:tc>
                <a:tc>
                  <a:txBody>
                    <a:bodyPr/>
                    <a:lstStyle/>
                    <a:p>
                      <a:pPr algn="ctr"/>
                      <a:r>
                        <a:rPr lang="en-US" dirty="0"/>
                        <a:t>2.00</a:t>
                      </a:r>
                    </a:p>
                  </a:txBody>
                  <a:tcPr/>
                </a:tc>
                <a:tc>
                  <a:txBody>
                    <a:bodyPr/>
                    <a:lstStyle/>
                    <a:p>
                      <a:pPr algn="ctr"/>
                      <a:r>
                        <a:rPr lang="en-US" dirty="0"/>
                        <a:t>NA</a:t>
                      </a:r>
                    </a:p>
                  </a:txBody>
                  <a:tcPr/>
                </a:tc>
                <a:tc>
                  <a:txBody>
                    <a:bodyPr/>
                    <a:lstStyle/>
                    <a:p>
                      <a:pPr algn="ctr"/>
                      <a:r>
                        <a:rPr lang="en-US" dirty="0"/>
                        <a:t>4.0</a:t>
                      </a:r>
                    </a:p>
                  </a:txBody>
                  <a:tcPr/>
                </a:tc>
                <a:extLst>
                  <a:ext uri="{0D108BD9-81ED-4DB2-BD59-A6C34878D82A}">
                    <a16:rowId xmlns:a16="http://schemas.microsoft.com/office/drawing/2014/main" val="966752617"/>
                  </a:ext>
                </a:extLst>
              </a:tr>
              <a:tr h="370840">
                <a:tc>
                  <a:txBody>
                    <a:bodyPr/>
                    <a:lstStyle/>
                    <a:p>
                      <a:r>
                        <a:rPr lang="en-US" dirty="0"/>
                        <a:t>Ecology</a:t>
                      </a:r>
                    </a:p>
                  </a:txBody>
                  <a:tcPr/>
                </a:tc>
                <a:tc>
                  <a:txBody>
                    <a:bodyPr/>
                    <a:lstStyle/>
                    <a:p>
                      <a:pPr algn="ctr"/>
                      <a:r>
                        <a:rPr lang="en-US" dirty="0"/>
                        <a:t>2.75</a:t>
                      </a:r>
                    </a:p>
                  </a:txBody>
                  <a:tcPr/>
                </a:tc>
                <a:tc>
                  <a:txBody>
                    <a:bodyPr/>
                    <a:lstStyle/>
                    <a:p>
                      <a:pPr algn="ctr"/>
                      <a:r>
                        <a:rPr lang="en-US" dirty="0"/>
                        <a:t>2.25</a:t>
                      </a:r>
                    </a:p>
                  </a:txBody>
                  <a:tcPr/>
                </a:tc>
                <a:tc>
                  <a:txBody>
                    <a:bodyPr/>
                    <a:lstStyle/>
                    <a:p>
                      <a:pPr algn="ctr"/>
                      <a:r>
                        <a:rPr lang="en-US" dirty="0"/>
                        <a:t>4.0</a:t>
                      </a:r>
                    </a:p>
                  </a:txBody>
                  <a:tcPr/>
                </a:tc>
                <a:tc>
                  <a:txBody>
                    <a:bodyPr/>
                    <a:lstStyle/>
                    <a:p>
                      <a:pPr algn="ctr"/>
                      <a:r>
                        <a:rPr lang="en-US" dirty="0"/>
                        <a:t>3.75</a:t>
                      </a:r>
                    </a:p>
                  </a:txBody>
                  <a:tcPr/>
                </a:tc>
                <a:extLst>
                  <a:ext uri="{0D108BD9-81ED-4DB2-BD59-A6C34878D82A}">
                    <a16:rowId xmlns:a16="http://schemas.microsoft.com/office/drawing/2014/main" val="3097819703"/>
                  </a:ext>
                </a:extLst>
              </a:tr>
              <a:tr h="370840">
                <a:tc>
                  <a:txBody>
                    <a:bodyPr/>
                    <a:lstStyle/>
                    <a:p>
                      <a:r>
                        <a:rPr lang="en-US" dirty="0"/>
                        <a:t>English literature</a:t>
                      </a:r>
                    </a:p>
                  </a:txBody>
                  <a:tcPr/>
                </a:tc>
                <a:tc>
                  <a:txBody>
                    <a:bodyPr/>
                    <a:lstStyle/>
                    <a:p>
                      <a:pPr algn="ctr"/>
                      <a:r>
                        <a:rPr lang="en-US" dirty="0"/>
                        <a:t>3.0</a:t>
                      </a:r>
                    </a:p>
                  </a:txBody>
                  <a:tcPr/>
                </a:tc>
                <a:tc>
                  <a:txBody>
                    <a:bodyPr/>
                    <a:lstStyle/>
                    <a:p>
                      <a:pPr algn="ctr"/>
                      <a:r>
                        <a:rPr lang="en-US" dirty="0"/>
                        <a:t>NA</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val="1453277253"/>
                  </a:ext>
                </a:extLst>
              </a:tr>
            </a:tbl>
          </a:graphicData>
        </a:graphic>
      </p:graphicFrame>
      <p:sp>
        <p:nvSpPr>
          <p:cNvPr id="6" name="TextBox 5">
            <a:extLst>
              <a:ext uri="{FF2B5EF4-FFF2-40B4-BE49-F238E27FC236}">
                <a16:creationId xmlns:a16="http://schemas.microsoft.com/office/drawing/2014/main" id="{EDC24B10-62EF-30A9-4852-AD4CB76F81F9}"/>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grpSp>
        <p:nvGrpSpPr>
          <p:cNvPr id="9" name="Group 8">
            <a:extLst>
              <a:ext uri="{FF2B5EF4-FFF2-40B4-BE49-F238E27FC236}">
                <a16:creationId xmlns:a16="http://schemas.microsoft.com/office/drawing/2014/main" id="{CDA8743D-35C6-8B0F-EAB1-FC234CCF33BE}"/>
              </a:ext>
            </a:extLst>
          </p:cNvPr>
          <p:cNvGrpSpPr/>
          <p:nvPr/>
        </p:nvGrpSpPr>
        <p:grpSpPr>
          <a:xfrm>
            <a:off x="4747260" y="1053829"/>
            <a:ext cx="4658868" cy="661941"/>
            <a:chOff x="4887468" y="1581387"/>
            <a:chExt cx="4658868" cy="661941"/>
          </a:xfrm>
        </p:grpSpPr>
        <p:sp>
          <p:nvSpPr>
            <p:cNvPr id="7" name="Right Bracket 6">
              <a:extLst>
                <a:ext uri="{FF2B5EF4-FFF2-40B4-BE49-F238E27FC236}">
                  <a16:creationId xmlns:a16="http://schemas.microsoft.com/office/drawing/2014/main" id="{E664CC5A-9221-FCA0-9470-FB8172FE9442}"/>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F98E9AE-0F32-0377-0621-778980B0AF59}"/>
                </a:ext>
              </a:extLst>
            </p:cNvPr>
            <p:cNvSpPr txBox="1"/>
            <p:nvPr/>
          </p:nvSpPr>
          <p:spPr>
            <a:xfrm>
              <a:off x="6296939" y="1581387"/>
              <a:ext cx="1839927" cy="369332"/>
            </a:xfrm>
            <a:prstGeom prst="rect">
              <a:avLst/>
            </a:prstGeom>
            <a:noFill/>
          </p:spPr>
          <p:txBody>
            <a:bodyPr wrap="none" rtlCol="0">
              <a:spAutoFit/>
            </a:bodyPr>
            <a:lstStyle/>
            <a:p>
              <a:r>
                <a:rPr lang="en-US" dirty="0"/>
                <a:t>Multiple courses</a:t>
              </a:r>
            </a:p>
          </p:txBody>
        </p:sp>
      </p:grpSp>
      <p:grpSp>
        <p:nvGrpSpPr>
          <p:cNvPr id="10" name="Group 9">
            <a:extLst>
              <a:ext uri="{FF2B5EF4-FFF2-40B4-BE49-F238E27FC236}">
                <a16:creationId xmlns:a16="http://schemas.microsoft.com/office/drawing/2014/main" id="{13DDD2CC-B880-5B09-857D-CFAC2962025F}"/>
              </a:ext>
            </a:extLst>
          </p:cNvPr>
          <p:cNvGrpSpPr/>
          <p:nvPr/>
        </p:nvGrpSpPr>
        <p:grpSpPr>
          <a:xfrm>
            <a:off x="5090160" y="3860553"/>
            <a:ext cx="3926764" cy="661941"/>
            <a:chOff x="4887468" y="1581387"/>
            <a:chExt cx="4658868" cy="661941"/>
          </a:xfrm>
        </p:grpSpPr>
        <p:sp>
          <p:nvSpPr>
            <p:cNvPr id="11" name="Right Bracket 10">
              <a:extLst>
                <a:ext uri="{FF2B5EF4-FFF2-40B4-BE49-F238E27FC236}">
                  <a16:creationId xmlns:a16="http://schemas.microsoft.com/office/drawing/2014/main" id="{03976829-737D-4DCD-2E2A-DAB88D85E02B}"/>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068A87E-9F35-A068-A6D3-6C51F338DDFB}"/>
                </a:ext>
              </a:extLst>
            </p:cNvPr>
            <p:cNvSpPr txBox="1"/>
            <p:nvPr/>
          </p:nvSpPr>
          <p:spPr>
            <a:xfrm>
              <a:off x="6296939" y="1581387"/>
              <a:ext cx="2279957" cy="369332"/>
            </a:xfrm>
            <a:prstGeom prst="rect">
              <a:avLst/>
            </a:prstGeom>
            <a:noFill/>
          </p:spPr>
          <p:txBody>
            <a:bodyPr wrap="none" rtlCol="0">
              <a:spAutoFit/>
            </a:bodyPr>
            <a:lstStyle/>
            <a:p>
              <a:r>
                <a:rPr lang="en-US" dirty="0"/>
                <a:t>Multiple students</a:t>
              </a:r>
            </a:p>
          </p:txBody>
        </p:sp>
      </p:grpSp>
    </p:spTree>
    <p:extLst>
      <p:ext uri="{BB962C8B-B14F-4D97-AF65-F5344CB8AC3E}">
        <p14:creationId xmlns:p14="http://schemas.microsoft.com/office/powerpoint/2010/main" val="5601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061CE-DE4F-9758-0E6B-CFC53760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D9C79-40E0-271D-1CAF-75C88472A087}"/>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0118742A-9448-F445-7B1A-224A48747E06}"/>
              </a:ext>
            </a:extLst>
          </p:cNvPr>
          <p:cNvGraphicFramePr>
            <a:graphicFrameLocks noGrp="1"/>
          </p:cNvGraphicFramePr>
          <p:nvPr>
            <p:ph idx="1"/>
            <p:extLst>
              <p:ext uri="{D42A27DB-BD31-4B8C-83A1-F6EECF244321}">
                <p14:modId xmlns:p14="http://schemas.microsoft.com/office/powerpoint/2010/main" val="682734805"/>
              </p:ext>
            </p:extLst>
          </p:nvPr>
        </p:nvGraphicFramePr>
        <p:xfrm>
          <a:off x="3636804" y="1224788"/>
          <a:ext cx="4918392" cy="482092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87953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tblGrid>
              <a:tr h="370840">
                <a:tc>
                  <a:txBody>
                    <a:bodyPr/>
                    <a:lstStyle/>
                    <a:p>
                      <a:r>
                        <a:rPr lang="en-US" dirty="0" err="1"/>
                        <a:t>Student_name</a:t>
                      </a:r>
                      <a:endParaRPr lang="en-US" dirty="0"/>
                    </a:p>
                  </a:txBody>
                  <a:tcPr/>
                </a:tc>
                <a:tc>
                  <a:txBody>
                    <a:bodyPr/>
                    <a:lstStyle/>
                    <a:p>
                      <a:r>
                        <a:rPr lang="en-US" dirty="0"/>
                        <a:t>Course</a:t>
                      </a:r>
                    </a:p>
                  </a:txBody>
                  <a:tcPr/>
                </a:tc>
                <a:tc>
                  <a:txBody>
                    <a:bodyPr/>
                    <a:lstStyle/>
                    <a:p>
                      <a:pPr algn="ctr"/>
                      <a:r>
                        <a:rPr lang="en-US" dirty="0"/>
                        <a:t>Grade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l"/>
                      <a:r>
                        <a:rPr lang="en-US" dirty="0"/>
                        <a:t>Mammalogy</a:t>
                      </a:r>
                    </a:p>
                  </a:txBody>
                  <a:tcPr/>
                </a:tc>
                <a:tc>
                  <a:txBody>
                    <a:bodyPr/>
                    <a:lstStyle/>
                    <a:p>
                      <a:pPr algn="ctr"/>
                      <a:r>
                        <a:rPr lang="en-US" dirty="0"/>
                        <a:t>3.25</a:t>
                      </a:r>
                    </a:p>
                  </a:txBody>
                  <a:tcPr/>
                </a:tc>
                <a:extLst>
                  <a:ext uri="{0D108BD9-81ED-4DB2-BD59-A6C34878D82A}">
                    <a16:rowId xmlns:a16="http://schemas.microsoft.com/office/drawing/2014/main" val="966752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Rosemary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2.75</a:t>
                      </a:r>
                    </a:p>
                  </a:txBody>
                  <a:tcPr/>
                </a:tc>
                <a:extLst>
                  <a:ext uri="{0D108BD9-81ED-4DB2-BD59-A6C34878D82A}">
                    <a16:rowId xmlns:a16="http://schemas.microsoft.com/office/drawing/2014/main" val="970350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Rosemary</a:t>
                      </a:r>
                    </a:p>
                  </a:txBody>
                  <a:tcPr/>
                </a:tc>
                <a:tc>
                  <a:txBody>
                    <a:bodyPr/>
                    <a:lstStyle/>
                    <a:p>
                      <a:pPr algn="l"/>
                      <a:r>
                        <a:rPr lang="en-US" dirty="0"/>
                        <a:t>English literature</a:t>
                      </a:r>
                    </a:p>
                  </a:txBody>
                  <a:tcPr/>
                </a:tc>
                <a:tc>
                  <a:txBody>
                    <a:bodyPr/>
                    <a:lstStyle/>
                    <a:p>
                      <a:pPr algn="ctr"/>
                      <a:r>
                        <a:rPr lang="en-US" dirty="0"/>
                        <a:t>3.00</a:t>
                      </a:r>
                    </a:p>
                  </a:txBody>
                  <a:tcPr/>
                </a:tc>
                <a:extLst>
                  <a:ext uri="{0D108BD9-81ED-4DB2-BD59-A6C34878D82A}">
                    <a16:rowId xmlns:a16="http://schemas.microsoft.com/office/drawing/2014/main" val="123292784"/>
                  </a:ext>
                </a:extLst>
              </a:tr>
              <a:tr h="370840">
                <a:tc>
                  <a:txBody>
                    <a:bodyPr/>
                    <a:lstStyle/>
                    <a:p>
                      <a:r>
                        <a:rPr lang="en-US" dirty="0"/>
                        <a:t>Andrew</a:t>
                      </a:r>
                    </a:p>
                  </a:txBody>
                  <a:tcPr/>
                </a:tc>
                <a:tc>
                  <a:txBody>
                    <a:bodyPr/>
                    <a:lstStyle/>
                    <a:p>
                      <a:pPr algn="l"/>
                      <a:r>
                        <a:rPr lang="en-US" dirty="0"/>
                        <a:t>Mammalogy</a:t>
                      </a:r>
                    </a:p>
                  </a:txBody>
                  <a:tcPr/>
                </a:tc>
                <a:tc>
                  <a:txBody>
                    <a:bodyPr/>
                    <a:lstStyle/>
                    <a:p>
                      <a:pPr algn="ctr"/>
                      <a:r>
                        <a:rPr lang="en-US" dirty="0"/>
                        <a:t>2.00</a:t>
                      </a:r>
                    </a:p>
                  </a:txBody>
                  <a:tcPr/>
                </a:tc>
                <a:extLst>
                  <a:ext uri="{0D108BD9-81ED-4DB2-BD59-A6C34878D82A}">
                    <a16:rowId xmlns:a16="http://schemas.microsoft.com/office/drawing/2014/main" val="3097819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Andrew</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2.25</a:t>
                      </a:r>
                    </a:p>
                  </a:txBody>
                  <a:tcPr/>
                </a:tc>
                <a:extLst>
                  <a:ext uri="{0D108BD9-81ED-4DB2-BD59-A6C34878D82A}">
                    <a16:rowId xmlns:a16="http://schemas.microsoft.com/office/drawing/2014/main" val="1379119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Andrew</a:t>
                      </a:r>
                    </a:p>
                  </a:txBody>
                  <a:tcPr/>
                </a:tc>
                <a:tc>
                  <a:txBody>
                    <a:bodyPr/>
                    <a:lstStyle/>
                    <a:p>
                      <a:pPr algn="l"/>
                      <a:r>
                        <a:rPr lang="en-US" dirty="0"/>
                        <a:t>English literature</a:t>
                      </a:r>
                    </a:p>
                  </a:txBody>
                  <a:tcPr/>
                </a:tc>
                <a:tc>
                  <a:txBody>
                    <a:bodyPr/>
                    <a:lstStyle/>
                    <a:p>
                      <a:pPr algn="ctr"/>
                      <a:r>
                        <a:rPr lang="en-US" dirty="0"/>
                        <a:t>NA</a:t>
                      </a:r>
                    </a:p>
                  </a:txBody>
                  <a:tcPr/>
                </a:tc>
                <a:extLst>
                  <a:ext uri="{0D108BD9-81ED-4DB2-BD59-A6C34878D82A}">
                    <a16:rowId xmlns:a16="http://schemas.microsoft.com/office/drawing/2014/main" val="4143674091"/>
                  </a:ext>
                </a:extLst>
              </a:tr>
              <a:tr h="370840">
                <a:tc>
                  <a:txBody>
                    <a:bodyPr/>
                    <a:lstStyle/>
                    <a:p>
                      <a:r>
                        <a:rPr lang="en-US" dirty="0"/>
                        <a:t>Chris</a:t>
                      </a:r>
                    </a:p>
                  </a:txBody>
                  <a:tcPr/>
                </a:tc>
                <a:tc>
                  <a:txBody>
                    <a:bodyPr/>
                    <a:lstStyle/>
                    <a:p>
                      <a:pPr algn="l"/>
                      <a:r>
                        <a:rPr lang="en-US" dirty="0"/>
                        <a:t>Mammalogy</a:t>
                      </a:r>
                    </a:p>
                  </a:txBody>
                  <a:tcPr/>
                </a:tc>
                <a:tc>
                  <a:txBody>
                    <a:bodyPr/>
                    <a:lstStyle/>
                    <a:p>
                      <a:pPr algn="ctr"/>
                      <a:r>
                        <a:rPr lang="en-US" dirty="0"/>
                        <a:t>NA</a:t>
                      </a:r>
                    </a:p>
                  </a:txBody>
                  <a:tcPr/>
                </a:tc>
                <a:extLst>
                  <a:ext uri="{0D108BD9-81ED-4DB2-BD59-A6C34878D82A}">
                    <a16:rowId xmlns:a16="http://schemas.microsoft.com/office/drawing/2014/main" val="1453277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Chris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4.00</a:t>
                      </a:r>
                    </a:p>
                  </a:txBody>
                  <a:tcPr/>
                </a:tc>
                <a:extLst>
                  <a:ext uri="{0D108BD9-81ED-4DB2-BD59-A6C34878D82A}">
                    <a16:rowId xmlns:a16="http://schemas.microsoft.com/office/drawing/2014/main" val="700216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Chris</a:t>
                      </a:r>
                    </a:p>
                  </a:txBody>
                  <a:tcPr/>
                </a:tc>
                <a:tc>
                  <a:txBody>
                    <a:bodyPr/>
                    <a:lstStyle/>
                    <a:p>
                      <a:pPr algn="l"/>
                      <a:r>
                        <a:rPr lang="en-US" dirty="0"/>
                        <a:t>English literature</a:t>
                      </a:r>
                    </a:p>
                  </a:txBody>
                  <a:tcPr/>
                </a:tc>
                <a:tc>
                  <a:txBody>
                    <a:bodyPr/>
                    <a:lstStyle/>
                    <a:p>
                      <a:pPr algn="ctr"/>
                      <a:r>
                        <a:rPr lang="en-US" dirty="0"/>
                        <a:t>1.50</a:t>
                      </a:r>
                    </a:p>
                  </a:txBody>
                  <a:tcPr/>
                </a:tc>
                <a:extLst>
                  <a:ext uri="{0D108BD9-81ED-4DB2-BD59-A6C34878D82A}">
                    <a16:rowId xmlns:a16="http://schemas.microsoft.com/office/drawing/2014/main" val="3624920042"/>
                  </a:ext>
                </a:extLst>
              </a:tr>
              <a:tr h="370840">
                <a:tc>
                  <a:txBody>
                    <a:bodyPr/>
                    <a:lstStyle/>
                    <a:p>
                      <a:r>
                        <a:rPr lang="en-US" dirty="0"/>
                        <a:t>Jane</a:t>
                      </a:r>
                    </a:p>
                  </a:txBody>
                  <a:tcPr/>
                </a:tc>
                <a:tc>
                  <a:txBody>
                    <a:bodyPr/>
                    <a:lstStyle/>
                    <a:p>
                      <a:pPr algn="l"/>
                      <a:r>
                        <a:rPr lang="en-US" dirty="0"/>
                        <a:t>Mammalogy</a:t>
                      </a:r>
                    </a:p>
                  </a:txBody>
                  <a:tcPr/>
                </a:tc>
                <a:tc>
                  <a:txBody>
                    <a:bodyPr/>
                    <a:lstStyle/>
                    <a:p>
                      <a:pPr algn="ctr"/>
                      <a:r>
                        <a:rPr lang="en-US" dirty="0"/>
                        <a:t>4.00</a:t>
                      </a:r>
                    </a:p>
                  </a:txBody>
                  <a:tcPr/>
                </a:tc>
                <a:extLst>
                  <a:ext uri="{0D108BD9-81ED-4DB2-BD59-A6C34878D82A}">
                    <a16:rowId xmlns:a16="http://schemas.microsoft.com/office/drawing/2014/main" val="40413656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Jane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3.75</a:t>
                      </a:r>
                    </a:p>
                  </a:txBody>
                  <a:tcPr/>
                </a:tc>
                <a:extLst>
                  <a:ext uri="{0D108BD9-81ED-4DB2-BD59-A6C34878D82A}">
                    <a16:rowId xmlns:a16="http://schemas.microsoft.com/office/drawing/2014/main" val="3083441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Jane</a:t>
                      </a:r>
                    </a:p>
                  </a:txBody>
                  <a:tcPr/>
                </a:tc>
                <a:tc>
                  <a:txBody>
                    <a:bodyPr/>
                    <a:lstStyle/>
                    <a:p>
                      <a:pPr algn="l"/>
                      <a:r>
                        <a:rPr lang="en-US" dirty="0"/>
                        <a:t>English literature</a:t>
                      </a:r>
                    </a:p>
                  </a:txBody>
                  <a:tcPr/>
                </a:tc>
                <a:tc>
                  <a:txBody>
                    <a:bodyPr/>
                    <a:lstStyle/>
                    <a:p>
                      <a:pPr algn="ctr"/>
                      <a:r>
                        <a:rPr lang="en-US" dirty="0"/>
                        <a:t>4.00</a:t>
                      </a:r>
                    </a:p>
                  </a:txBody>
                  <a:tcPr/>
                </a:tc>
                <a:extLst>
                  <a:ext uri="{0D108BD9-81ED-4DB2-BD59-A6C34878D82A}">
                    <a16:rowId xmlns:a16="http://schemas.microsoft.com/office/drawing/2014/main" val="3276641533"/>
                  </a:ext>
                </a:extLst>
              </a:tr>
            </a:tbl>
          </a:graphicData>
        </a:graphic>
      </p:graphicFrame>
      <p:sp>
        <p:nvSpPr>
          <p:cNvPr id="6" name="TextBox 5">
            <a:extLst>
              <a:ext uri="{FF2B5EF4-FFF2-40B4-BE49-F238E27FC236}">
                <a16:creationId xmlns:a16="http://schemas.microsoft.com/office/drawing/2014/main" id="{464A123F-4608-1500-1B15-8CB1C4909685}"/>
              </a:ext>
            </a:extLst>
          </p:cNvPr>
          <p:cNvSpPr txBox="1"/>
          <p:nvPr/>
        </p:nvSpPr>
        <p:spPr>
          <a:xfrm>
            <a:off x="0" y="6488668"/>
            <a:ext cx="651140" cy="369332"/>
          </a:xfrm>
          <a:prstGeom prst="rect">
            <a:avLst/>
          </a:prstGeom>
          <a:noFill/>
        </p:spPr>
        <p:txBody>
          <a:bodyPr wrap="none" rtlCol="0">
            <a:spAutoFit/>
          </a:bodyPr>
          <a:lstStyle/>
          <a:p>
            <a:r>
              <a:rPr lang="en-US" dirty="0"/>
              <a:t>Tidy!</a:t>
            </a:r>
          </a:p>
        </p:txBody>
      </p:sp>
    </p:spTree>
    <p:extLst>
      <p:ext uri="{BB962C8B-B14F-4D97-AF65-F5344CB8AC3E}">
        <p14:creationId xmlns:p14="http://schemas.microsoft.com/office/powerpoint/2010/main" val="10451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1839-EB67-DB9A-5CFE-D465E27A0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4BD5A-51FB-76C2-C136-31F5F74118A9}"/>
              </a:ext>
            </a:extLst>
          </p:cNvPr>
          <p:cNvSpPr>
            <a:spLocks noGrp="1"/>
          </p:cNvSpPr>
          <p:nvPr>
            <p:ph type="title"/>
          </p:nvPr>
        </p:nvSpPr>
        <p:spPr/>
        <p:txBody>
          <a:bodyPr>
            <a:normAutofit/>
          </a:bodyPr>
          <a:lstStyle/>
          <a:p>
            <a:pPr algn="ctr"/>
            <a:r>
              <a:rPr lang="en-US" sz="4000" dirty="0"/>
              <a:t>Spreadsheet tips (before you even get to R…)</a:t>
            </a:r>
          </a:p>
        </p:txBody>
      </p:sp>
      <p:sp>
        <p:nvSpPr>
          <p:cNvPr id="7" name="Text Placeholder 6">
            <a:extLst>
              <a:ext uri="{FF2B5EF4-FFF2-40B4-BE49-F238E27FC236}">
                <a16:creationId xmlns:a16="http://schemas.microsoft.com/office/drawing/2014/main" id="{4216F9AD-8A15-1CD9-3A18-434EFD7E410D}"/>
              </a:ext>
            </a:extLst>
          </p:cNvPr>
          <p:cNvSpPr>
            <a:spLocks noGrp="1"/>
          </p:cNvSpPr>
          <p:nvPr>
            <p:ph type="body" idx="1"/>
          </p:nvPr>
        </p:nvSpPr>
        <p:spPr/>
        <p:txBody>
          <a:bodyPr/>
          <a:lstStyle/>
          <a:p>
            <a:r>
              <a:rPr lang="en-US" dirty="0"/>
              <a:t>Pros – advantages of spreadsheets</a:t>
            </a:r>
          </a:p>
        </p:txBody>
      </p:sp>
      <p:sp>
        <p:nvSpPr>
          <p:cNvPr id="5" name="Content Placeholder 4">
            <a:extLst>
              <a:ext uri="{FF2B5EF4-FFF2-40B4-BE49-F238E27FC236}">
                <a16:creationId xmlns:a16="http://schemas.microsoft.com/office/drawing/2014/main" id="{A04B9751-555F-15EB-5533-36A7498C0E85}"/>
              </a:ext>
            </a:extLst>
          </p:cNvPr>
          <p:cNvSpPr>
            <a:spLocks noGrp="1"/>
          </p:cNvSpPr>
          <p:nvPr>
            <p:ph sz="half" idx="2"/>
          </p:nvPr>
        </p:nvSpPr>
        <p:spPr/>
        <p:txBody>
          <a:bodyPr/>
          <a:lstStyle/>
          <a:p>
            <a:r>
              <a:rPr lang="en-US" dirty="0"/>
              <a:t>Data entry and organization</a:t>
            </a:r>
          </a:p>
          <a:p>
            <a:r>
              <a:rPr lang="en-US" dirty="0"/>
              <a:t>Data validation</a:t>
            </a:r>
          </a:p>
          <a:p>
            <a:pPr marL="0" indent="0">
              <a:buNone/>
            </a:pPr>
            <a:endParaRPr lang="en-US" dirty="0"/>
          </a:p>
        </p:txBody>
      </p:sp>
      <p:sp>
        <p:nvSpPr>
          <p:cNvPr id="8" name="Text Placeholder 7">
            <a:extLst>
              <a:ext uri="{FF2B5EF4-FFF2-40B4-BE49-F238E27FC236}">
                <a16:creationId xmlns:a16="http://schemas.microsoft.com/office/drawing/2014/main" id="{C10A0916-9354-5E44-629F-F9636CFA6867}"/>
              </a:ext>
            </a:extLst>
          </p:cNvPr>
          <p:cNvSpPr>
            <a:spLocks noGrp="1"/>
          </p:cNvSpPr>
          <p:nvPr>
            <p:ph type="body" sz="quarter" idx="3"/>
          </p:nvPr>
        </p:nvSpPr>
        <p:spPr/>
        <p:txBody>
          <a:bodyPr/>
          <a:lstStyle/>
          <a:p>
            <a:r>
              <a:rPr lang="en-US" dirty="0"/>
              <a:t>Cons – move away from Excel</a:t>
            </a:r>
          </a:p>
        </p:txBody>
      </p:sp>
      <p:sp>
        <p:nvSpPr>
          <p:cNvPr id="9" name="Content Placeholder 8">
            <a:extLst>
              <a:ext uri="{FF2B5EF4-FFF2-40B4-BE49-F238E27FC236}">
                <a16:creationId xmlns:a16="http://schemas.microsoft.com/office/drawing/2014/main" id="{2721033E-FECE-5832-0A46-4E26952630AB}"/>
              </a:ext>
            </a:extLst>
          </p:cNvPr>
          <p:cNvSpPr>
            <a:spLocks noGrp="1"/>
          </p:cNvSpPr>
          <p:nvPr>
            <p:ph sz="quarter" idx="4"/>
          </p:nvPr>
        </p:nvSpPr>
        <p:spPr/>
        <p:txBody>
          <a:bodyPr/>
          <a:lstStyle/>
          <a:p>
            <a:r>
              <a:rPr lang="en-US" dirty="0"/>
              <a:t>Not for data analysis</a:t>
            </a:r>
          </a:p>
          <a:p>
            <a:r>
              <a:rPr lang="en-US" dirty="0"/>
              <a:t>Not very reproducible</a:t>
            </a:r>
          </a:p>
          <a:p>
            <a:pPr lvl="1"/>
            <a:r>
              <a:rPr lang="en-US" dirty="0"/>
              <a:t>Changes to spreadsheets are not tracked – no record of what you’ve done</a:t>
            </a:r>
          </a:p>
        </p:txBody>
      </p:sp>
    </p:spTree>
    <p:extLst>
      <p:ext uri="{BB962C8B-B14F-4D97-AF65-F5344CB8AC3E}">
        <p14:creationId xmlns:p14="http://schemas.microsoft.com/office/powerpoint/2010/main" val="349608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49BB-0DA9-0A1E-C360-F563FDCFA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9EF41-F797-BFAA-EFE0-C03B001E13F5}"/>
              </a:ext>
            </a:extLst>
          </p:cNvPr>
          <p:cNvSpPr>
            <a:spLocks noGrp="1"/>
          </p:cNvSpPr>
          <p:nvPr>
            <p:ph type="title"/>
          </p:nvPr>
        </p:nvSpPr>
        <p:spPr>
          <a:xfrm>
            <a:off x="838200" y="365125"/>
            <a:ext cx="10515600" cy="719963"/>
          </a:xfrm>
        </p:spPr>
        <p:txBody>
          <a:bodyPr>
            <a:normAutofit/>
          </a:bodyPr>
          <a:lstStyle/>
          <a:p>
            <a:pPr algn="ctr"/>
            <a:r>
              <a:rPr lang="en-US" sz="4000" dirty="0"/>
              <a:t>Spreadsheet tips (before you even get to R…)</a:t>
            </a:r>
          </a:p>
        </p:txBody>
      </p:sp>
      <p:sp>
        <p:nvSpPr>
          <p:cNvPr id="5" name="Content Placeholder 4">
            <a:extLst>
              <a:ext uri="{FF2B5EF4-FFF2-40B4-BE49-F238E27FC236}">
                <a16:creationId xmlns:a16="http://schemas.microsoft.com/office/drawing/2014/main" id="{5FA45770-D9BF-BC01-F9BC-5B5F6B6CA51F}"/>
              </a:ext>
            </a:extLst>
          </p:cNvPr>
          <p:cNvSpPr>
            <a:spLocks noGrp="1"/>
          </p:cNvSpPr>
          <p:nvPr>
            <p:ph idx="1"/>
          </p:nvPr>
        </p:nvSpPr>
        <p:spPr>
          <a:xfrm>
            <a:off x="838200" y="1316737"/>
            <a:ext cx="10515600" cy="3828288"/>
          </a:xfrm>
        </p:spPr>
        <p:txBody>
          <a:bodyPr/>
          <a:lstStyle/>
          <a:p>
            <a:r>
              <a:rPr lang="en-US" dirty="0"/>
              <a:t>One datum per cell</a:t>
            </a:r>
          </a:p>
          <a:p>
            <a:r>
              <a:rPr lang="en-US" dirty="0"/>
              <a:t>Leave null values blank</a:t>
            </a:r>
          </a:p>
          <a:p>
            <a:r>
              <a:rPr lang="en-US" dirty="0"/>
              <a:t>Fill in actual zeros with 0</a:t>
            </a:r>
          </a:p>
          <a:p>
            <a:r>
              <a:rPr lang="en-US" dirty="0"/>
              <a:t>Use _ rather than space in column names</a:t>
            </a:r>
          </a:p>
          <a:p>
            <a:r>
              <a:rPr lang="en-US" dirty="0"/>
              <a:t>No special characters in column names</a:t>
            </a:r>
          </a:p>
          <a:p>
            <a:r>
              <a:rPr lang="en-US" dirty="0"/>
              <a:t>Avoid formatting</a:t>
            </a:r>
          </a:p>
          <a:p>
            <a:r>
              <a:rPr lang="en-US" dirty="0"/>
              <a:t>All data on one spreadsheet tab</a:t>
            </a:r>
          </a:p>
          <a:p>
            <a:pPr marL="0" indent="0">
              <a:buNone/>
            </a:pPr>
            <a:endParaRPr lang="en-US" dirty="0"/>
          </a:p>
        </p:txBody>
      </p:sp>
      <p:sp>
        <p:nvSpPr>
          <p:cNvPr id="3" name="TextBox 2">
            <a:extLst>
              <a:ext uri="{FF2B5EF4-FFF2-40B4-BE49-F238E27FC236}">
                <a16:creationId xmlns:a16="http://schemas.microsoft.com/office/drawing/2014/main" id="{6657E94D-5017-7949-3117-EC422F206A84}"/>
              </a:ext>
            </a:extLst>
          </p:cNvPr>
          <p:cNvSpPr txBox="1"/>
          <p:nvPr/>
        </p:nvSpPr>
        <p:spPr>
          <a:xfrm>
            <a:off x="2057169" y="5145025"/>
            <a:ext cx="807766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dirty="0"/>
              <a:t>Check out </a:t>
            </a:r>
            <a:r>
              <a:rPr lang="en-US" dirty="0">
                <a:solidFill>
                  <a:schemeClr val="bg1"/>
                </a:solidFill>
                <a:hlinkClick r:id="rId2">
                  <a:extLst>
                    <a:ext uri="{A12FA001-AC4F-418D-AE19-62706E023703}">
                      <ahyp:hlinkClr xmlns:ahyp="http://schemas.microsoft.com/office/drawing/2018/hyperlinkcolor" val="tx"/>
                    </a:ext>
                  </a:extLst>
                </a:hlinkClick>
              </a:rPr>
              <a:t>https://datacarpentry.org/lessons/#ecology</a:t>
            </a:r>
            <a:r>
              <a:rPr lang="en-US" dirty="0">
                <a:solidFill>
                  <a:schemeClr val="bg1"/>
                </a:solidFill>
              </a:rPr>
              <a:t> </a:t>
            </a:r>
            <a:r>
              <a:rPr lang="en-US" dirty="0"/>
              <a:t>for some great resources!</a:t>
            </a:r>
          </a:p>
        </p:txBody>
      </p:sp>
      <p:sp>
        <p:nvSpPr>
          <p:cNvPr id="4" name="TextBox 3">
            <a:extLst>
              <a:ext uri="{FF2B5EF4-FFF2-40B4-BE49-F238E27FC236}">
                <a16:creationId xmlns:a16="http://schemas.microsoft.com/office/drawing/2014/main" id="{F77A626E-15CF-0EBD-3582-94E95A0FA947}"/>
              </a:ext>
            </a:extLst>
          </p:cNvPr>
          <p:cNvSpPr txBox="1"/>
          <p:nvPr/>
        </p:nvSpPr>
        <p:spPr>
          <a:xfrm>
            <a:off x="4981336" y="5894833"/>
            <a:ext cx="22293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sz="3600" dirty="0"/>
              <a:t>Let’s try it!</a:t>
            </a:r>
          </a:p>
        </p:txBody>
      </p:sp>
    </p:spTree>
    <p:extLst>
      <p:ext uri="{BB962C8B-B14F-4D97-AF65-F5344CB8AC3E}">
        <p14:creationId xmlns:p14="http://schemas.microsoft.com/office/powerpoint/2010/main" val="16437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TotalTime>
  <Words>2688</Words>
  <Application>Microsoft Macintosh PowerPoint</Application>
  <PresentationFormat>Widescreen</PresentationFormat>
  <Paragraphs>368</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Courier New</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PowerPoint Presentation</vt:lpstr>
      <vt:lpstr>PowerPoint Presentation</vt:lpstr>
      <vt:lpstr>Reproducible Research Part 2 – Git/Github and tidying data</vt:lpstr>
      <vt:lpstr>PowerPoint Presentation</vt:lpstr>
      <vt:lpstr>PowerPoint Presentation</vt:lpstr>
      <vt:lpstr>PowerPoint Presentation</vt:lpstr>
      <vt:lpstr>PowerPoint Presentation</vt:lpstr>
      <vt:lpstr>Tidying Your Data</vt:lpstr>
      <vt:lpstr>What is the “tidyverse”?</vt:lpstr>
      <vt:lpstr>Tidy datasets</vt:lpstr>
      <vt:lpstr>Tidy datasets</vt:lpstr>
      <vt:lpstr>Tidy datasets</vt:lpstr>
      <vt:lpstr>Tidy datasets</vt:lpstr>
      <vt:lpstr>Spreadsheet tips (before you even get to R…)</vt:lpstr>
      <vt:lpstr>Spreadsheet tips (before you even get to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33</cp:revision>
  <dcterms:created xsi:type="dcterms:W3CDTF">2025-06-09T15:34:56Z</dcterms:created>
  <dcterms:modified xsi:type="dcterms:W3CDTF">2025-06-24T16:34:06Z</dcterms:modified>
</cp:coreProperties>
</file>