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74" r:id="rId2"/>
    <p:sldId id="275" r:id="rId3"/>
    <p:sldId id="279" r:id="rId4"/>
    <p:sldId id="280" r:id="rId5"/>
    <p:sldId id="283" r:id="rId6"/>
    <p:sldId id="284" r:id="rId7"/>
    <p:sldId id="285" r:id="rId8"/>
    <p:sldId id="286" r:id="rId9"/>
    <p:sldId id="287" r:id="rId10"/>
    <p:sldId id="276" r:id="rId11"/>
    <p:sldId id="291" r:id="rId12"/>
    <p:sldId id="270" r:id="rId13"/>
    <p:sldId id="288" r:id="rId14"/>
    <p:sldId id="289" r:id="rId15"/>
    <p:sldId id="290" r:id="rId16"/>
    <p:sldId id="27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272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5F442F-2867-B64C-AE90-BDA87A8E5E72}">
          <p14:sldIdLst>
            <p14:sldId id="274"/>
            <p14:sldId id="275"/>
            <p14:sldId id="279"/>
            <p14:sldId id="280"/>
            <p14:sldId id="283"/>
            <p14:sldId id="284"/>
            <p14:sldId id="285"/>
            <p14:sldId id="286"/>
            <p14:sldId id="287"/>
            <p14:sldId id="276"/>
            <p14:sldId id="291"/>
            <p14:sldId id="270"/>
            <p14:sldId id="288"/>
            <p14:sldId id="289"/>
            <p14:sldId id="290"/>
            <p14:sldId id="27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272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C37D6-AA1C-6C43-8BD3-4C6EF37579CE}" type="datetimeFigureOut"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E0321-8C93-6F4F-BDE9-F1DE1318CA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expected that invaded communities with higher leaf and litter %N than reference communities would cause larger increases in N pools and fluxes.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in words</a:t>
            </a:r>
            <a:r>
              <a:rPr lang="en-US" baseline="0" dirty="0" smtClean="0"/>
              <a:t> that I also looked at plant tissue C:N (and soil C:N) because N RELATIVE TO CARBON is important.  Hypotheses are exactly the opposite.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230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taking a step back, you can see that trait dissimilarity really had the most information.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to note is that there are a lot of no-relationship findings, but none of our hypotheses have been challenged.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Dissimilarity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explains inorganic N pools, mineralization rates, soil C:N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23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23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23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orient you with this table before I start showing any data...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9015-A936-D94C-A9EB-C7606E17AD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95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0321-8C93-6F4F-BDE9-F1DE1318CA2B}" type="slidenum">
              <a:rPr lang="uk-UA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247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244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244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2195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595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2200" y="27463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github.com/marissalee/MetaInv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dataone.org/best-practic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Management &amp;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600200"/>
            <a:ext cx="3894367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Why is data managment important?</a:t>
            </a:r>
          </a:p>
          <a:p>
            <a:endParaRPr lang="en-US" sz="2800"/>
          </a:p>
          <a:p>
            <a:r>
              <a:rPr lang="en-US" sz="2800"/>
              <a:t>Overview of some helpful tools and tips</a:t>
            </a:r>
          </a:p>
          <a:p>
            <a:endParaRPr lang="en-US" sz="2800"/>
          </a:p>
          <a:p>
            <a:r>
              <a:rPr lang="en-US" sz="2800"/>
              <a:t>Example</a:t>
            </a:r>
          </a:p>
          <a:p>
            <a:endParaRPr lang="en-US" sz="2800"/>
          </a:p>
          <a:p>
            <a:r>
              <a:rPr lang="en-US" sz="2800"/>
              <a:t>Use your new tools: make a project folder for this class</a:t>
            </a:r>
          </a:p>
        </p:txBody>
      </p:sp>
      <p:pic>
        <p:nvPicPr>
          <p:cNvPr id="4" name="Picture 3" descr="xkcd_fileN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09" y="1511704"/>
            <a:ext cx="2703121" cy="44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from my research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995828" y="1600199"/>
            <a:ext cx="7357667" cy="453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>
                <a:solidFill>
                  <a:srgbClr val="749805"/>
                </a:solidFill>
              </a:rPr>
              <a:t>Some things I’d like to show off with this example...</a:t>
            </a:r>
            <a:endParaRPr lang="en-US"/>
          </a:p>
          <a:p>
            <a:r>
              <a:rPr lang="en-US"/>
              <a:t>Tidy file structure</a:t>
            </a:r>
          </a:p>
          <a:p>
            <a:r>
              <a:rPr lang="en-US"/>
              <a:t>Annotation with markdown and comments</a:t>
            </a:r>
          </a:p>
          <a:p>
            <a:r>
              <a:rPr lang="en-US"/>
              <a:t>Scripting tips</a:t>
            </a:r>
          </a:p>
          <a:p>
            <a:pPr lvl="1"/>
            <a:r>
              <a:rPr lang="en-US"/>
              <a:t>Set up workspace</a:t>
            </a:r>
          </a:p>
          <a:p>
            <a:pPr lvl="1"/>
            <a:r>
              <a:rPr lang="en-US"/>
              <a:t>Source-in code to simplify the main script</a:t>
            </a:r>
          </a:p>
          <a:p>
            <a:pPr lvl="1"/>
            <a:r>
              <a:rPr lang="en-US"/>
              <a:t>Use functions and loops to avoid redundancy</a:t>
            </a:r>
          </a:p>
        </p:txBody>
      </p:sp>
    </p:spTree>
    <p:extLst>
      <p:ext uri="{BB962C8B-B14F-4D97-AF65-F5344CB8AC3E}">
        <p14:creationId xmlns:p14="http://schemas.microsoft.com/office/powerpoint/2010/main" val="36368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Biological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2200" y="1600199"/>
            <a:ext cx="3058361" cy="45391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/>
              <a:t>Do invasive species with higher tissue %N cause more soil eutrophican when they invade?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Is the difference in plant trait values between reference and invaded plant communities a better indicator?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81500" y="1550333"/>
            <a:ext cx="4495725" cy="4171759"/>
            <a:chOff x="1092200" y="1756433"/>
            <a:chExt cx="3183234" cy="2470065"/>
          </a:xfrm>
        </p:grpSpPr>
        <p:pic>
          <p:nvPicPr>
            <p:cNvPr id="7" name="Picture 6" descr="tamarisk_littlecolo5_jdg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2200" y="1756433"/>
              <a:ext cx="1864907" cy="1398681"/>
            </a:xfrm>
            <a:prstGeom prst="rect">
              <a:avLst/>
            </a:prstGeom>
            <a:ln w="38100" cmpd="sng">
              <a:noFill/>
            </a:ln>
          </p:spPr>
        </p:pic>
        <p:pic>
          <p:nvPicPr>
            <p:cNvPr id="8" name="Picture 7" descr="Alliaria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79746" y="1756433"/>
              <a:ext cx="1595688" cy="1196766"/>
            </a:xfrm>
            <a:prstGeom prst="rect">
              <a:avLst/>
            </a:prstGeom>
            <a:ln w="38100" cmpd="sng">
              <a:noFill/>
            </a:ln>
          </p:spPr>
        </p:pic>
        <p:pic>
          <p:nvPicPr>
            <p:cNvPr id="9" name="Picture 8" descr="kudzu-covered-house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2200" y="3002615"/>
              <a:ext cx="1843197" cy="1223883"/>
            </a:xfrm>
            <a:prstGeom prst="rect">
              <a:avLst/>
            </a:prstGeom>
            <a:ln w="38100" cmpd="sng">
              <a:noFill/>
            </a:ln>
          </p:spPr>
        </p:pic>
        <p:pic>
          <p:nvPicPr>
            <p:cNvPr id="10" name="Picture 9" descr="IMG_0899.JP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3870" y="2864449"/>
              <a:ext cx="1791564" cy="1343673"/>
            </a:xfrm>
            <a:prstGeom prst="rect">
              <a:avLst/>
            </a:prstGeom>
            <a:ln w="38100" cmpd="sng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1321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ight Arrow 87"/>
          <p:cNvSpPr/>
          <p:nvPr/>
        </p:nvSpPr>
        <p:spPr>
          <a:xfrm rot="19227283">
            <a:off x="6663526" y="3005072"/>
            <a:ext cx="1795600" cy="42574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ight Arrow 78"/>
          <p:cNvSpPr/>
          <p:nvPr/>
        </p:nvSpPr>
        <p:spPr>
          <a:xfrm rot="19227283">
            <a:off x="2179335" y="3005072"/>
            <a:ext cx="1795600" cy="42574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ypotheses</a:t>
            </a:r>
            <a:endParaRPr lang="en-US" sz="4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946160" y="4608064"/>
            <a:ext cx="195882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946160" y="2136379"/>
            <a:ext cx="0" cy="2471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946160" y="3610860"/>
            <a:ext cx="1958822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46160" y="1347790"/>
            <a:ext cx="21112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Invasive species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21377" y="3069856"/>
            <a:ext cx="284953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Soil N pool &amp; flux</a:t>
            </a:r>
          </a:p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Effect Size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46160" y="4729890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Leaf, Litter </a:t>
            </a:r>
          </a:p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%N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ight Arrow 81"/>
          <p:cNvSpPr/>
          <p:nvPr/>
        </p:nvSpPr>
        <p:spPr>
          <a:xfrm rot="2679655">
            <a:off x="4158435" y="3013250"/>
            <a:ext cx="1719978" cy="508588"/>
          </a:xfrm>
          <a:prstGeom prst="rightArrow">
            <a:avLst/>
          </a:prstGeom>
          <a:solidFill>
            <a:srgbClr val="6E9EC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57382" y="4608064"/>
            <a:ext cx="195882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57382" y="2136379"/>
            <a:ext cx="0" cy="2471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057382" y="4729890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Leaf, Litter </a:t>
            </a:r>
          </a:p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%N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057382" y="3610858"/>
            <a:ext cx="1958822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57382" y="1347790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Reference community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430349" y="4655589"/>
            <a:ext cx="195882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430349" y="2183904"/>
            <a:ext cx="0" cy="2471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30349" y="4777415"/>
            <a:ext cx="195882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Δ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CWM %N (Inv. – Ref.)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430349" y="3658383"/>
            <a:ext cx="1958822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430349" y="1347790"/>
            <a:ext cx="228185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Trait dissimilarity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7189018" y="2178787"/>
            <a:ext cx="0" cy="24768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1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/>
              <a:t>Work flow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pic>
        <p:nvPicPr>
          <p:cNvPr id="24" name="Picture 23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2"/>
          <a:stretch/>
        </p:blipFill>
        <p:spPr>
          <a:xfrm>
            <a:off x="1092200" y="1379028"/>
            <a:ext cx="6986337" cy="405499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92200" y="5917862"/>
            <a:ext cx="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Excel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6079" y="5914899"/>
            <a:ext cx="31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R, RStudio, RMarkdown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33026" y="578493"/>
            <a:ext cx="414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don’t worry, this is just background</a:t>
            </a:r>
          </a:p>
        </p:txBody>
      </p:sp>
    </p:spTree>
    <p:extLst>
      <p:ext uri="{BB962C8B-B14F-4D97-AF65-F5344CB8AC3E}">
        <p14:creationId xmlns:p14="http://schemas.microsoft.com/office/powerpoint/2010/main" val="227108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/>
              <a:t>Work flow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pic>
        <p:nvPicPr>
          <p:cNvPr id="24" name="Picture 23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4" r="1"/>
          <a:stretch/>
        </p:blipFill>
        <p:spPr>
          <a:xfrm>
            <a:off x="1453351" y="1270000"/>
            <a:ext cx="7079367" cy="4054996"/>
          </a:xfrm>
          <a:prstGeom prst="rect">
            <a:avLst/>
          </a:prstGeom>
        </p:spPr>
      </p:pic>
      <p:pic>
        <p:nvPicPr>
          <p:cNvPr id="5" name="Picture 4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91721" r="72197"/>
          <a:stretch/>
        </p:blipFill>
        <p:spPr>
          <a:xfrm>
            <a:off x="1335512" y="4810084"/>
            <a:ext cx="1518817" cy="335717"/>
          </a:xfrm>
          <a:prstGeom prst="rect">
            <a:avLst/>
          </a:prstGeom>
        </p:spPr>
      </p:pic>
      <p:pic>
        <p:nvPicPr>
          <p:cNvPr id="6" name="Picture 5" descr="workflow_MetaInv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r="55945" b="91267"/>
          <a:stretch/>
        </p:blipFill>
        <p:spPr>
          <a:xfrm>
            <a:off x="1335512" y="1531428"/>
            <a:ext cx="1073646" cy="354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5512" y="5937483"/>
            <a:ext cx="31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R, RStudio, RMarkdown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3026" y="578493"/>
            <a:ext cx="414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don’t worry, this is just background</a:t>
            </a:r>
          </a:p>
        </p:txBody>
      </p:sp>
    </p:spTree>
    <p:extLst>
      <p:ext uri="{BB962C8B-B14F-4D97-AF65-F5344CB8AC3E}">
        <p14:creationId xmlns:p14="http://schemas.microsoft.com/office/powerpoint/2010/main" val="48742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Work flow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pic>
        <p:nvPicPr>
          <p:cNvPr id="6" name="Picture 5" descr="workflow_MetaInv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10"/>
          <a:stretch/>
        </p:blipFill>
        <p:spPr>
          <a:xfrm>
            <a:off x="1092200" y="1544975"/>
            <a:ext cx="1252870" cy="4054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4329" y="3064004"/>
            <a:ext cx="225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fit a bunch of univariate meta-regression 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9322" y="2694672"/>
            <a:ext cx="1667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determine which relationships are significant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1900" y="4338087"/>
            <a:ext cx="149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visualize relationships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32830" y="4861307"/>
            <a:ext cx="2252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produce set of panels with the key correlations for publication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6368" y="1718822"/>
            <a:ext cx="111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save fit statistics</a:t>
            </a: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345070" y="3299696"/>
            <a:ext cx="509259" cy="25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3" idx="2"/>
          </p:cNvCxnSpPr>
          <p:nvPr/>
        </p:nvCxnSpPr>
        <p:spPr>
          <a:xfrm flipV="1">
            <a:off x="5106368" y="2242042"/>
            <a:ext cx="558822" cy="1083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1"/>
          </p:cNvCxnSpPr>
          <p:nvPr/>
        </p:nvCxnSpPr>
        <p:spPr>
          <a:xfrm flipV="1">
            <a:off x="5106368" y="3064004"/>
            <a:ext cx="1212954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1" idx="0"/>
          </p:cNvCxnSpPr>
          <p:nvPr/>
        </p:nvCxnSpPr>
        <p:spPr>
          <a:xfrm>
            <a:off x="3980349" y="3587224"/>
            <a:ext cx="220226" cy="750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>
            <a:off x="7153104" y="3433336"/>
            <a:ext cx="105746" cy="1427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3026" y="578493"/>
            <a:ext cx="431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I’ve provided the materials to do this </a:t>
            </a:r>
          </a:p>
          <a:p>
            <a:r>
              <a:rPr lang="en-US" b="1" i="1">
                <a:solidFill>
                  <a:schemeClr val="bg2"/>
                </a:solidFill>
              </a:rPr>
              <a:t>in the folder “exampleProject”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92200" y="5246089"/>
            <a:ext cx="46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bg2"/>
                </a:solidFill>
              </a:rPr>
              <a:t>If you want to see the raw data and</a:t>
            </a:r>
          </a:p>
          <a:p>
            <a:r>
              <a:rPr lang="en-US" b="1" i="1">
                <a:solidFill>
                  <a:schemeClr val="bg2"/>
                </a:solidFill>
              </a:rPr>
              <a:t>previous scripts, follow this link...</a:t>
            </a:r>
          </a:p>
          <a:p>
            <a:r>
              <a:rPr lang="en-US" b="1" i="1">
                <a:solidFill>
                  <a:schemeClr val="bg2"/>
                </a:solidFill>
                <a:hlinkClick r:id="rId3"/>
              </a:rPr>
              <a:t>https://github.com/marissalee/MetaInvN</a:t>
            </a:r>
            <a:endParaRPr lang="en-US" b="1" i="1">
              <a:solidFill>
                <a:schemeClr val="bg2"/>
              </a:solidFill>
            </a:endParaRPr>
          </a:p>
          <a:p>
            <a:endParaRPr lang="en-US" b="1" i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2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88586"/>
              </p:ext>
            </p:extLst>
          </p:nvPr>
        </p:nvGraphicFramePr>
        <p:xfrm>
          <a:off x="1092201" y="1270002"/>
          <a:ext cx="7620000" cy="5105355"/>
        </p:xfrm>
        <a:graphic>
          <a:graphicData uri="http://schemas.openxmlformats.org/drawingml/2006/table">
            <a:tbl>
              <a:tblPr/>
              <a:tblGrid>
                <a:gridCol w="1062276"/>
                <a:gridCol w="532795"/>
                <a:gridCol w="498421"/>
                <a:gridCol w="515606"/>
                <a:gridCol w="271892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</a:tblGrid>
              <a:tr h="2441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Response </a:t>
                      </a: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Trait type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Invasive species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Reference CWM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CWM Dissimilarity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-0.53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-1.23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83423" y="1877598"/>
            <a:ext cx="1512058" cy="449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2F26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4001" y="1877598"/>
            <a:ext cx="1490003" cy="449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A795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5446" y="1877598"/>
            <a:ext cx="1546755" cy="449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A795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679725" y="5350051"/>
            <a:ext cx="20350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  <a:latin typeface="Arial"/>
              </a:rPr>
              <a:t>Meta-analysis</a:t>
            </a:r>
            <a:endParaRPr lang="en-US" sz="22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811968" cy="995365"/>
          </a:xfrm>
        </p:spPr>
        <p:txBody>
          <a:bodyPr/>
          <a:lstStyle/>
          <a:p>
            <a:r>
              <a:rPr lang="en-US" sz="4000" dirty="0"/>
              <a:t>Table to hold the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2200" y="1877598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200" y="4118903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92200" y="2634301"/>
            <a:ext cx="7811968" cy="800879"/>
            <a:chOff x="1092200" y="2634301"/>
            <a:chExt cx="7811968" cy="80087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92200" y="2634301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92200" y="3435180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092200" y="4884537"/>
            <a:ext cx="7811968" cy="827899"/>
            <a:chOff x="1092200" y="4884537"/>
            <a:chExt cx="7811968" cy="827899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92200" y="4884537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92200" y="5712436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77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management hurdles...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995828" y="1600199"/>
            <a:ext cx="5040161" cy="453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 4 trait types, 3 plant communities, and 9 effect size measurments, there is a ton of potential for </a:t>
            </a:r>
            <a:r>
              <a:rPr lang="en-US" b="1" i="1"/>
              <a:t>redundancy</a:t>
            </a:r>
          </a:p>
          <a:p>
            <a:endParaRPr lang="en-US" b="1" i="1"/>
          </a:p>
          <a:p>
            <a:r>
              <a:rPr lang="en-US"/>
              <a:t>There is a lot of information to store and </a:t>
            </a:r>
            <a:r>
              <a:rPr lang="en-US" b="1" i="1"/>
              <a:t>save</a:t>
            </a:r>
            <a:r>
              <a:rPr lang="en-US"/>
              <a:t>, but we don’t want to look at all of it at once</a:t>
            </a:r>
          </a:p>
          <a:p>
            <a:endParaRPr lang="en-US"/>
          </a:p>
          <a:p>
            <a:r>
              <a:rPr lang="en-US"/>
              <a:t>We want to be able to </a:t>
            </a:r>
            <a:r>
              <a:rPr lang="en-US" b="1" i="1"/>
              <a:t>index</a:t>
            </a:r>
            <a:r>
              <a:rPr lang="en-US"/>
              <a:t> and look at a subset of the results quickly</a:t>
            </a:r>
          </a:p>
        </p:txBody>
      </p:sp>
    </p:spTree>
    <p:extLst>
      <p:ext uri="{BB962C8B-B14F-4D97-AF65-F5344CB8AC3E}">
        <p14:creationId xmlns:p14="http://schemas.microsoft.com/office/powerpoint/2010/main" val="80899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Download, run, explore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1092200" y="1270000"/>
            <a:ext cx="6947056" cy="188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/>
              <a:t>Go to this link 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and download everything in ‘exampleProject’ and put it in one folder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200" y="3150206"/>
            <a:ext cx="3306577" cy="350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the r code “chunks”</a:t>
            </a:r>
          </a:p>
          <a:p>
            <a:r>
              <a:rPr lang="en-US"/>
              <a:t>Use the green arrow in the upper right to run each chunk in succession (warning, some take a while)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rChunk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24" y="3251685"/>
            <a:ext cx="4745223" cy="21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0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 Markdown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200" y="1793082"/>
            <a:ext cx="2840466" cy="468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is RMarkdown syntax like? </a:t>
            </a:r>
          </a:p>
          <a:p>
            <a:endParaRPr lang="en-US"/>
          </a:p>
          <a:p>
            <a:r>
              <a:rPr lang="en-US"/>
              <a:t>Check out the cheatsheets under Help &gt; Cheatsheets or Help &gt; Markdown reference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markdownHelp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65" y="1260301"/>
            <a:ext cx="4779535" cy="52212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27975" y="339765"/>
            <a:ext cx="4174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Note – I’ll give you more time to play with this using a smaller .md file</a:t>
            </a:r>
          </a:p>
        </p:txBody>
      </p:sp>
    </p:spTree>
    <p:extLst>
      <p:ext uri="{BB962C8B-B14F-4D97-AF65-F5344CB8AC3E}">
        <p14:creationId xmlns:p14="http://schemas.microsoft.com/office/powerpoint/2010/main" val="265211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6"/>
            <a:ext cx="7620000" cy="1583168"/>
          </a:xfrm>
        </p:spPr>
        <p:txBody>
          <a:bodyPr/>
          <a:lstStyle/>
          <a:p>
            <a:r>
              <a:rPr lang="en-US"/>
              <a:t>Importance of data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2200" y="2116484"/>
            <a:ext cx="7620000" cy="4284315"/>
          </a:xfrm>
        </p:spPr>
        <p:txBody>
          <a:bodyPr/>
          <a:lstStyle/>
          <a:p>
            <a:r>
              <a:rPr lang="en-US"/>
              <a:t>Fosters reproducible science</a:t>
            </a:r>
          </a:p>
          <a:p>
            <a:pPr marL="411480" lvl="1" indent="0">
              <a:buNone/>
            </a:pPr>
            <a:endParaRPr lang="en-US"/>
          </a:p>
          <a:p>
            <a:pPr marL="411480" lvl="1" indent="0">
              <a:buNone/>
            </a:pPr>
            <a:r>
              <a:rPr lang="en-US"/>
              <a:t>You MUST make sure that you and others can reproduce your work.  That’s science.</a:t>
            </a:r>
          </a:p>
          <a:p>
            <a:pPr marL="411480" lvl="1" indent="0">
              <a:buNone/>
            </a:pPr>
            <a:endParaRPr lang="en-US"/>
          </a:p>
          <a:p>
            <a:r>
              <a:rPr lang="en-US"/>
              <a:t>Saves you from losing and/or duplicating things</a:t>
            </a:r>
          </a:p>
          <a:p>
            <a:r>
              <a:rPr lang="en-US"/>
              <a:t>Make it easy to share</a:t>
            </a:r>
          </a:p>
          <a:p>
            <a:r>
              <a:rPr lang="en-US"/>
              <a:t>Because you need to comply with funding agencies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Tidy file structure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793082"/>
            <a:ext cx="4021407" cy="468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 where you read in the “raw” data. How did this code navigate your tidy file structure?</a:t>
            </a:r>
          </a:p>
          <a:p>
            <a:pPr marL="114300" indent="0">
              <a:buNone/>
            </a:pPr>
            <a:endParaRPr lang="en-US"/>
          </a:p>
          <a:p>
            <a:r>
              <a:rPr lang="en-US"/>
              <a:t>Find where you write the results tables to new files.  What’s the point of “paste” in there?</a:t>
            </a:r>
          </a:p>
          <a:p>
            <a:endParaRPr lang="en-US"/>
          </a:p>
          <a:p>
            <a:r>
              <a:rPr lang="en-US"/>
              <a:t>Find where you save the figures to files.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fileStructure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91" y="1793082"/>
            <a:ext cx="3598594" cy="36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Set up workspace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374874"/>
            <a:ext cx="3280947" cy="510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Which global setting do you already routinuely set up in your scripts?</a:t>
            </a:r>
          </a:p>
          <a:p>
            <a:endParaRPr lang="en-US"/>
          </a:p>
          <a:p>
            <a:r>
              <a:rPr lang="en-US"/>
              <a:t>Which parts of this 1</a:t>
            </a:r>
            <a:r>
              <a:rPr lang="en-US" baseline="30000"/>
              <a:t>st</a:t>
            </a:r>
            <a:r>
              <a:rPr lang="en-US"/>
              <a:t> chunk are new to you?</a:t>
            </a:r>
          </a:p>
          <a:p>
            <a:endParaRPr lang="en-US"/>
          </a:p>
          <a:p>
            <a:r>
              <a:rPr lang="en-US"/>
              <a:t>ddply/summarize – this is a nice tool for making certain you know the structure of your dataframe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globalParams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46" y="1374874"/>
            <a:ext cx="4535908" cy="44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199" y="483799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Source-in the ugly stuff if you know it works already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885540"/>
            <a:ext cx="4380780" cy="480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Check out the code files that are sourced-in ... they are ugly, right?</a:t>
            </a:r>
          </a:p>
          <a:p>
            <a:endParaRPr lang="en-US"/>
          </a:p>
          <a:p>
            <a:r>
              <a:rPr lang="en-US"/>
              <a:t>Did you notice my hyper-logical filenaming scheme?</a:t>
            </a:r>
          </a:p>
          <a:p>
            <a:endParaRPr lang="en-US"/>
          </a:p>
          <a:p>
            <a:r>
              <a:rPr lang="en-US"/>
              <a:t>How might this strategy be useful in your workflow?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sourced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46" y="1479504"/>
            <a:ext cx="3238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2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199" y="483799"/>
            <a:ext cx="7620000" cy="9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Lists are great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702223"/>
            <a:ext cx="7620000" cy="4805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Whatever you do, don’t do </a:t>
            </a:r>
            <a:r>
              <a:rPr lang="en-US">
                <a:solidFill>
                  <a:schemeClr val="accent1"/>
                </a:solidFill>
              </a:rPr>
              <a:t>str(INVlist)</a:t>
            </a:r>
            <a:r>
              <a:rPr lang="en-US"/>
              <a:t> ... or just see what happens</a:t>
            </a:r>
          </a:p>
          <a:p>
            <a:endParaRPr lang="en-US"/>
          </a:p>
          <a:p>
            <a:r>
              <a:rPr lang="en-US"/>
              <a:t>Try these other approaches to see what I packed into that list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names(INVlist)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names(INVlist[[‘results’]])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names(INVlist[[‘results’]][[‘percN’]])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str(INVlist[['results']][['percN']])</a:t>
            </a:r>
          </a:p>
          <a:p>
            <a:pPr lvl="1"/>
            <a:r>
              <a:rPr lang="en-US">
                <a:solidFill>
                  <a:srgbClr val="749805"/>
                </a:solidFill>
              </a:rPr>
              <a:t>INVlist[['figures']][['percN']][[‘soilN’]]</a:t>
            </a:r>
          </a:p>
          <a:p>
            <a:pPr lvl="1"/>
            <a:endParaRPr lang="en-US">
              <a:solidFill>
                <a:srgbClr val="749805"/>
              </a:solidFill>
            </a:endParaRPr>
          </a:p>
          <a:p>
            <a:r>
              <a:rPr lang="en-US"/>
              <a:t>Try pulling up this plot using a line of code: Trait dissimilarity in litter %N (litterpercN) versus invasion effects sizes on total soil inorganic N (toti)</a:t>
            </a:r>
          </a:p>
          <a:p>
            <a:pPr lvl="1"/>
            <a:endParaRPr lang="en-US">
              <a:solidFill>
                <a:srgbClr val="749805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274635"/>
            <a:ext cx="7620000" cy="123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Reduce redundancy with functions and loops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92199" y="1676036"/>
            <a:ext cx="4380780" cy="480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Investigate the plot-saving loop (line 147 - 179)</a:t>
            </a:r>
          </a:p>
          <a:p>
            <a:pPr lvl="1"/>
            <a:r>
              <a:rPr lang="en-US"/>
              <a:t>What is the gooey core doing?The function grid.arrange() is the ggplot equivalent of par(mfrow())</a:t>
            </a:r>
          </a:p>
          <a:p>
            <a:pPr lvl="1"/>
            <a:r>
              <a:rPr lang="en-US"/>
              <a:t>What are objects that the loop is stepping through?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loops_snapsho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44321"/>
          <a:stretch/>
        </p:blipFill>
        <p:spPr>
          <a:xfrm>
            <a:off x="5664667" y="1270000"/>
            <a:ext cx="3047533" cy="44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0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14592"/>
              </p:ext>
            </p:extLst>
          </p:nvPr>
        </p:nvGraphicFramePr>
        <p:xfrm>
          <a:off x="1092201" y="1270002"/>
          <a:ext cx="7620000" cy="5105355"/>
        </p:xfrm>
        <a:graphic>
          <a:graphicData uri="http://schemas.openxmlformats.org/drawingml/2006/table">
            <a:tbl>
              <a:tblPr/>
              <a:tblGrid>
                <a:gridCol w="1062276"/>
                <a:gridCol w="532795"/>
                <a:gridCol w="498421"/>
                <a:gridCol w="515606"/>
                <a:gridCol w="271892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  <a:gridCol w="498421"/>
                <a:gridCol w="515606"/>
                <a:gridCol w="276483"/>
                <a:gridCol w="515606"/>
                <a:gridCol w="203724"/>
              </a:tblGrid>
              <a:tr h="2441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Response </a:t>
                      </a: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Trait type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Invasive species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Reference CWM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CWM Dissimilarity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Hyp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Leaf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Litter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-0.53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-1.23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-0.36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</a:t>
                      </a:r>
                      <a:r>
                        <a:rPr lang="en-US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NH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n-US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n-US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NO</a:t>
                      </a:r>
                      <a:r>
                        <a:rPr lang="el-GR" sz="12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946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Δ NH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l-GR" sz="12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+NO</a:t>
                      </a:r>
                      <a:r>
                        <a:rPr lang="el-GR" sz="1200" b="0" i="0" u="none" strike="noStrike" baseline="-25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el-GR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lang="el-GR" sz="12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Soil C:N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SOM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+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9E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-0.01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-334781" y="5350051"/>
            <a:ext cx="1345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2200" y="274635"/>
            <a:ext cx="7620000" cy="995365"/>
          </a:xfrm>
        </p:spPr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92200" y="1877598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200" y="4118903"/>
            <a:ext cx="7811968" cy="22429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2200" y="2634301"/>
            <a:ext cx="7811968" cy="800879"/>
            <a:chOff x="1092200" y="2634301"/>
            <a:chExt cx="7811968" cy="80087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92200" y="2634301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92200" y="3435180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92200" y="4884537"/>
            <a:ext cx="7811968" cy="827899"/>
            <a:chOff x="1092200" y="4884537"/>
            <a:chExt cx="7811968" cy="82789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92200" y="4884537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92200" y="5712436"/>
              <a:ext cx="7811968" cy="0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74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2200" y="601986"/>
            <a:ext cx="6410234" cy="335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Now, make your own tidy project folder for scripts from this class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773539" y="5350051"/>
            <a:ext cx="22226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Make your own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2200" y="4130999"/>
            <a:ext cx="4246795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/>
              <a:t>https://github.com/marissalee/analysisR_dataManagemt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2200" y="37616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Here’s a template to get you started</a:t>
            </a:r>
          </a:p>
        </p:txBody>
      </p:sp>
    </p:spTree>
    <p:extLst>
      <p:ext uri="{BB962C8B-B14F-4D97-AF65-F5344CB8AC3E}">
        <p14:creationId xmlns:p14="http://schemas.microsoft.com/office/powerpoint/2010/main" val="374163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Sketch your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2200" y="1599122"/>
            <a:ext cx="239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collect and enter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8526" y="2364599"/>
            <a:ext cx="350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check data for typos and outliers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5992" y="3070149"/>
            <a:ext cx="26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summary statistics, exploratory visualization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9726" y="4014220"/>
            <a:ext cx="21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statistical analyses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2745" y="4715480"/>
            <a:ext cx="276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production-quality figures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46718" y="1417635"/>
            <a:ext cx="4826027" cy="1655057"/>
          </a:xfrm>
          <a:prstGeom prst="roundRect">
            <a:avLst/>
          </a:prstGeom>
          <a:noFill/>
          <a:ln w="38100" cmpd="sng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379860" y="2245163"/>
            <a:ext cx="7332340" cy="3058506"/>
          </a:xfrm>
          <a:prstGeom prst="round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258566" y="4642234"/>
            <a:ext cx="3505484" cy="1463670"/>
          </a:xfrm>
          <a:prstGeom prst="round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19246" y="1968454"/>
            <a:ext cx="4544943" cy="2858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34755" y="1455164"/>
            <a:ext cx="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Excel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43676" y="2304002"/>
            <a:ext cx="149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R, RStudio,</a:t>
            </a:r>
          </a:p>
          <a:p>
            <a:r>
              <a:rPr lang="en-US" b="1">
                <a:solidFill>
                  <a:schemeClr val="accent4"/>
                </a:solidFill>
              </a:rPr>
              <a:t>RMarkdown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96076" y="564945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43114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2" y="1600200"/>
            <a:ext cx="7619998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GB" dirty="0"/>
              <a:t>Have a meta-data file for each data file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Import raw data and never edit raw data files. In general, keep a tidy file structure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Script as much as possible and annotate the crap out of your code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Make a tidy data frame to do all your downstream analyses</a:t>
            </a:r>
          </a:p>
          <a:p>
            <a:pPr marL="571500" indent="-457200">
              <a:buFont typeface="+mj-lt"/>
              <a:buAutoNum type="arabicPeriod"/>
            </a:pPr>
            <a:r>
              <a:rPr lang="en-GB" dirty="0"/>
              <a:t>Follow best practices for scripting</a:t>
            </a:r>
          </a:p>
        </p:txBody>
      </p:sp>
    </p:spTree>
    <p:extLst>
      <p:ext uri="{BB962C8B-B14F-4D97-AF65-F5344CB8AC3E}">
        <p14:creationId xmlns:p14="http://schemas.microsoft.com/office/powerpoint/2010/main" val="244829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1. </a:t>
            </a:r>
            <a:r>
              <a:rPr lang="en-GB" dirty="0" smtClean="0"/>
              <a:t>More on meta-data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417636"/>
            <a:ext cx="2896289" cy="4983164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Descriptive </a:t>
            </a:r>
            <a:r>
              <a:rPr lang="en-GB" dirty="0"/>
              <a:t>: variable names, data formats, data ranges, missing data codes</a:t>
            </a:r>
          </a:p>
          <a:p>
            <a:endParaRPr lang="en-GB" dirty="0"/>
          </a:p>
          <a:p>
            <a:r>
              <a:rPr lang="en-GB" b="1" dirty="0"/>
              <a:t>Structural</a:t>
            </a:r>
            <a:r>
              <a:rPr lang="en-GB" dirty="0"/>
              <a:t> : how different pieces of data relate to one another, such as in a database</a:t>
            </a:r>
          </a:p>
          <a:p>
            <a:endParaRPr lang="en-GB" b="1" dirty="0"/>
          </a:p>
          <a:p>
            <a:r>
              <a:rPr lang="en-GB" b="1" dirty="0"/>
              <a:t>Administrative</a:t>
            </a:r>
            <a:r>
              <a:rPr lang="en-GB" dirty="0"/>
              <a:t> : who made it and who can use it</a:t>
            </a:r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4" name="Picture 3" descr="example_dataDiction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89" y="1247921"/>
            <a:ext cx="4999375" cy="3567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0200" y="5243767"/>
            <a:ext cx="4847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dirty="0"/>
              <a:t>Example from DataONE's best practicies :  </a:t>
            </a:r>
          </a:p>
          <a:p>
            <a:pPr marL="114300" indent="0">
              <a:buNone/>
            </a:pPr>
            <a:r>
              <a:rPr lang="en-GB" dirty="0">
                <a:hlinkClick r:id="rId3"/>
              </a:rPr>
              <a:t>https://www.dataone.org/best-practices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12957" y="5350051"/>
            <a:ext cx="15014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  <a:latin typeface="Arial"/>
              </a:rPr>
              <a:t>Meta-data</a:t>
            </a:r>
            <a:endParaRPr lang="en-US" sz="2200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84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. </a:t>
            </a:r>
            <a:r>
              <a:rPr lang="en-GB" dirty="0" smtClean="0"/>
              <a:t>Keep a tidy file structure</a:t>
            </a:r>
            <a:endParaRPr lang="en-GB" dirty="0"/>
          </a:p>
        </p:txBody>
      </p:sp>
      <p:pic>
        <p:nvPicPr>
          <p:cNvPr id="7" name="Picture 6" descr="fileOrgan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9" y="1511300"/>
            <a:ext cx="4836843" cy="3898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24400" y="4114800"/>
            <a:ext cx="1638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700" y="3930134"/>
            <a:ext cx="203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RStudio “projects”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file-monitoring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portable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version control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80000" y="3556000"/>
            <a:ext cx="1282700" cy="12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080000" y="3340100"/>
            <a:ext cx="1282700" cy="21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62700" y="3232834"/>
            <a:ext cx="228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RMarkdown</a:t>
            </a:r>
          </a:p>
          <a:p>
            <a:r>
              <a:rPr lang="en-US"/>
              <a:t>more about this later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2700" y="1968499"/>
            <a:ext cx="141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File buckets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3238500" y="2153165"/>
            <a:ext cx="3124200" cy="64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-648179" y="5350051"/>
            <a:ext cx="19719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7360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74636"/>
            <a:ext cx="7620000" cy="1427164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3. </a:t>
            </a:r>
            <a:r>
              <a:rPr lang="en-GB" dirty="0" smtClean="0"/>
              <a:t>Annotate the crap out of 					your code</a:t>
            </a:r>
            <a:endParaRPr lang="en-GB" dirty="0"/>
          </a:p>
        </p:txBody>
      </p:sp>
      <p:pic>
        <p:nvPicPr>
          <p:cNvPr id="3" name="Picture 2" descr="annotatedCod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6"/>
          <a:stretch/>
        </p:blipFill>
        <p:spPr>
          <a:xfrm>
            <a:off x="1282700" y="1041400"/>
            <a:ext cx="3975100" cy="5486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495800" y="2641600"/>
            <a:ext cx="210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4203700" y="4152900"/>
            <a:ext cx="2400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04000" y="245693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RMarkdown 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4000" y="3829734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Within-code comments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-365776" y="5350051"/>
            <a:ext cx="14071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Annotate</a:t>
            </a:r>
          </a:p>
        </p:txBody>
      </p:sp>
    </p:spTree>
    <p:extLst>
      <p:ext uri="{BB962C8B-B14F-4D97-AF65-F5344CB8AC3E}">
        <p14:creationId xmlns:p14="http://schemas.microsoft.com/office/powerpoint/2010/main" val="270084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  <a:r>
              <a:rPr lang="en-GB" dirty="0" smtClean="0">
                <a:solidFill>
                  <a:schemeClr val="accent1"/>
                </a:solidFill>
              </a:rPr>
              <a:t>. </a:t>
            </a:r>
            <a:r>
              <a:rPr lang="en-GB" dirty="0" smtClean="0"/>
              <a:t>Tidy your data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5300" y="1587500"/>
            <a:ext cx="4953000" cy="48006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/>
              <a:t>What makes data “dirty”?</a:t>
            </a:r>
            <a:endParaRPr lang="en-US"/>
          </a:p>
          <a:p>
            <a:r>
              <a:rPr lang="en-US"/>
              <a:t>multiple varibles in one column</a:t>
            </a:r>
          </a:p>
          <a:p>
            <a:r>
              <a:rPr lang="en-US"/>
              <a:t>variables are stored in both rows and columns</a:t>
            </a:r>
          </a:p>
          <a:p>
            <a:r>
              <a:rPr lang="en-US"/>
              <a:t>multiple types of observational units are stored in the same table</a:t>
            </a:r>
          </a:p>
          <a:p>
            <a:r>
              <a:rPr lang="en-US"/>
              <a:t>single observational unit is stored in multiple tables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R packages that can help!</a:t>
            </a:r>
          </a:p>
          <a:p>
            <a:r>
              <a:rPr lang="en-US"/>
              <a:t>dplyr, tidyr</a:t>
            </a:r>
          </a:p>
          <a:p>
            <a:r>
              <a:rPr lang="en-US"/>
              <a:t>data.table</a:t>
            </a:r>
          </a:p>
          <a:p>
            <a:r>
              <a:rPr lang="en-US"/>
              <a:t>reshape, reshape2</a:t>
            </a:r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253503" y="5350051"/>
            <a:ext cx="11825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Tidying</a:t>
            </a:r>
          </a:p>
        </p:txBody>
      </p:sp>
    </p:spTree>
    <p:extLst>
      <p:ext uri="{BB962C8B-B14F-4D97-AF65-F5344CB8AC3E}">
        <p14:creationId xmlns:p14="http://schemas.microsoft.com/office/powerpoint/2010/main" val="3162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  <a:r>
              <a:rPr lang="en-GB" dirty="0" smtClean="0">
                <a:solidFill>
                  <a:schemeClr val="accent1"/>
                </a:solidFill>
              </a:rPr>
              <a:t>. </a:t>
            </a:r>
            <a:r>
              <a:rPr lang="en-GB" dirty="0" smtClean="0"/>
              <a:t>Scripting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Always start with pseudo code so you have a road map</a:t>
            </a:r>
          </a:p>
          <a:p>
            <a:r>
              <a:rPr lang="en-US"/>
              <a:t>Break hard problems up into small discrete pieces</a:t>
            </a:r>
          </a:p>
          <a:p>
            <a:r>
              <a:rPr lang="en-US"/>
              <a:t>Minimize redundancy by using functions and loops</a:t>
            </a:r>
          </a:p>
          <a:p>
            <a:r>
              <a:rPr lang="en-US"/>
              <a:t>Set up your workspace at the top of the file</a:t>
            </a:r>
          </a:p>
          <a:p>
            <a:pPr lvl="1"/>
            <a:r>
              <a:rPr lang="en-US"/>
              <a:t>Load package libraries</a:t>
            </a:r>
          </a:p>
          <a:p>
            <a:pPr lvl="1"/>
            <a:r>
              <a:rPr lang="en-US"/>
              <a:t>Source R script with my custom ggplot theme</a:t>
            </a:r>
          </a:p>
          <a:p>
            <a:pPr lvl="1"/>
            <a:r>
              <a:rPr lang="en-US"/>
              <a:t>Set default figure dimensions</a:t>
            </a:r>
          </a:p>
          <a:p>
            <a:pPr lvl="1"/>
            <a:r>
              <a:rPr lang="en-US"/>
              <a:t>Shortcut name for the output folder filepath</a:t>
            </a:r>
          </a:p>
          <a:p>
            <a:pPr lvl="1"/>
            <a:r>
              <a:rPr lang="en-US"/>
              <a:t>Set up knitr caching (RMarkdown only)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365845" y="5350051"/>
            <a:ext cx="14072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/>
              </a:rPr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90996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2113</Words>
  <Application>Microsoft Macintosh PowerPoint</Application>
  <PresentationFormat>On-screen Show (4:3)</PresentationFormat>
  <Paragraphs>863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Data Management &amp; R</vt:lpstr>
      <vt:lpstr>Importance of data management</vt:lpstr>
      <vt:lpstr>Sketch your workflow</vt:lpstr>
      <vt:lpstr>Ideal workflow</vt:lpstr>
      <vt:lpstr>1. More on meta-data</vt:lpstr>
      <vt:lpstr>2. Keep a tidy file structure</vt:lpstr>
      <vt:lpstr>3. Annotate the crap out of      your code</vt:lpstr>
      <vt:lpstr>4. Tidy your data</vt:lpstr>
      <vt:lpstr>4. Scripting tips</vt:lpstr>
      <vt:lpstr>Example from my research</vt:lpstr>
      <vt:lpstr>Biological Questions</vt:lpstr>
      <vt:lpstr>Hypotheses</vt:lpstr>
      <vt:lpstr>Work flow</vt:lpstr>
      <vt:lpstr>Work flow</vt:lpstr>
      <vt:lpstr>PowerPoint Presentation</vt:lpstr>
      <vt:lpstr>Table to hold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Lee</dc:creator>
  <cp:lastModifiedBy>Marissa Lee</cp:lastModifiedBy>
  <cp:revision>47</cp:revision>
  <dcterms:created xsi:type="dcterms:W3CDTF">2016-09-24T01:13:45Z</dcterms:created>
  <dcterms:modified xsi:type="dcterms:W3CDTF">2016-09-27T01:00:43Z</dcterms:modified>
</cp:coreProperties>
</file>