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258" r:id="rId3"/>
    <p:sldId id="269" r:id="rId4"/>
    <p:sldId id="270" r:id="rId5"/>
    <p:sldId id="271" r:id="rId6"/>
    <p:sldId id="268" r:id="rId7"/>
    <p:sldId id="272" r:id="rId8"/>
    <p:sldId id="257" r:id="rId9"/>
    <p:sldId id="267" r:id="rId10"/>
    <p:sldId id="259" r:id="rId11"/>
    <p:sldId id="260" r:id="rId12"/>
    <p:sldId id="273" r:id="rId13"/>
    <p:sldId id="274" r:id="rId14"/>
    <p:sldId id="261" r:id="rId15"/>
    <p:sldId id="262" r:id="rId16"/>
    <p:sldId id="263" r:id="rId17"/>
    <p:sldId id="264" r:id="rId18"/>
    <p:sldId id="265" r:id="rId19"/>
    <p:sldId id="26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52"/>
    <p:restoredTop sz="75913"/>
  </p:normalViewPr>
  <p:slideViewPr>
    <p:cSldViewPr snapToGrid="0" snapToObjects="1">
      <p:cViewPr>
        <p:scale>
          <a:sx n="88" d="100"/>
          <a:sy n="88" d="100"/>
        </p:scale>
        <p:origin x="376" y="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D0CB7-A82B-D74F-A07C-C4E1B06D5418}" type="datetimeFigureOut">
              <a:rPr lang="en-US" smtClean="0"/>
              <a:t>5/2/19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99BD38-7BA4-1742-BF6E-CDDEF02A875D}" type="slidenum">
              <a:rPr lang="en-US" smtClean="0"/>
              <a:t>‹#›</a:t>
            </a:fld>
            <a:endParaRPr lang="en-US"/>
          </a:p>
        </p:txBody>
      </p:sp>
    </p:spTree>
    <p:extLst>
      <p:ext uri="{BB962C8B-B14F-4D97-AF65-F5344CB8AC3E}">
        <p14:creationId xmlns:p14="http://schemas.microsoft.com/office/powerpoint/2010/main" val="2690193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Put the focus of the slide as the title and actually say what the issue is and what the slide is about (1 sentence) </a:t>
            </a:r>
          </a:p>
          <a:p>
            <a:pPr marL="171450" indent="-171450">
              <a:buFontTx/>
              <a:buChar char="-"/>
            </a:pPr>
            <a:r>
              <a:rPr lang="en-US" dirty="0"/>
              <a:t>Rather than saying “the issue” say something like “underfunding of UNHCR programs to support Syrians”</a:t>
            </a:r>
          </a:p>
        </p:txBody>
      </p:sp>
      <p:sp>
        <p:nvSpPr>
          <p:cNvPr id="4" name="Slide Number Placeholder 3"/>
          <p:cNvSpPr>
            <a:spLocks noGrp="1"/>
          </p:cNvSpPr>
          <p:nvPr>
            <p:ph type="sldNum" sz="quarter" idx="5"/>
          </p:nvPr>
        </p:nvSpPr>
        <p:spPr/>
        <p:txBody>
          <a:bodyPr/>
          <a:lstStyle/>
          <a:p>
            <a:fld id="{3B99BD38-7BA4-1742-BF6E-CDDEF02A875D}" type="slidenum">
              <a:rPr lang="en-US" smtClean="0"/>
              <a:t>2</a:t>
            </a:fld>
            <a:endParaRPr lang="en-US"/>
          </a:p>
        </p:txBody>
      </p:sp>
    </p:spTree>
    <p:extLst>
      <p:ext uri="{BB962C8B-B14F-4D97-AF65-F5344CB8AC3E}">
        <p14:creationId xmlns:p14="http://schemas.microsoft.com/office/powerpoint/2010/main" val="3430400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99BD38-7BA4-1742-BF6E-CDDEF02A875D}" type="slidenum">
              <a:rPr lang="en-US" smtClean="0"/>
              <a:t>7</a:t>
            </a:fld>
            <a:endParaRPr lang="en-US"/>
          </a:p>
        </p:txBody>
      </p:sp>
    </p:spTree>
    <p:extLst>
      <p:ext uri="{BB962C8B-B14F-4D97-AF65-F5344CB8AC3E}">
        <p14:creationId xmlns:p14="http://schemas.microsoft.com/office/powerpoint/2010/main" val="3931893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99BD38-7BA4-1742-BF6E-CDDEF02A875D}" type="slidenum">
              <a:rPr lang="en-US" smtClean="0"/>
              <a:t>8</a:t>
            </a:fld>
            <a:endParaRPr lang="en-US"/>
          </a:p>
        </p:txBody>
      </p:sp>
    </p:spTree>
    <p:extLst>
      <p:ext uri="{BB962C8B-B14F-4D97-AF65-F5344CB8AC3E}">
        <p14:creationId xmlns:p14="http://schemas.microsoft.com/office/powerpoint/2010/main" val="2750067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Be sure here to include a direct link to how I chose my variables and make a clear connection between my hypothesis and how I’ve operationalized my research draw literal lines between research questions and variables </a:t>
            </a:r>
          </a:p>
        </p:txBody>
      </p:sp>
      <p:sp>
        <p:nvSpPr>
          <p:cNvPr id="4" name="Slide Number Placeholder 3"/>
          <p:cNvSpPr>
            <a:spLocks noGrp="1"/>
          </p:cNvSpPr>
          <p:nvPr>
            <p:ph type="sldNum" sz="quarter" idx="5"/>
          </p:nvPr>
        </p:nvSpPr>
        <p:spPr/>
        <p:txBody>
          <a:bodyPr/>
          <a:lstStyle/>
          <a:p>
            <a:fld id="{3B99BD38-7BA4-1742-BF6E-CDDEF02A875D}" type="slidenum">
              <a:rPr lang="en-US" smtClean="0"/>
              <a:t>9</a:t>
            </a:fld>
            <a:endParaRPr lang="en-US"/>
          </a:p>
        </p:txBody>
      </p:sp>
    </p:spTree>
    <p:extLst>
      <p:ext uri="{BB962C8B-B14F-4D97-AF65-F5344CB8AC3E}">
        <p14:creationId xmlns:p14="http://schemas.microsoft.com/office/powerpoint/2010/main" val="3494591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99BD38-7BA4-1742-BF6E-CDDEF02A875D}" type="slidenum">
              <a:rPr lang="en-US" smtClean="0"/>
              <a:t>12</a:t>
            </a:fld>
            <a:endParaRPr lang="en-US"/>
          </a:p>
        </p:txBody>
      </p:sp>
    </p:spTree>
    <p:extLst>
      <p:ext uri="{BB962C8B-B14F-4D97-AF65-F5344CB8AC3E}">
        <p14:creationId xmlns:p14="http://schemas.microsoft.com/office/powerpoint/2010/main" val="3629870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Compare the types of aid provided by the US with the types of aid requested by the UNHCR for the Syrian response </a:t>
            </a:r>
          </a:p>
          <a:p>
            <a:pPr marL="171450" indent="-171450">
              <a:buFontTx/>
              <a:buChar char="-"/>
            </a:pPr>
            <a:r>
              <a:rPr lang="en-US" dirty="0"/>
              <a:t>Why did I chose this source </a:t>
            </a:r>
          </a:p>
          <a:p>
            <a:pPr marL="171450" indent="-171450">
              <a:buFontTx/>
              <a:buChar char="-"/>
            </a:pPr>
            <a:r>
              <a:rPr lang="en-US" dirty="0"/>
              <a:t>Take a subsample comparison of variables </a:t>
            </a:r>
          </a:p>
          <a:p>
            <a:pPr marL="171450" indent="-171450">
              <a:buFontTx/>
              <a:buChar char="-"/>
            </a:pPr>
            <a:r>
              <a:rPr lang="en-US" dirty="0"/>
              <a:t>Sub sample comparison of observation </a:t>
            </a:r>
          </a:p>
          <a:p>
            <a:pPr marL="628650" lvl="1" indent="-171450">
              <a:buFontTx/>
              <a:buChar char="-"/>
            </a:pPr>
            <a:r>
              <a:rPr lang="en-US" dirty="0"/>
              <a:t>Compare what I observed with some other external observations that look at the same thing (my observations to UN underfunding observations)</a:t>
            </a:r>
          </a:p>
        </p:txBody>
      </p:sp>
      <p:sp>
        <p:nvSpPr>
          <p:cNvPr id="4" name="Slide Number Placeholder 3"/>
          <p:cNvSpPr>
            <a:spLocks noGrp="1"/>
          </p:cNvSpPr>
          <p:nvPr>
            <p:ph type="sldNum" sz="quarter" idx="5"/>
          </p:nvPr>
        </p:nvSpPr>
        <p:spPr/>
        <p:txBody>
          <a:bodyPr/>
          <a:lstStyle/>
          <a:p>
            <a:fld id="{3B99BD38-7BA4-1742-BF6E-CDDEF02A875D}" type="slidenum">
              <a:rPr lang="en-US" smtClean="0"/>
              <a:t>14</a:t>
            </a:fld>
            <a:endParaRPr lang="en-US"/>
          </a:p>
        </p:txBody>
      </p:sp>
    </p:spTree>
    <p:extLst>
      <p:ext uri="{BB962C8B-B14F-4D97-AF65-F5344CB8AC3E}">
        <p14:creationId xmlns:p14="http://schemas.microsoft.com/office/powerpoint/2010/main" val="4241825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how I structure folders </a:t>
            </a:r>
          </a:p>
        </p:txBody>
      </p:sp>
      <p:sp>
        <p:nvSpPr>
          <p:cNvPr id="4" name="Slide Number Placeholder 3"/>
          <p:cNvSpPr>
            <a:spLocks noGrp="1"/>
          </p:cNvSpPr>
          <p:nvPr>
            <p:ph type="sldNum" sz="quarter" idx="5"/>
          </p:nvPr>
        </p:nvSpPr>
        <p:spPr/>
        <p:txBody>
          <a:bodyPr/>
          <a:lstStyle/>
          <a:p>
            <a:fld id="{3B99BD38-7BA4-1742-BF6E-CDDEF02A875D}" type="slidenum">
              <a:rPr lang="en-US" smtClean="0"/>
              <a:t>15</a:t>
            </a:fld>
            <a:endParaRPr lang="en-US"/>
          </a:p>
        </p:txBody>
      </p:sp>
    </p:spTree>
    <p:extLst>
      <p:ext uri="{BB962C8B-B14F-4D97-AF65-F5344CB8AC3E}">
        <p14:creationId xmlns:p14="http://schemas.microsoft.com/office/powerpoint/2010/main" val="32967708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data </a:t>
            </a:r>
            <a:r>
              <a:rPr lang="en-US" dirty="0" err="1"/>
              <a:t>managment</a:t>
            </a:r>
            <a:r>
              <a:rPr lang="en-US" dirty="0"/>
              <a:t> </a:t>
            </a:r>
          </a:p>
          <a:p>
            <a:r>
              <a:rPr lang="en-US" dirty="0"/>
              <a:t>- Show a higher level </a:t>
            </a:r>
            <a:r>
              <a:rPr lang="en-US"/>
              <a:t>of thinking </a:t>
            </a:r>
            <a:endParaRPr lang="en-US" dirty="0"/>
          </a:p>
        </p:txBody>
      </p:sp>
      <p:sp>
        <p:nvSpPr>
          <p:cNvPr id="4" name="Slide Number Placeholder 3"/>
          <p:cNvSpPr>
            <a:spLocks noGrp="1"/>
          </p:cNvSpPr>
          <p:nvPr>
            <p:ph type="sldNum" sz="quarter" idx="5"/>
          </p:nvPr>
        </p:nvSpPr>
        <p:spPr/>
        <p:txBody>
          <a:bodyPr/>
          <a:lstStyle/>
          <a:p>
            <a:fld id="{3B99BD38-7BA4-1742-BF6E-CDDEF02A875D}" type="slidenum">
              <a:rPr lang="en-US" smtClean="0"/>
              <a:t>18</a:t>
            </a:fld>
            <a:endParaRPr lang="en-US"/>
          </a:p>
        </p:txBody>
      </p:sp>
    </p:spTree>
    <p:extLst>
      <p:ext uri="{BB962C8B-B14F-4D97-AF65-F5344CB8AC3E}">
        <p14:creationId xmlns:p14="http://schemas.microsoft.com/office/powerpoint/2010/main" val="3100199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5/2/19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5/2/19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5/2/19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5/2/19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5/2/19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5/2/19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5/2/19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5/2/19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5/2/19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7F74E-0C38-F943-BE55-22C411AE5223}"/>
              </a:ext>
            </a:extLst>
          </p:cNvPr>
          <p:cNvSpPr>
            <a:spLocks noGrp="1"/>
          </p:cNvSpPr>
          <p:nvPr>
            <p:ph type="ctrTitle"/>
          </p:nvPr>
        </p:nvSpPr>
        <p:spPr/>
        <p:txBody>
          <a:bodyPr/>
          <a:lstStyle/>
          <a:p>
            <a:r>
              <a:rPr lang="en-US" sz="4000" cap="none" dirty="0"/>
              <a:t>Where is the relief? The disconnect between US foreign aid and Syrian refugee populations</a:t>
            </a:r>
          </a:p>
        </p:txBody>
      </p:sp>
      <p:sp>
        <p:nvSpPr>
          <p:cNvPr id="3" name="Subtitle 2">
            <a:extLst>
              <a:ext uri="{FF2B5EF4-FFF2-40B4-BE49-F238E27FC236}">
                <a16:creationId xmlns:a16="http://schemas.microsoft.com/office/drawing/2014/main" id="{5D999B61-F251-4C48-B4E1-D82C58D6299C}"/>
              </a:ext>
            </a:extLst>
          </p:cNvPr>
          <p:cNvSpPr>
            <a:spLocks noGrp="1"/>
          </p:cNvSpPr>
          <p:nvPr>
            <p:ph type="subTitle" idx="1"/>
          </p:nvPr>
        </p:nvSpPr>
        <p:spPr/>
        <p:txBody>
          <a:bodyPr/>
          <a:lstStyle/>
          <a:p>
            <a:r>
              <a:rPr lang="en-US" dirty="0"/>
              <a:t>Marissa Marinello</a:t>
            </a:r>
          </a:p>
          <a:p>
            <a:r>
              <a:rPr lang="en-US" dirty="0"/>
              <a:t>Spring 2019</a:t>
            </a:r>
          </a:p>
        </p:txBody>
      </p:sp>
    </p:spTree>
    <p:extLst>
      <p:ext uri="{BB962C8B-B14F-4D97-AF65-F5344CB8AC3E}">
        <p14:creationId xmlns:p14="http://schemas.microsoft.com/office/powerpoint/2010/main" val="2646456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C644C-D1A6-8349-BC71-029663889C26}"/>
              </a:ext>
            </a:extLst>
          </p:cNvPr>
          <p:cNvSpPr>
            <a:spLocks noGrp="1"/>
          </p:cNvSpPr>
          <p:nvPr>
            <p:ph type="title"/>
          </p:nvPr>
        </p:nvSpPr>
        <p:spPr>
          <a:xfrm>
            <a:off x="818866" y="173567"/>
            <a:ext cx="11273050" cy="795424"/>
          </a:xfrm>
        </p:spPr>
        <p:txBody>
          <a:bodyPr>
            <a:normAutofit/>
          </a:bodyPr>
          <a:lstStyle/>
          <a:p>
            <a:r>
              <a:rPr lang="en-US" sz="3400" dirty="0"/>
              <a:t>Changes in refugee population : changes in humanitarian aid</a:t>
            </a:r>
          </a:p>
        </p:txBody>
      </p:sp>
      <p:sp>
        <p:nvSpPr>
          <p:cNvPr id="3" name="Content Placeholder 2">
            <a:extLst>
              <a:ext uri="{FF2B5EF4-FFF2-40B4-BE49-F238E27FC236}">
                <a16:creationId xmlns:a16="http://schemas.microsoft.com/office/drawing/2014/main" id="{2D740A7C-30A7-A648-80B4-C724C9BA7CE3}"/>
              </a:ext>
            </a:extLst>
          </p:cNvPr>
          <p:cNvSpPr>
            <a:spLocks noGrp="1"/>
          </p:cNvSpPr>
          <p:nvPr>
            <p:ph idx="1"/>
          </p:nvPr>
        </p:nvSpPr>
        <p:spPr>
          <a:xfrm>
            <a:off x="1371600" y="1064525"/>
            <a:ext cx="9601200" cy="5505607"/>
          </a:xfrm>
        </p:spPr>
        <p:txBody>
          <a:bodyPr/>
          <a:lstStyle/>
          <a:p>
            <a:pPr marL="0" indent="0">
              <a:buNone/>
            </a:pPr>
            <a:r>
              <a:rPr lang="en-US" dirty="0"/>
              <a:t>Independent variables: (how do refugee populations change over time?)</a:t>
            </a:r>
          </a:p>
          <a:p>
            <a:pPr marL="457200" indent="-457200">
              <a:buFont typeface="+mj-lt"/>
              <a:buAutoNum type="arabicPeriod"/>
            </a:pPr>
            <a:r>
              <a:rPr lang="en-US" dirty="0"/>
              <a:t>Population of Syrian refugees in Turkey</a:t>
            </a:r>
          </a:p>
          <a:p>
            <a:pPr lvl="1"/>
            <a:r>
              <a:rPr lang="en-US" dirty="0"/>
              <a:t>Measurement: number of Syrian individuals (refugees &amp; asylees) in Turkey</a:t>
            </a:r>
          </a:p>
          <a:p>
            <a:pPr marL="457200" indent="-457200">
              <a:buFont typeface="+mj-lt"/>
              <a:buAutoNum type="arabicPeriod"/>
            </a:pPr>
            <a:r>
              <a:rPr lang="en-US" dirty="0"/>
              <a:t>Population of internally displaced Syrians</a:t>
            </a:r>
          </a:p>
          <a:p>
            <a:pPr lvl="1"/>
            <a:r>
              <a:rPr lang="en-US" dirty="0"/>
              <a:t>Measurement: number of internally displaced persons within Syria</a:t>
            </a:r>
          </a:p>
          <a:p>
            <a:pPr lvl="1"/>
            <a:endParaRPr lang="en-US" dirty="0"/>
          </a:p>
          <a:p>
            <a:pPr marL="0" indent="0">
              <a:buNone/>
            </a:pPr>
            <a:r>
              <a:rPr lang="en-US" dirty="0"/>
              <a:t>Dependent variables: (how does humanitarian aid change over time?)</a:t>
            </a:r>
          </a:p>
          <a:p>
            <a:pPr marL="457200" indent="-457200">
              <a:buFont typeface="+mj-lt"/>
              <a:buAutoNum type="arabicPeriod"/>
            </a:pPr>
            <a:r>
              <a:rPr lang="en-US" dirty="0"/>
              <a:t>Humanitarian aid going to Turkey</a:t>
            </a:r>
          </a:p>
          <a:p>
            <a:pPr lvl="1"/>
            <a:r>
              <a:rPr lang="en-US" dirty="0"/>
              <a:t>Measurement: total award amount (USD)</a:t>
            </a:r>
          </a:p>
          <a:p>
            <a:pPr marL="457200" indent="-457200">
              <a:buFont typeface="+mj-lt"/>
              <a:buAutoNum type="arabicPeriod"/>
            </a:pPr>
            <a:r>
              <a:rPr lang="en-US" dirty="0"/>
              <a:t>Humanitarian aid going to Syria</a:t>
            </a:r>
          </a:p>
          <a:p>
            <a:pPr lvl="1"/>
            <a:r>
              <a:rPr lang="en-US" dirty="0"/>
              <a:t>Measurements: total award amount (USD)</a:t>
            </a:r>
          </a:p>
        </p:txBody>
      </p:sp>
    </p:spTree>
    <p:extLst>
      <p:ext uri="{BB962C8B-B14F-4D97-AF65-F5344CB8AC3E}">
        <p14:creationId xmlns:p14="http://schemas.microsoft.com/office/powerpoint/2010/main" val="2746053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7B1D4-8617-E94A-87AC-7FDC958456B3}"/>
              </a:ext>
            </a:extLst>
          </p:cNvPr>
          <p:cNvSpPr>
            <a:spLocks noGrp="1"/>
          </p:cNvSpPr>
          <p:nvPr>
            <p:ph type="title"/>
          </p:nvPr>
        </p:nvSpPr>
        <p:spPr/>
        <p:txBody>
          <a:bodyPr>
            <a:normAutofit fontScale="90000"/>
          </a:bodyPr>
          <a:lstStyle/>
          <a:p>
            <a:r>
              <a:rPr lang="en-US" dirty="0"/>
              <a:t>UNHCR Refugee Population Data </a:t>
            </a:r>
            <a:br>
              <a:rPr lang="en-US" dirty="0"/>
            </a:br>
            <a:r>
              <a:rPr lang="en-US" sz="3600" i="1" dirty="0"/>
              <a:t>UNHCR Population Statistics – Time Series </a:t>
            </a:r>
            <a:br>
              <a:rPr lang="en-US" dirty="0"/>
            </a:br>
            <a:endParaRPr lang="en-US" dirty="0"/>
          </a:p>
        </p:txBody>
      </p:sp>
      <p:sp>
        <p:nvSpPr>
          <p:cNvPr id="3" name="Content Placeholder 2">
            <a:extLst>
              <a:ext uri="{FF2B5EF4-FFF2-40B4-BE49-F238E27FC236}">
                <a16:creationId xmlns:a16="http://schemas.microsoft.com/office/drawing/2014/main" id="{C0DD08EE-2BC0-CA42-AD6F-E64D8C947035}"/>
              </a:ext>
            </a:extLst>
          </p:cNvPr>
          <p:cNvSpPr>
            <a:spLocks noGrp="1"/>
          </p:cNvSpPr>
          <p:nvPr>
            <p:ph sz="half" idx="1"/>
          </p:nvPr>
        </p:nvSpPr>
        <p:spPr/>
        <p:txBody>
          <a:bodyPr>
            <a:normAutofit/>
          </a:bodyPr>
          <a:lstStyle/>
          <a:p>
            <a:pPr marL="0" indent="0">
              <a:buNone/>
            </a:pPr>
            <a:r>
              <a:rPr lang="en-US" dirty="0"/>
              <a:t>Turkey:</a:t>
            </a:r>
          </a:p>
          <a:p>
            <a:r>
              <a:rPr lang="en-US" dirty="0"/>
              <a:t>Select fields </a:t>
            </a:r>
          </a:p>
          <a:p>
            <a:pPr lvl="1"/>
            <a:r>
              <a:rPr lang="en-US" dirty="0"/>
              <a:t>Asylum seekers, refugees </a:t>
            </a:r>
          </a:p>
          <a:p>
            <a:r>
              <a:rPr lang="en-US" dirty="0"/>
              <a:t>Export CSV </a:t>
            </a:r>
          </a:p>
          <a:p>
            <a:r>
              <a:rPr lang="en-US" dirty="0"/>
              <a:t>Re-save as Excel (data compatibility)</a:t>
            </a:r>
          </a:p>
          <a:p>
            <a:pPr marL="0" indent="0">
              <a:buNone/>
            </a:pPr>
            <a:endParaRPr lang="en-US" dirty="0"/>
          </a:p>
        </p:txBody>
      </p:sp>
      <p:sp>
        <p:nvSpPr>
          <p:cNvPr id="6" name="Content Placeholder 5">
            <a:extLst>
              <a:ext uri="{FF2B5EF4-FFF2-40B4-BE49-F238E27FC236}">
                <a16:creationId xmlns:a16="http://schemas.microsoft.com/office/drawing/2014/main" id="{2FD6E2B1-4D8B-994D-A7C0-5B7D0C78C926}"/>
              </a:ext>
            </a:extLst>
          </p:cNvPr>
          <p:cNvSpPr>
            <a:spLocks noGrp="1"/>
          </p:cNvSpPr>
          <p:nvPr>
            <p:ph sz="half" idx="2"/>
          </p:nvPr>
        </p:nvSpPr>
        <p:spPr/>
        <p:txBody>
          <a:bodyPr>
            <a:normAutofit/>
          </a:bodyPr>
          <a:lstStyle/>
          <a:p>
            <a:pPr marL="0" indent="0">
              <a:buNone/>
            </a:pPr>
            <a:r>
              <a:rPr lang="en-US" dirty="0"/>
              <a:t>Syria: </a:t>
            </a:r>
          </a:p>
          <a:p>
            <a:r>
              <a:rPr lang="en-US" dirty="0"/>
              <a:t>Select fields</a:t>
            </a:r>
          </a:p>
          <a:p>
            <a:pPr lvl="1"/>
            <a:r>
              <a:rPr lang="en-US" dirty="0"/>
              <a:t>Internally displaced persons</a:t>
            </a:r>
          </a:p>
          <a:p>
            <a:r>
              <a:rPr lang="en-US" dirty="0"/>
              <a:t>Export CSV </a:t>
            </a:r>
          </a:p>
          <a:p>
            <a:r>
              <a:rPr lang="en-US" dirty="0"/>
              <a:t>Re-save as Excel </a:t>
            </a:r>
          </a:p>
          <a:p>
            <a:endParaRPr lang="en-US" dirty="0"/>
          </a:p>
        </p:txBody>
      </p:sp>
    </p:spTree>
    <p:extLst>
      <p:ext uri="{BB962C8B-B14F-4D97-AF65-F5344CB8AC3E}">
        <p14:creationId xmlns:p14="http://schemas.microsoft.com/office/powerpoint/2010/main" val="3112355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DC34EEF-0B0C-3E47-8C27-BAF98834E235}"/>
              </a:ext>
            </a:extLst>
          </p:cNvPr>
          <p:cNvPicPr>
            <a:picLocks noChangeAspect="1"/>
          </p:cNvPicPr>
          <p:nvPr/>
        </p:nvPicPr>
        <p:blipFill>
          <a:blip r:embed="rId3"/>
          <a:stretch>
            <a:fillRect/>
          </a:stretch>
        </p:blipFill>
        <p:spPr>
          <a:xfrm>
            <a:off x="124244" y="260652"/>
            <a:ext cx="11943511" cy="6336696"/>
          </a:xfrm>
          <a:prstGeom prst="rect">
            <a:avLst/>
          </a:prstGeom>
        </p:spPr>
      </p:pic>
    </p:spTree>
    <p:extLst>
      <p:ext uri="{BB962C8B-B14F-4D97-AF65-F5344CB8AC3E}">
        <p14:creationId xmlns:p14="http://schemas.microsoft.com/office/powerpoint/2010/main" val="2814862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60A33-09AD-E34F-B66E-127DE15BC338}"/>
              </a:ext>
            </a:extLst>
          </p:cNvPr>
          <p:cNvSpPr>
            <a:spLocks noGrp="1"/>
          </p:cNvSpPr>
          <p:nvPr>
            <p:ph type="title"/>
          </p:nvPr>
        </p:nvSpPr>
        <p:spPr>
          <a:xfrm>
            <a:off x="1371600" y="685800"/>
            <a:ext cx="9601200" cy="954314"/>
          </a:xfrm>
        </p:spPr>
        <p:txBody>
          <a:bodyPr/>
          <a:lstStyle/>
          <a:p>
            <a:r>
              <a:rPr lang="en-US" dirty="0"/>
              <a:t>ForeignAssistance.gov</a:t>
            </a:r>
          </a:p>
        </p:txBody>
      </p:sp>
      <p:sp>
        <p:nvSpPr>
          <p:cNvPr id="3" name="Content Placeholder 2">
            <a:extLst>
              <a:ext uri="{FF2B5EF4-FFF2-40B4-BE49-F238E27FC236}">
                <a16:creationId xmlns:a16="http://schemas.microsoft.com/office/drawing/2014/main" id="{8F59F67F-F2DC-CC40-958C-F9C7FDC92320}"/>
              </a:ext>
            </a:extLst>
          </p:cNvPr>
          <p:cNvSpPr>
            <a:spLocks noGrp="1"/>
          </p:cNvSpPr>
          <p:nvPr>
            <p:ph idx="1"/>
          </p:nvPr>
        </p:nvSpPr>
        <p:spPr>
          <a:xfrm>
            <a:off x="1371600" y="1756229"/>
            <a:ext cx="9601200" cy="4111171"/>
          </a:xfrm>
        </p:spPr>
        <p:txBody>
          <a:bodyPr/>
          <a:lstStyle/>
          <a:p>
            <a:r>
              <a:rPr lang="en-US" dirty="0"/>
              <a:t>Open data source </a:t>
            </a:r>
          </a:p>
          <a:p>
            <a:r>
              <a:rPr lang="en-US" dirty="0"/>
              <a:t>Central repository for all organizations who have a role in foreign assistance </a:t>
            </a:r>
          </a:p>
          <a:p>
            <a:r>
              <a:rPr lang="en-US" dirty="0"/>
              <a:t>Standardized reporting requirements for reporting agencies – standardized data format </a:t>
            </a:r>
          </a:p>
          <a:p>
            <a:pPr lvl="1"/>
            <a:r>
              <a:rPr lang="en-US" dirty="0"/>
              <a:t>Minimum base year 2015</a:t>
            </a:r>
          </a:p>
          <a:p>
            <a:pPr lvl="1"/>
            <a:r>
              <a:rPr lang="en-US" dirty="0"/>
              <a:t>Requested – appropriated – obligated – spent </a:t>
            </a:r>
          </a:p>
          <a:p>
            <a:pPr lvl="1"/>
            <a:r>
              <a:rPr lang="en-US" dirty="0"/>
              <a:t>Full set/partial data </a:t>
            </a:r>
          </a:p>
          <a:p>
            <a:r>
              <a:rPr lang="en-US" dirty="0"/>
              <a:t>Some reporting agencies unable to fulfill all reporting requirements </a:t>
            </a:r>
          </a:p>
          <a:p>
            <a:r>
              <a:rPr lang="en-US" dirty="0"/>
              <a:t>Disaggregated data provided for every transaction within an agency </a:t>
            </a:r>
          </a:p>
        </p:txBody>
      </p:sp>
    </p:spTree>
    <p:extLst>
      <p:ext uri="{BB962C8B-B14F-4D97-AF65-F5344CB8AC3E}">
        <p14:creationId xmlns:p14="http://schemas.microsoft.com/office/powerpoint/2010/main" val="756733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863AF-64DC-E145-B638-341EFDBFA427}"/>
              </a:ext>
            </a:extLst>
          </p:cNvPr>
          <p:cNvSpPr>
            <a:spLocks noGrp="1"/>
          </p:cNvSpPr>
          <p:nvPr>
            <p:ph type="title"/>
          </p:nvPr>
        </p:nvSpPr>
        <p:spPr/>
        <p:txBody>
          <a:bodyPr/>
          <a:lstStyle/>
          <a:p>
            <a:r>
              <a:rPr lang="en-US" dirty="0"/>
              <a:t>Validation – types of aid </a:t>
            </a:r>
          </a:p>
        </p:txBody>
      </p:sp>
      <p:sp>
        <p:nvSpPr>
          <p:cNvPr id="3" name="Content Placeholder 2">
            <a:extLst>
              <a:ext uri="{FF2B5EF4-FFF2-40B4-BE49-F238E27FC236}">
                <a16:creationId xmlns:a16="http://schemas.microsoft.com/office/drawing/2014/main" id="{541C2961-4EAD-7349-BB33-2DD81B043939}"/>
              </a:ext>
            </a:extLst>
          </p:cNvPr>
          <p:cNvSpPr>
            <a:spLocks noGrp="1"/>
          </p:cNvSpPr>
          <p:nvPr>
            <p:ph idx="1"/>
          </p:nvPr>
        </p:nvSpPr>
        <p:spPr>
          <a:xfrm>
            <a:off x="1371600" y="1872343"/>
            <a:ext cx="9601200" cy="3995057"/>
          </a:xfrm>
        </p:spPr>
        <p:txBody>
          <a:bodyPr/>
          <a:lstStyle/>
          <a:p>
            <a:r>
              <a:rPr lang="en-US" dirty="0"/>
              <a:t>Aid types provided by the US</a:t>
            </a:r>
          </a:p>
          <a:p>
            <a:r>
              <a:rPr lang="en-US" dirty="0"/>
              <a:t>Aid types requested by the UNHCR </a:t>
            </a:r>
          </a:p>
        </p:txBody>
      </p:sp>
    </p:spTree>
    <p:extLst>
      <p:ext uri="{BB962C8B-B14F-4D97-AF65-F5344CB8AC3E}">
        <p14:creationId xmlns:p14="http://schemas.microsoft.com/office/powerpoint/2010/main" val="44099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4CB9D-4BA7-934A-92E4-3EB000E81596}"/>
              </a:ext>
            </a:extLst>
          </p:cNvPr>
          <p:cNvSpPr>
            <a:spLocks noGrp="1"/>
          </p:cNvSpPr>
          <p:nvPr>
            <p:ph type="title"/>
          </p:nvPr>
        </p:nvSpPr>
        <p:spPr/>
        <p:txBody>
          <a:bodyPr/>
          <a:lstStyle/>
          <a:p>
            <a:r>
              <a:rPr lang="en-US" dirty="0"/>
              <a:t>Data Management</a:t>
            </a:r>
          </a:p>
        </p:txBody>
      </p:sp>
      <p:sp>
        <p:nvSpPr>
          <p:cNvPr id="3" name="Content Placeholder 2">
            <a:extLst>
              <a:ext uri="{FF2B5EF4-FFF2-40B4-BE49-F238E27FC236}">
                <a16:creationId xmlns:a16="http://schemas.microsoft.com/office/drawing/2014/main" id="{CEACDD48-8E8A-A74D-A19C-AECD3F379F8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530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32DCE-2F31-5C4D-8157-8DAD94D1533A}"/>
              </a:ext>
            </a:extLst>
          </p:cNvPr>
          <p:cNvSpPr>
            <a:spLocks noGrp="1"/>
          </p:cNvSpPr>
          <p:nvPr>
            <p:ph type="title"/>
          </p:nvPr>
        </p:nvSpPr>
        <p:spPr/>
        <p:txBody>
          <a:bodyPr/>
          <a:lstStyle/>
          <a:p>
            <a:r>
              <a:rPr lang="en-US" dirty="0"/>
              <a:t>Workflow</a:t>
            </a:r>
          </a:p>
        </p:txBody>
      </p:sp>
      <p:sp>
        <p:nvSpPr>
          <p:cNvPr id="3" name="Content Placeholder 2">
            <a:extLst>
              <a:ext uri="{FF2B5EF4-FFF2-40B4-BE49-F238E27FC236}">
                <a16:creationId xmlns:a16="http://schemas.microsoft.com/office/drawing/2014/main" id="{7C28465B-A1D3-AD4A-B1E5-03FEFBF7529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282315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4882C-976A-C447-B578-AAC64A78C6EB}"/>
              </a:ext>
            </a:extLst>
          </p:cNvPr>
          <p:cNvSpPr>
            <a:spLocks noGrp="1"/>
          </p:cNvSpPr>
          <p:nvPr>
            <p:ph type="title"/>
          </p:nvPr>
        </p:nvSpPr>
        <p:spPr/>
        <p:txBody>
          <a:bodyPr/>
          <a:lstStyle/>
          <a:p>
            <a:r>
              <a:rPr lang="en-US" dirty="0"/>
              <a:t>Problems and Setbacks</a:t>
            </a:r>
          </a:p>
        </p:txBody>
      </p:sp>
      <p:sp>
        <p:nvSpPr>
          <p:cNvPr id="3" name="Content Placeholder 2">
            <a:extLst>
              <a:ext uri="{FF2B5EF4-FFF2-40B4-BE49-F238E27FC236}">
                <a16:creationId xmlns:a16="http://schemas.microsoft.com/office/drawing/2014/main" id="{91DE171F-524F-674C-B37F-AF9324EF247A}"/>
              </a:ext>
            </a:extLst>
          </p:cNvPr>
          <p:cNvSpPr>
            <a:spLocks noGrp="1"/>
          </p:cNvSpPr>
          <p:nvPr>
            <p:ph idx="1"/>
          </p:nvPr>
        </p:nvSpPr>
        <p:spPr>
          <a:xfrm>
            <a:off x="1371600" y="1710267"/>
            <a:ext cx="9601200" cy="4157133"/>
          </a:xfrm>
        </p:spPr>
        <p:txBody>
          <a:bodyPr/>
          <a:lstStyle/>
          <a:p>
            <a:r>
              <a:rPr lang="en-US" dirty="0"/>
              <a:t>Asking the right questions, leaving some questions unanswered</a:t>
            </a:r>
          </a:p>
          <a:p>
            <a:pPr lvl="1"/>
            <a:r>
              <a:rPr lang="en-US" dirty="0"/>
              <a:t>“…but is that the point of this class?”</a:t>
            </a:r>
          </a:p>
          <a:p>
            <a:r>
              <a:rPr lang="en-US" dirty="0"/>
              <a:t>Qualitative </a:t>
            </a:r>
            <a:r>
              <a:rPr lang="en-US" dirty="0">
                <a:sym typeface="Wingdings" pitchFamily="2" charset="2"/>
              </a:rPr>
              <a:t> Quantitative </a:t>
            </a:r>
          </a:p>
          <a:p>
            <a:r>
              <a:rPr lang="en-US" dirty="0">
                <a:sym typeface="Wingdings" pitchFamily="2" charset="2"/>
              </a:rPr>
              <a:t>The python learning curve </a:t>
            </a:r>
          </a:p>
          <a:p>
            <a:r>
              <a:rPr lang="en-US" dirty="0">
                <a:sym typeface="Wingdings" pitchFamily="2" charset="2"/>
              </a:rPr>
              <a:t>Foreign assistance data quality </a:t>
            </a:r>
            <a:endParaRPr lang="en-US" dirty="0"/>
          </a:p>
        </p:txBody>
      </p:sp>
    </p:spTree>
    <p:extLst>
      <p:ext uri="{BB962C8B-B14F-4D97-AF65-F5344CB8AC3E}">
        <p14:creationId xmlns:p14="http://schemas.microsoft.com/office/powerpoint/2010/main" val="179988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B5DE9-B18F-C548-8EBA-1333FDDB8F6D}"/>
              </a:ext>
            </a:extLst>
          </p:cNvPr>
          <p:cNvSpPr>
            <a:spLocks noGrp="1"/>
          </p:cNvSpPr>
          <p:nvPr>
            <p:ph type="title"/>
          </p:nvPr>
        </p:nvSpPr>
        <p:spPr/>
        <p:txBody>
          <a:bodyPr/>
          <a:lstStyle/>
          <a:p>
            <a:r>
              <a:rPr lang="en-US" dirty="0"/>
              <a:t>The Takeaway </a:t>
            </a:r>
          </a:p>
        </p:txBody>
      </p:sp>
      <p:sp>
        <p:nvSpPr>
          <p:cNvPr id="3" name="Content Placeholder 2">
            <a:extLst>
              <a:ext uri="{FF2B5EF4-FFF2-40B4-BE49-F238E27FC236}">
                <a16:creationId xmlns:a16="http://schemas.microsoft.com/office/drawing/2014/main" id="{D8CCD7A9-D4DA-364F-A629-9F82B702ADB7}"/>
              </a:ext>
            </a:extLst>
          </p:cNvPr>
          <p:cNvSpPr>
            <a:spLocks noGrp="1"/>
          </p:cNvSpPr>
          <p:nvPr>
            <p:ph idx="1"/>
          </p:nvPr>
        </p:nvSpPr>
        <p:spPr>
          <a:xfrm>
            <a:off x="1371600" y="1659467"/>
            <a:ext cx="9601200" cy="4207933"/>
          </a:xfrm>
        </p:spPr>
        <p:txBody>
          <a:bodyPr/>
          <a:lstStyle/>
          <a:p>
            <a:endParaRPr lang="en-US" dirty="0"/>
          </a:p>
        </p:txBody>
      </p:sp>
    </p:spTree>
    <p:extLst>
      <p:ext uri="{BB962C8B-B14F-4D97-AF65-F5344CB8AC3E}">
        <p14:creationId xmlns:p14="http://schemas.microsoft.com/office/powerpoint/2010/main" val="3157187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D703E-9ABD-A24F-A0E7-2F633BD87196}"/>
              </a:ext>
            </a:extLst>
          </p:cNvPr>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1520741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F0E39-59AB-2044-A117-408618F91858}"/>
              </a:ext>
            </a:extLst>
          </p:cNvPr>
          <p:cNvSpPr>
            <a:spLocks noGrp="1"/>
          </p:cNvSpPr>
          <p:nvPr>
            <p:ph type="title"/>
          </p:nvPr>
        </p:nvSpPr>
        <p:spPr>
          <a:xfrm>
            <a:off x="815788" y="239988"/>
            <a:ext cx="11376212" cy="851833"/>
          </a:xfrm>
        </p:spPr>
        <p:txBody>
          <a:bodyPr>
            <a:normAutofit/>
          </a:bodyPr>
          <a:lstStyle/>
          <a:p>
            <a:r>
              <a:rPr lang="en-US" sz="4200" dirty="0"/>
              <a:t>Syrian Refugee Crisis – Regional Impacts</a:t>
            </a:r>
          </a:p>
        </p:txBody>
      </p:sp>
      <p:pic>
        <p:nvPicPr>
          <p:cNvPr id="5" name="Content Placeholder 4">
            <a:extLst>
              <a:ext uri="{FF2B5EF4-FFF2-40B4-BE49-F238E27FC236}">
                <a16:creationId xmlns:a16="http://schemas.microsoft.com/office/drawing/2014/main" id="{3EBA3C4F-DDB8-0E4B-B9B9-D716E806FFD8}"/>
              </a:ext>
            </a:extLst>
          </p:cNvPr>
          <p:cNvPicPr>
            <a:picLocks noGrp="1" noChangeAspect="1"/>
          </p:cNvPicPr>
          <p:nvPr>
            <p:ph idx="1"/>
          </p:nvPr>
        </p:nvPicPr>
        <p:blipFill>
          <a:blip r:embed="rId3"/>
          <a:stretch>
            <a:fillRect/>
          </a:stretch>
        </p:blipFill>
        <p:spPr>
          <a:xfrm>
            <a:off x="1437437" y="941696"/>
            <a:ext cx="9317126" cy="5174847"/>
          </a:xfrm>
        </p:spPr>
      </p:pic>
      <p:sp>
        <p:nvSpPr>
          <p:cNvPr id="7" name="TextBox 6">
            <a:extLst>
              <a:ext uri="{FF2B5EF4-FFF2-40B4-BE49-F238E27FC236}">
                <a16:creationId xmlns:a16="http://schemas.microsoft.com/office/drawing/2014/main" id="{098D3C93-5615-FD4A-87C3-1DC20359631F}"/>
              </a:ext>
            </a:extLst>
          </p:cNvPr>
          <p:cNvSpPr txBox="1"/>
          <p:nvPr/>
        </p:nvSpPr>
        <p:spPr>
          <a:xfrm>
            <a:off x="6503894" y="6414448"/>
            <a:ext cx="5645841" cy="369332"/>
          </a:xfrm>
          <a:prstGeom prst="rect">
            <a:avLst/>
          </a:prstGeom>
          <a:noFill/>
        </p:spPr>
        <p:txBody>
          <a:bodyPr wrap="none" rtlCol="0">
            <a:spAutoFit/>
          </a:bodyPr>
          <a:lstStyle/>
          <a:p>
            <a:r>
              <a:rPr lang="en-US" i="1" dirty="0"/>
              <a:t>Source: United Nations High Commissioner for Refugees</a:t>
            </a:r>
          </a:p>
        </p:txBody>
      </p:sp>
    </p:spTree>
    <p:extLst>
      <p:ext uri="{BB962C8B-B14F-4D97-AF65-F5344CB8AC3E}">
        <p14:creationId xmlns:p14="http://schemas.microsoft.com/office/powerpoint/2010/main" val="1083385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856AE-677B-0E46-BD00-DA35EFEC47B4}"/>
              </a:ext>
            </a:extLst>
          </p:cNvPr>
          <p:cNvSpPr>
            <a:spLocks noGrp="1"/>
          </p:cNvSpPr>
          <p:nvPr>
            <p:ph type="title"/>
          </p:nvPr>
        </p:nvSpPr>
        <p:spPr>
          <a:xfrm>
            <a:off x="873458" y="167185"/>
            <a:ext cx="10863617" cy="951931"/>
          </a:xfrm>
        </p:spPr>
        <p:txBody>
          <a:bodyPr>
            <a:normAutofit/>
          </a:bodyPr>
          <a:lstStyle/>
          <a:p>
            <a:r>
              <a:rPr lang="en-US" sz="4200" dirty="0"/>
              <a:t>Total Population – Time Series</a:t>
            </a:r>
          </a:p>
        </p:txBody>
      </p:sp>
      <p:pic>
        <p:nvPicPr>
          <p:cNvPr id="6" name="Picture 5">
            <a:extLst>
              <a:ext uri="{FF2B5EF4-FFF2-40B4-BE49-F238E27FC236}">
                <a16:creationId xmlns:a16="http://schemas.microsoft.com/office/drawing/2014/main" id="{4B01F9B6-6DE6-A441-8A2C-41C1AEFC059D}"/>
              </a:ext>
            </a:extLst>
          </p:cNvPr>
          <p:cNvPicPr>
            <a:picLocks noChangeAspect="1"/>
          </p:cNvPicPr>
          <p:nvPr/>
        </p:nvPicPr>
        <p:blipFill>
          <a:blip r:embed="rId2"/>
          <a:stretch>
            <a:fillRect/>
          </a:stretch>
        </p:blipFill>
        <p:spPr>
          <a:xfrm>
            <a:off x="1986649" y="896459"/>
            <a:ext cx="8218701" cy="5794356"/>
          </a:xfrm>
          <a:prstGeom prst="rect">
            <a:avLst/>
          </a:prstGeom>
        </p:spPr>
      </p:pic>
    </p:spTree>
    <p:extLst>
      <p:ext uri="{BB962C8B-B14F-4D97-AF65-F5344CB8AC3E}">
        <p14:creationId xmlns:p14="http://schemas.microsoft.com/office/powerpoint/2010/main" val="2778107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0E553-C5CD-B34B-B338-BC6BC6159C47}"/>
              </a:ext>
            </a:extLst>
          </p:cNvPr>
          <p:cNvSpPr>
            <a:spLocks noGrp="1"/>
          </p:cNvSpPr>
          <p:nvPr>
            <p:ph type="title"/>
          </p:nvPr>
        </p:nvSpPr>
        <p:spPr>
          <a:xfrm>
            <a:off x="1125941" y="230306"/>
            <a:ext cx="9696734" cy="910988"/>
          </a:xfrm>
        </p:spPr>
        <p:txBody>
          <a:bodyPr/>
          <a:lstStyle/>
          <a:p>
            <a:r>
              <a:rPr lang="en-US" dirty="0"/>
              <a:t>Reginal Flows – Time Series</a:t>
            </a:r>
          </a:p>
        </p:txBody>
      </p:sp>
      <p:pic>
        <p:nvPicPr>
          <p:cNvPr id="4" name="Picture 3">
            <a:extLst>
              <a:ext uri="{FF2B5EF4-FFF2-40B4-BE49-F238E27FC236}">
                <a16:creationId xmlns:a16="http://schemas.microsoft.com/office/drawing/2014/main" id="{69B073E6-732F-4140-981A-80533DB36021}"/>
              </a:ext>
            </a:extLst>
          </p:cNvPr>
          <p:cNvPicPr>
            <a:picLocks noChangeAspect="1"/>
          </p:cNvPicPr>
          <p:nvPr/>
        </p:nvPicPr>
        <p:blipFill>
          <a:blip r:embed="rId2"/>
          <a:stretch>
            <a:fillRect/>
          </a:stretch>
        </p:blipFill>
        <p:spPr>
          <a:xfrm>
            <a:off x="1465997" y="1141294"/>
            <a:ext cx="9260005" cy="5442793"/>
          </a:xfrm>
          <a:prstGeom prst="rect">
            <a:avLst/>
          </a:prstGeom>
        </p:spPr>
      </p:pic>
    </p:spTree>
    <p:extLst>
      <p:ext uri="{BB962C8B-B14F-4D97-AF65-F5344CB8AC3E}">
        <p14:creationId xmlns:p14="http://schemas.microsoft.com/office/powerpoint/2010/main" val="3030924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55A47-18A6-5249-8E80-E118FDB5E4D8}"/>
              </a:ext>
            </a:extLst>
          </p:cNvPr>
          <p:cNvSpPr>
            <a:spLocks noGrp="1"/>
          </p:cNvSpPr>
          <p:nvPr>
            <p:ph type="title"/>
          </p:nvPr>
        </p:nvSpPr>
        <p:spPr>
          <a:xfrm>
            <a:off x="941695" y="113893"/>
            <a:ext cx="9539785" cy="842749"/>
          </a:xfrm>
        </p:spPr>
        <p:txBody>
          <a:bodyPr/>
          <a:lstStyle/>
          <a:p>
            <a:r>
              <a:rPr lang="en-US" dirty="0"/>
              <a:t>Internal Displacement – Time Series</a:t>
            </a:r>
          </a:p>
        </p:txBody>
      </p:sp>
      <p:pic>
        <p:nvPicPr>
          <p:cNvPr id="4" name="Picture 3">
            <a:extLst>
              <a:ext uri="{FF2B5EF4-FFF2-40B4-BE49-F238E27FC236}">
                <a16:creationId xmlns:a16="http://schemas.microsoft.com/office/drawing/2014/main" id="{778AA5B8-73E3-F34F-B892-ABAE9E4FDFA0}"/>
              </a:ext>
            </a:extLst>
          </p:cNvPr>
          <p:cNvPicPr>
            <a:picLocks noChangeAspect="1"/>
          </p:cNvPicPr>
          <p:nvPr/>
        </p:nvPicPr>
        <p:blipFill>
          <a:blip r:embed="rId2"/>
          <a:stretch>
            <a:fillRect/>
          </a:stretch>
        </p:blipFill>
        <p:spPr>
          <a:xfrm>
            <a:off x="1419567" y="1160693"/>
            <a:ext cx="9352865" cy="5446937"/>
          </a:xfrm>
          <a:prstGeom prst="rect">
            <a:avLst/>
          </a:prstGeom>
        </p:spPr>
      </p:pic>
    </p:spTree>
    <p:extLst>
      <p:ext uri="{BB962C8B-B14F-4D97-AF65-F5344CB8AC3E}">
        <p14:creationId xmlns:p14="http://schemas.microsoft.com/office/powerpoint/2010/main" val="1685641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883C2-0D66-044D-94FF-AF4558C36A01}"/>
              </a:ext>
            </a:extLst>
          </p:cNvPr>
          <p:cNvSpPr>
            <a:spLocks noGrp="1"/>
          </p:cNvSpPr>
          <p:nvPr>
            <p:ph type="title"/>
          </p:nvPr>
        </p:nvSpPr>
        <p:spPr>
          <a:xfrm>
            <a:off x="913261" y="316468"/>
            <a:ext cx="11122925" cy="719919"/>
          </a:xfrm>
        </p:spPr>
        <p:txBody>
          <a:bodyPr>
            <a:normAutofit/>
          </a:bodyPr>
          <a:lstStyle/>
          <a:p>
            <a:r>
              <a:rPr lang="en-US" sz="4000" dirty="0"/>
              <a:t>UNHCR – 3RP Funding Requests Remain Unmet</a:t>
            </a:r>
          </a:p>
        </p:txBody>
      </p:sp>
      <p:pic>
        <p:nvPicPr>
          <p:cNvPr id="4" name="Picture 3">
            <a:extLst>
              <a:ext uri="{FF2B5EF4-FFF2-40B4-BE49-F238E27FC236}">
                <a16:creationId xmlns:a16="http://schemas.microsoft.com/office/drawing/2014/main" id="{0EB41334-E336-7F46-A339-31B9A316B729}"/>
              </a:ext>
            </a:extLst>
          </p:cNvPr>
          <p:cNvPicPr>
            <a:picLocks noChangeAspect="1"/>
          </p:cNvPicPr>
          <p:nvPr/>
        </p:nvPicPr>
        <p:blipFill>
          <a:blip r:embed="rId2"/>
          <a:stretch>
            <a:fillRect/>
          </a:stretch>
        </p:blipFill>
        <p:spPr>
          <a:xfrm>
            <a:off x="1810603" y="1036387"/>
            <a:ext cx="8570794" cy="5165958"/>
          </a:xfrm>
          <a:prstGeom prst="rect">
            <a:avLst/>
          </a:prstGeom>
        </p:spPr>
      </p:pic>
      <p:sp>
        <p:nvSpPr>
          <p:cNvPr id="5" name="TextBox 4">
            <a:extLst>
              <a:ext uri="{FF2B5EF4-FFF2-40B4-BE49-F238E27FC236}">
                <a16:creationId xmlns:a16="http://schemas.microsoft.com/office/drawing/2014/main" id="{3A288E4E-58C6-E640-AD84-C9196FC4162B}"/>
              </a:ext>
            </a:extLst>
          </p:cNvPr>
          <p:cNvSpPr txBox="1"/>
          <p:nvPr/>
        </p:nvSpPr>
        <p:spPr>
          <a:xfrm>
            <a:off x="6503894" y="6414448"/>
            <a:ext cx="5645841" cy="369332"/>
          </a:xfrm>
          <a:prstGeom prst="rect">
            <a:avLst/>
          </a:prstGeom>
          <a:noFill/>
        </p:spPr>
        <p:txBody>
          <a:bodyPr wrap="none" rtlCol="0">
            <a:spAutoFit/>
          </a:bodyPr>
          <a:lstStyle/>
          <a:p>
            <a:r>
              <a:rPr lang="en-US" i="1" dirty="0"/>
              <a:t>Source: United Nations High Commissioner for Refugees</a:t>
            </a:r>
          </a:p>
        </p:txBody>
      </p:sp>
    </p:spTree>
    <p:extLst>
      <p:ext uri="{BB962C8B-B14F-4D97-AF65-F5344CB8AC3E}">
        <p14:creationId xmlns:p14="http://schemas.microsoft.com/office/powerpoint/2010/main" val="716991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085F43C-16F6-5344-B227-C1F7A798E513}"/>
              </a:ext>
            </a:extLst>
          </p:cNvPr>
          <p:cNvSpPr>
            <a:spLocks noGrp="1"/>
          </p:cNvSpPr>
          <p:nvPr>
            <p:ph type="title"/>
          </p:nvPr>
        </p:nvSpPr>
        <p:spPr>
          <a:xfrm>
            <a:off x="869698" y="422648"/>
            <a:ext cx="10631606" cy="853418"/>
          </a:xfrm>
        </p:spPr>
        <p:txBody>
          <a:bodyPr>
            <a:normAutofit/>
          </a:bodyPr>
          <a:lstStyle/>
          <a:p>
            <a:r>
              <a:rPr lang="en-US" sz="4000" dirty="0"/>
              <a:t>UNHCR – 3RP Funding Requests Remain Unmet</a:t>
            </a:r>
          </a:p>
        </p:txBody>
      </p:sp>
      <p:pic>
        <p:nvPicPr>
          <p:cNvPr id="6" name="Picture 5">
            <a:extLst>
              <a:ext uri="{FF2B5EF4-FFF2-40B4-BE49-F238E27FC236}">
                <a16:creationId xmlns:a16="http://schemas.microsoft.com/office/drawing/2014/main" id="{0CAB4E66-6B16-414B-9FE8-06E57C64F0D6}"/>
              </a:ext>
            </a:extLst>
          </p:cNvPr>
          <p:cNvPicPr>
            <a:picLocks noChangeAspect="1"/>
          </p:cNvPicPr>
          <p:nvPr/>
        </p:nvPicPr>
        <p:blipFill>
          <a:blip r:embed="rId3"/>
          <a:stretch>
            <a:fillRect/>
          </a:stretch>
        </p:blipFill>
        <p:spPr>
          <a:xfrm>
            <a:off x="869698" y="1487605"/>
            <a:ext cx="11131913" cy="4094329"/>
          </a:xfrm>
          <a:prstGeom prst="rect">
            <a:avLst/>
          </a:prstGeom>
        </p:spPr>
      </p:pic>
      <p:sp>
        <p:nvSpPr>
          <p:cNvPr id="7" name="TextBox 6">
            <a:extLst>
              <a:ext uri="{FF2B5EF4-FFF2-40B4-BE49-F238E27FC236}">
                <a16:creationId xmlns:a16="http://schemas.microsoft.com/office/drawing/2014/main" id="{CFCFB3CE-DF05-434A-85CB-A42F06D31439}"/>
              </a:ext>
            </a:extLst>
          </p:cNvPr>
          <p:cNvSpPr txBox="1"/>
          <p:nvPr/>
        </p:nvSpPr>
        <p:spPr>
          <a:xfrm>
            <a:off x="6435655" y="6225948"/>
            <a:ext cx="5645841" cy="369332"/>
          </a:xfrm>
          <a:prstGeom prst="rect">
            <a:avLst/>
          </a:prstGeom>
          <a:noFill/>
        </p:spPr>
        <p:txBody>
          <a:bodyPr wrap="none" rtlCol="0">
            <a:spAutoFit/>
          </a:bodyPr>
          <a:lstStyle/>
          <a:p>
            <a:r>
              <a:rPr lang="en-US" i="1" dirty="0"/>
              <a:t>Source: United Nations High Commissioner for Refugees</a:t>
            </a:r>
          </a:p>
        </p:txBody>
      </p:sp>
    </p:spTree>
    <p:extLst>
      <p:ext uri="{BB962C8B-B14F-4D97-AF65-F5344CB8AC3E}">
        <p14:creationId xmlns:p14="http://schemas.microsoft.com/office/powerpoint/2010/main" val="1307935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9ECD4-E5D5-D242-A139-5589BC7C672B}"/>
              </a:ext>
            </a:extLst>
          </p:cNvPr>
          <p:cNvSpPr>
            <a:spLocks noGrp="1"/>
          </p:cNvSpPr>
          <p:nvPr>
            <p:ph type="title"/>
          </p:nvPr>
        </p:nvSpPr>
        <p:spPr>
          <a:xfrm>
            <a:off x="1371600" y="287867"/>
            <a:ext cx="9601200" cy="702733"/>
          </a:xfrm>
        </p:spPr>
        <p:txBody>
          <a:bodyPr>
            <a:normAutofit fontScale="90000"/>
          </a:bodyPr>
          <a:lstStyle/>
          <a:p>
            <a:r>
              <a:rPr lang="en-US" dirty="0"/>
              <a:t>Refugee Flows and US Humanitarian Relief </a:t>
            </a:r>
          </a:p>
        </p:txBody>
      </p:sp>
      <p:sp>
        <p:nvSpPr>
          <p:cNvPr id="3" name="Content Placeholder 2">
            <a:extLst>
              <a:ext uri="{FF2B5EF4-FFF2-40B4-BE49-F238E27FC236}">
                <a16:creationId xmlns:a16="http://schemas.microsoft.com/office/drawing/2014/main" id="{D257C8F2-A002-FA40-9AD8-C7D253898253}"/>
              </a:ext>
            </a:extLst>
          </p:cNvPr>
          <p:cNvSpPr>
            <a:spLocks noGrp="1"/>
          </p:cNvSpPr>
          <p:nvPr>
            <p:ph idx="1"/>
          </p:nvPr>
        </p:nvSpPr>
        <p:spPr>
          <a:xfrm>
            <a:off x="1064525" y="1473958"/>
            <a:ext cx="10672550" cy="5205357"/>
          </a:xfrm>
        </p:spPr>
        <p:txBody>
          <a:bodyPr>
            <a:normAutofit/>
          </a:bodyPr>
          <a:lstStyle/>
          <a:p>
            <a:pPr marL="0" indent="0">
              <a:buNone/>
            </a:pPr>
            <a:r>
              <a:rPr lang="en-US" sz="3200" dirty="0"/>
              <a:t>Research Question(s):</a:t>
            </a:r>
          </a:p>
          <a:p>
            <a:pPr marL="0" indent="0">
              <a:buNone/>
            </a:pPr>
            <a:endParaRPr lang="en-US" sz="3200" dirty="0"/>
          </a:p>
          <a:p>
            <a:pPr marL="457200" indent="-457200">
              <a:buFont typeface="+mj-lt"/>
              <a:buAutoNum type="arabicPeriod"/>
            </a:pPr>
            <a:r>
              <a:rPr lang="en-US" sz="2400" dirty="0"/>
              <a:t>How does US humanitarian relief compare with Syrian refugee flows to Turkey and internal displacement within Syria?</a:t>
            </a:r>
          </a:p>
          <a:p>
            <a:pPr marL="457200" indent="-457200">
              <a:buFont typeface="+mj-lt"/>
              <a:buAutoNum type="arabicPeriod"/>
            </a:pPr>
            <a:endParaRPr lang="en-US" sz="2400" dirty="0"/>
          </a:p>
          <a:p>
            <a:pPr marL="457200" indent="-457200">
              <a:buFont typeface="+mj-lt"/>
              <a:buAutoNum type="arabicPeriod"/>
            </a:pPr>
            <a:r>
              <a:rPr lang="en-US" sz="2400" dirty="0"/>
              <a:t>How does US humanitarian aid change over time? </a:t>
            </a:r>
          </a:p>
          <a:p>
            <a:pPr marL="457200" indent="-457200">
              <a:buFont typeface="+mj-lt"/>
              <a:buAutoNum type="arabicPeriod"/>
            </a:pPr>
            <a:endParaRPr lang="en-US" sz="2400" dirty="0"/>
          </a:p>
          <a:p>
            <a:pPr marL="457200" indent="-457200">
              <a:buFont typeface="+mj-lt"/>
              <a:buAutoNum type="arabicPeriod"/>
            </a:pPr>
            <a:r>
              <a:rPr lang="en-US" sz="2400" dirty="0"/>
              <a:t>Is there a positive correlation between refugee population increases/decreases and US foreign aid? </a:t>
            </a:r>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2015981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305FB-4FA7-D24E-8B06-4149AC54D89E}"/>
              </a:ext>
            </a:extLst>
          </p:cNvPr>
          <p:cNvSpPr>
            <a:spLocks noGrp="1"/>
          </p:cNvSpPr>
          <p:nvPr>
            <p:ph type="title"/>
          </p:nvPr>
        </p:nvSpPr>
        <p:spPr>
          <a:xfrm>
            <a:off x="1013346" y="330958"/>
            <a:ext cx="10317707" cy="788158"/>
          </a:xfrm>
        </p:spPr>
        <p:txBody>
          <a:bodyPr>
            <a:noAutofit/>
          </a:bodyPr>
          <a:lstStyle/>
          <a:p>
            <a:r>
              <a:rPr lang="en-US" sz="3800" dirty="0"/>
              <a:t>A positive relationship between refugees and aid? </a:t>
            </a:r>
          </a:p>
        </p:txBody>
      </p:sp>
      <p:sp>
        <p:nvSpPr>
          <p:cNvPr id="3" name="Content Placeholder 2">
            <a:extLst>
              <a:ext uri="{FF2B5EF4-FFF2-40B4-BE49-F238E27FC236}">
                <a16:creationId xmlns:a16="http://schemas.microsoft.com/office/drawing/2014/main" id="{8A3C387C-0FC7-9D4B-9FF9-164F4287124E}"/>
              </a:ext>
            </a:extLst>
          </p:cNvPr>
          <p:cNvSpPr>
            <a:spLocks noGrp="1"/>
          </p:cNvSpPr>
          <p:nvPr>
            <p:ph idx="1"/>
          </p:nvPr>
        </p:nvSpPr>
        <p:spPr>
          <a:xfrm>
            <a:off x="1255594" y="1364776"/>
            <a:ext cx="10317706" cy="5162266"/>
          </a:xfrm>
        </p:spPr>
        <p:txBody>
          <a:bodyPr>
            <a:normAutofit/>
          </a:bodyPr>
          <a:lstStyle/>
          <a:p>
            <a:pPr marL="0" indent="0">
              <a:lnSpc>
                <a:spcPct val="100000"/>
              </a:lnSpc>
              <a:spcAft>
                <a:spcPts val="600"/>
              </a:spcAft>
              <a:buNone/>
            </a:pPr>
            <a:r>
              <a:rPr lang="en-US" b="1" dirty="0"/>
              <a:t>The US: </a:t>
            </a:r>
            <a:r>
              <a:rPr lang="en-US" dirty="0"/>
              <a:t>“The United States remains the single-largest global donor of humanitarian assistance to help those affected by the conflict, both inside Syria and in neighboring countries” (ForeignAssistance.gov)</a:t>
            </a:r>
          </a:p>
          <a:p>
            <a:r>
              <a:rPr lang="en-US" dirty="0"/>
              <a:t>FY2017 requests funding for emergency aid &amp; sustainable response aid to Syria and neighboring countries/host communities </a:t>
            </a:r>
          </a:p>
          <a:p>
            <a:pPr marL="0" indent="0">
              <a:buNone/>
            </a:pPr>
            <a:endParaRPr lang="en-US" dirty="0"/>
          </a:p>
          <a:p>
            <a:pPr marL="0" indent="0">
              <a:lnSpc>
                <a:spcPct val="100000"/>
              </a:lnSpc>
              <a:spcAft>
                <a:spcPts val="800"/>
              </a:spcAft>
              <a:buNone/>
            </a:pPr>
            <a:r>
              <a:rPr lang="en-US" b="1" dirty="0"/>
              <a:t>The UNHCR: </a:t>
            </a:r>
            <a:r>
              <a:rPr lang="en-US" dirty="0"/>
              <a:t>“Funding received for the resilience component has also increased from US$486 million in 2015 to US$822 million in 2017. This significant increase reflects the needs as well as the commitment of partners and donors to support resilience among refugees, host communities and local and national institutions. </a:t>
            </a:r>
            <a:r>
              <a:rPr lang="en-US" i="1" dirty="0"/>
              <a:t>However, the resilience component remains critically underfunded in terms of the overall appeal</a:t>
            </a:r>
            <a:r>
              <a:rPr lang="en-US" dirty="0"/>
              <a:t>.” (UNHCR 3RP Overview 2019/2020)</a:t>
            </a:r>
          </a:p>
          <a:p>
            <a:pPr marL="0" indent="0">
              <a:buNone/>
            </a:pPr>
            <a:endParaRPr lang="en-US" dirty="0"/>
          </a:p>
        </p:txBody>
      </p:sp>
    </p:spTree>
    <p:extLst>
      <p:ext uri="{BB962C8B-B14F-4D97-AF65-F5344CB8AC3E}">
        <p14:creationId xmlns:p14="http://schemas.microsoft.com/office/powerpoint/2010/main" val="88086955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596</TotalTime>
  <Words>683</Words>
  <Application>Microsoft Macintosh PowerPoint</Application>
  <PresentationFormat>Widescreen</PresentationFormat>
  <Paragraphs>89</Paragraphs>
  <Slides>19</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Calibri</vt:lpstr>
      <vt:lpstr>Franklin Gothic Book</vt:lpstr>
      <vt:lpstr>Crop</vt:lpstr>
      <vt:lpstr>Where is the relief? The disconnect between US foreign aid and Syrian refugee populations</vt:lpstr>
      <vt:lpstr>Syrian Refugee Crisis – Regional Impacts</vt:lpstr>
      <vt:lpstr>Total Population – Time Series</vt:lpstr>
      <vt:lpstr>Reginal Flows – Time Series</vt:lpstr>
      <vt:lpstr>Internal Displacement – Time Series</vt:lpstr>
      <vt:lpstr>UNHCR – 3RP Funding Requests Remain Unmet</vt:lpstr>
      <vt:lpstr>UNHCR – 3RP Funding Requests Remain Unmet</vt:lpstr>
      <vt:lpstr>Refugee Flows and US Humanitarian Relief </vt:lpstr>
      <vt:lpstr>A positive relationship between refugees and aid? </vt:lpstr>
      <vt:lpstr>Changes in refugee population : changes in humanitarian aid</vt:lpstr>
      <vt:lpstr>UNHCR Refugee Population Data  UNHCR Population Statistics – Time Series  </vt:lpstr>
      <vt:lpstr>PowerPoint Presentation</vt:lpstr>
      <vt:lpstr>ForeignAssistance.gov</vt:lpstr>
      <vt:lpstr>Validation – types of aid </vt:lpstr>
      <vt:lpstr>Data Management</vt:lpstr>
      <vt:lpstr>Workflow</vt:lpstr>
      <vt:lpstr>Problems and Setbacks</vt:lpstr>
      <vt:lpstr>The Takeaway </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Where is the relief? Humanitarian Responses to the Syrian Refugee Crisis</dc:title>
  <dc:creator>Marissa Marinello</dc:creator>
  <cp:lastModifiedBy>Marissa Marinello</cp:lastModifiedBy>
  <cp:revision>20</cp:revision>
  <dcterms:created xsi:type="dcterms:W3CDTF">2019-04-30T20:59:09Z</dcterms:created>
  <dcterms:modified xsi:type="dcterms:W3CDTF">2019-05-02T21:35:56Z</dcterms:modified>
</cp:coreProperties>
</file>