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4" r:id="rId13"/>
    <p:sldId id="270" r:id="rId14"/>
    <p:sldId id="271" r:id="rId15"/>
    <p:sldId id="272" r:id="rId16"/>
    <p:sldId id="273"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a:p>
          <a:p>
            <a:pPr marL="0" lvl="0" indent="0" algn="l" rtl="0">
              <a:lnSpc>
                <a:spcPct val="70000"/>
              </a:lnSpc>
              <a:spcBef>
                <a:spcPts val="1000"/>
              </a:spcBef>
              <a:spcAft>
                <a:spcPts val="0"/>
              </a:spcAft>
              <a:buClr>
                <a:schemeClr val="lt1"/>
              </a:buClr>
              <a:buSzPts val="1850"/>
              <a:buNone/>
            </a:pPr>
            <a:r>
              <a:rPr lang="en-US" sz="1850"/>
              <a:t>Developer: </a:t>
            </a:r>
            <a:r>
              <a:rPr lang="en-US" sz="1850" i="1"/>
              <a:t>[Insert your name here]</a:t>
            </a:r>
            <a:endParaRPr/>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269D-25EE-0F31-EA2E-ACDD2AA0CB30}"/>
              </a:ext>
            </a:extLst>
          </p:cNvPr>
          <p:cNvSpPr>
            <a:spLocks noGrp="1"/>
          </p:cNvSpPr>
          <p:nvPr>
            <p:ph type="title"/>
          </p:nvPr>
        </p:nvSpPr>
        <p:spPr/>
        <p:txBody>
          <a:bodyPr/>
          <a:lstStyle/>
          <a:p>
            <a:r>
              <a:rPr lang="en-US" dirty="0"/>
              <a:t>Positive: No Overflow After Adding Numbers</a:t>
            </a:r>
          </a:p>
        </p:txBody>
      </p:sp>
      <p:pic>
        <p:nvPicPr>
          <p:cNvPr id="5" name="Picture 4">
            <a:extLst>
              <a:ext uri="{FF2B5EF4-FFF2-40B4-BE49-F238E27FC236}">
                <a16:creationId xmlns:a16="http://schemas.microsoft.com/office/drawing/2014/main" id="{A0F5C34B-3A5E-F1B6-42BC-0ED29C3898DE}"/>
              </a:ext>
            </a:extLst>
          </p:cNvPr>
          <p:cNvPicPr>
            <a:picLocks noChangeAspect="1"/>
          </p:cNvPicPr>
          <p:nvPr/>
        </p:nvPicPr>
        <p:blipFill>
          <a:blip r:embed="rId2"/>
          <a:stretch>
            <a:fillRect/>
          </a:stretch>
        </p:blipFill>
        <p:spPr>
          <a:xfrm>
            <a:off x="250147" y="1927887"/>
            <a:ext cx="7887801" cy="2562583"/>
          </a:xfrm>
          <a:prstGeom prst="rect">
            <a:avLst/>
          </a:prstGeom>
        </p:spPr>
      </p:pic>
      <p:pic>
        <p:nvPicPr>
          <p:cNvPr id="9" name="Picture 8">
            <a:extLst>
              <a:ext uri="{FF2B5EF4-FFF2-40B4-BE49-F238E27FC236}">
                <a16:creationId xmlns:a16="http://schemas.microsoft.com/office/drawing/2014/main" id="{285D31AD-DD68-F3B0-617D-A8EC1A26AC4E}"/>
              </a:ext>
            </a:extLst>
          </p:cNvPr>
          <p:cNvPicPr>
            <a:picLocks noChangeAspect="1"/>
          </p:cNvPicPr>
          <p:nvPr/>
        </p:nvPicPr>
        <p:blipFill>
          <a:blip r:embed="rId3"/>
          <a:stretch>
            <a:fillRect/>
          </a:stretch>
        </p:blipFill>
        <p:spPr>
          <a:xfrm>
            <a:off x="250147" y="4646649"/>
            <a:ext cx="5344271" cy="381053"/>
          </a:xfrm>
          <a:prstGeom prst="rect">
            <a:avLst/>
          </a:prstGeom>
        </p:spPr>
      </p:pic>
      <p:sp>
        <p:nvSpPr>
          <p:cNvPr id="10" name="Text Placeholder 2">
            <a:extLst>
              <a:ext uri="{FF2B5EF4-FFF2-40B4-BE49-F238E27FC236}">
                <a16:creationId xmlns:a16="http://schemas.microsoft.com/office/drawing/2014/main" id="{84B11109-5D6A-05C1-E660-90BCAFACF21F}"/>
              </a:ext>
            </a:extLst>
          </p:cNvPr>
          <p:cNvSpPr>
            <a:spLocks noGrp="1"/>
          </p:cNvSpPr>
          <p:nvPr>
            <p:ph type="body" idx="1"/>
          </p:nvPr>
        </p:nvSpPr>
        <p:spPr>
          <a:xfrm>
            <a:off x="685800" y="5183881"/>
            <a:ext cx="10820400" cy="1034804"/>
          </a:xfrm>
        </p:spPr>
        <p:txBody>
          <a:bodyPr/>
          <a:lstStyle/>
          <a:p>
            <a:r>
              <a:rPr lang="en-US" dirty="0"/>
              <a:t>With valid values, no overflow occurs when adding numbers.</a:t>
            </a:r>
          </a:p>
        </p:txBody>
      </p:sp>
    </p:spTree>
    <p:extLst>
      <p:ext uri="{BB962C8B-B14F-4D97-AF65-F5344CB8AC3E}">
        <p14:creationId xmlns:p14="http://schemas.microsoft.com/office/powerpoint/2010/main" val="297214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269D-25EE-0F31-EA2E-ACDD2AA0CB30}"/>
              </a:ext>
            </a:extLst>
          </p:cNvPr>
          <p:cNvSpPr>
            <a:spLocks noGrp="1"/>
          </p:cNvSpPr>
          <p:nvPr>
            <p:ph type="title"/>
          </p:nvPr>
        </p:nvSpPr>
        <p:spPr/>
        <p:txBody>
          <a:bodyPr/>
          <a:lstStyle/>
          <a:p>
            <a:r>
              <a:rPr lang="en-US" dirty="0"/>
              <a:t>Positive: No Overflow With Small Steps</a:t>
            </a:r>
          </a:p>
        </p:txBody>
      </p:sp>
      <p:sp>
        <p:nvSpPr>
          <p:cNvPr id="3" name="Text Placeholder 2">
            <a:extLst>
              <a:ext uri="{FF2B5EF4-FFF2-40B4-BE49-F238E27FC236}">
                <a16:creationId xmlns:a16="http://schemas.microsoft.com/office/drawing/2014/main" id="{A4B4D7A7-FE50-A6C6-7D14-7E808346EB2F}"/>
              </a:ext>
            </a:extLst>
          </p:cNvPr>
          <p:cNvSpPr>
            <a:spLocks noGrp="1"/>
          </p:cNvSpPr>
          <p:nvPr>
            <p:ph type="body" idx="1"/>
          </p:nvPr>
        </p:nvSpPr>
        <p:spPr/>
        <p:txBody>
          <a:bodyPr/>
          <a:lstStyle/>
          <a:p>
            <a:r>
              <a:rPr lang="en-US" dirty="0"/>
              <a:t>When steps is a small value in determining the increment, no overflow occurs.</a:t>
            </a:r>
          </a:p>
          <a:p>
            <a:endParaRPr lang="en-US" dirty="0"/>
          </a:p>
        </p:txBody>
      </p:sp>
      <p:pic>
        <p:nvPicPr>
          <p:cNvPr id="5" name="Picture 4">
            <a:extLst>
              <a:ext uri="{FF2B5EF4-FFF2-40B4-BE49-F238E27FC236}">
                <a16:creationId xmlns:a16="http://schemas.microsoft.com/office/drawing/2014/main" id="{ABBEA9F2-4A83-37AF-82F8-927F9BAEACF2}"/>
              </a:ext>
            </a:extLst>
          </p:cNvPr>
          <p:cNvPicPr>
            <a:picLocks noChangeAspect="1"/>
          </p:cNvPicPr>
          <p:nvPr/>
        </p:nvPicPr>
        <p:blipFill>
          <a:blip r:embed="rId2"/>
          <a:stretch>
            <a:fillRect/>
          </a:stretch>
        </p:blipFill>
        <p:spPr>
          <a:xfrm>
            <a:off x="499505" y="3042625"/>
            <a:ext cx="7992590" cy="2629267"/>
          </a:xfrm>
          <a:prstGeom prst="rect">
            <a:avLst/>
          </a:prstGeom>
        </p:spPr>
      </p:pic>
      <p:pic>
        <p:nvPicPr>
          <p:cNvPr id="7" name="Picture 6">
            <a:extLst>
              <a:ext uri="{FF2B5EF4-FFF2-40B4-BE49-F238E27FC236}">
                <a16:creationId xmlns:a16="http://schemas.microsoft.com/office/drawing/2014/main" id="{AEA0358B-9C04-BD5F-0D49-5D7D0A484DCD}"/>
              </a:ext>
            </a:extLst>
          </p:cNvPr>
          <p:cNvPicPr>
            <a:picLocks noChangeAspect="1"/>
          </p:cNvPicPr>
          <p:nvPr/>
        </p:nvPicPr>
        <p:blipFill>
          <a:blip r:embed="rId3"/>
          <a:stretch>
            <a:fillRect/>
          </a:stretch>
        </p:blipFill>
        <p:spPr>
          <a:xfrm>
            <a:off x="499505" y="5809051"/>
            <a:ext cx="5477639" cy="409632"/>
          </a:xfrm>
          <a:prstGeom prst="rect">
            <a:avLst/>
          </a:prstGeom>
        </p:spPr>
      </p:pic>
    </p:spTree>
    <p:extLst>
      <p:ext uri="{BB962C8B-B14F-4D97-AF65-F5344CB8AC3E}">
        <p14:creationId xmlns:p14="http://schemas.microsoft.com/office/powerpoint/2010/main" val="300770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269D-25EE-0F31-EA2E-ACDD2AA0CB30}"/>
              </a:ext>
            </a:extLst>
          </p:cNvPr>
          <p:cNvSpPr>
            <a:spLocks noGrp="1"/>
          </p:cNvSpPr>
          <p:nvPr>
            <p:ph type="title"/>
          </p:nvPr>
        </p:nvSpPr>
        <p:spPr/>
        <p:txBody>
          <a:bodyPr/>
          <a:lstStyle/>
          <a:p>
            <a:r>
              <a:rPr lang="en-US" dirty="0"/>
              <a:t>Negative: Overflow When Increment Is Too Large</a:t>
            </a:r>
          </a:p>
        </p:txBody>
      </p:sp>
      <p:sp>
        <p:nvSpPr>
          <p:cNvPr id="3" name="Text Placeholder 2">
            <a:extLst>
              <a:ext uri="{FF2B5EF4-FFF2-40B4-BE49-F238E27FC236}">
                <a16:creationId xmlns:a16="http://schemas.microsoft.com/office/drawing/2014/main" id="{A4B4D7A7-FE50-A6C6-7D14-7E808346EB2F}"/>
              </a:ext>
            </a:extLst>
          </p:cNvPr>
          <p:cNvSpPr>
            <a:spLocks noGrp="1"/>
          </p:cNvSpPr>
          <p:nvPr>
            <p:ph type="body" idx="1"/>
          </p:nvPr>
        </p:nvSpPr>
        <p:spPr/>
        <p:txBody>
          <a:bodyPr/>
          <a:lstStyle/>
          <a:p>
            <a:r>
              <a:rPr lang="en-US" dirty="0"/>
              <a:t>When the increment is too large, overflow occurs, and an overflow exception is thrown.</a:t>
            </a:r>
          </a:p>
          <a:p>
            <a:endParaRPr lang="en-US" dirty="0"/>
          </a:p>
        </p:txBody>
      </p:sp>
      <p:pic>
        <p:nvPicPr>
          <p:cNvPr id="5" name="Picture 4">
            <a:extLst>
              <a:ext uri="{FF2B5EF4-FFF2-40B4-BE49-F238E27FC236}">
                <a16:creationId xmlns:a16="http://schemas.microsoft.com/office/drawing/2014/main" id="{EF620FE0-478A-0FE4-8492-A63D3A0A49DE}"/>
              </a:ext>
            </a:extLst>
          </p:cNvPr>
          <p:cNvPicPr>
            <a:picLocks noChangeAspect="1"/>
          </p:cNvPicPr>
          <p:nvPr/>
        </p:nvPicPr>
        <p:blipFill>
          <a:blip r:embed="rId2"/>
          <a:stretch>
            <a:fillRect/>
          </a:stretch>
        </p:blipFill>
        <p:spPr>
          <a:xfrm>
            <a:off x="470862" y="3052185"/>
            <a:ext cx="8964276" cy="2800741"/>
          </a:xfrm>
          <a:prstGeom prst="rect">
            <a:avLst/>
          </a:prstGeom>
        </p:spPr>
      </p:pic>
      <p:pic>
        <p:nvPicPr>
          <p:cNvPr id="7" name="Picture 6">
            <a:extLst>
              <a:ext uri="{FF2B5EF4-FFF2-40B4-BE49-F238E27FC236}">
                <a16:creationId xmlns:a16="http://schemas.microsoft.com/office/drawing/2014/main" id="{70FFB7BC-09BD-49D5-3CEC-126F27636FF5}"/>
              </a:ext>
            </a:extLst>
          </p:cNvPr>
          <p:cNvPicPr>
            <a:picLocks noChangeAspect="1"/>
          </p:cNvPicPr>
          <p:nvPr/>
        </p:nvPicPr>
        <p:blipFill>
          <a:blip r:embed="rId3"/>
          <a:stretch>
            <a:fillRect/>
          </a:stretch>
        </p:blipFill>
        <p:spPr>
          <a:xfrm>
            <a:off x="559254" y="5852926"/>
            <a:ext cx="5515745" cy="447737"/>
          </a:xfrm>
          <a:prstGeom prst="rect">
            <a:avLst/>
          </a:prstGeom>
        </p:spPr>
      </p:pic>
    </p:spTree>
    <p:extLst>
      <p:ext uri="{BB962C8B-B14F-4D97-AF65-F5344CB8AC3E}">
        <p14:creationId xmlns:p14="http://schemas.microsoft.com/office/powerpoint/2010/main" val="310346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269D-25EE-0F31-EA2E-ACDD2AA0CB30}"/>
              </a:ext>
            </a:extLst>
          </p:cNvPr>
          <p:cNvSpPr>
            <a:spLocks noGrp="1"/>
          </p:cNvSpPr>
          <p:nvPr>
            <p:ph type="title"/>
          </p:nvPr>
        </p:nvSpPr>
        <p:spPr/>
        <p:txBody>
          <a:bodyPr/>
          <a:lstStyle/>
          <a:p>
            <a:r>
              <a:rPr lang="en-US" dirty="0"/>
              <a:t>Negative: Overflow When Starting Value Is Too Large</a:t>
            </a:r>
          </a:p>
        </p:txBody>
      </p:sp>
      <p:sp>
        <p:nvSpPr>
          <p:cNvPr id="3" name="Text Placeholder 2">
            <a:extLst>
              <a:ext uri="{FF2B5EF4-FFF2-40B4-BE49-F238E27FC236}">
                <a16:creationId xmlns:a16="http://schemas.microsoft.com/office/drawing/2014/main" id="{A4B4D7A7-FE50-A6C6-7D14-7E808346EB2F}"/>
              </a:ext>
            </a:extLst>
          </p:cNvPr>
          <p:cNvSpPr>
            <a:spLocks noGrp="1"/>
          </p:cNvSpPr>
          <p:nvPr>
            <p:ph type="body" idx="1"/>
          </p:nvPr>
        </p:nvSpPr>
        <p:spPr/>
        <p:txBody>
          <a:bodyPr/>
          <a:lstStyle/>
          <a:p>
            <a:r>
              <a:rPr lang="en-US" dirty="0"/>
              <a:t>When the starting value is too large, overflow occurs, and an exception is thrown.</a:t>
            </a:r>
          </a:p>
          <a:p>
            <a:endParaRPr lang="en-US" dirty="0"/>
          </a:p>
        </p:txBody>
      </p:sp>
      <p:pic>
        <p:nvPicPr>
          <p:cNvPr id="5" name="Picture 4">
            <a:extLst>
              <a:ext uri="{FF2B5EF4-FFF2-40B4-BE49-F238E27FC236}">
                <a16:creationId xmlns:a16="http://schemas.microsoft.com/office/drawing/2014/main" id="{D5D9C89D-8F25-1A39-7AED-89390B660FF4}"/>
              </a:ext>
            </a:extLst>
          </p:cNvPr>
          <p:cNvPicPr>
            <a:picLocks noChangeAspect="1"/>
          </p:cNvPicPr>
          <p:nvPr/>
        </p:nvPicPr>
        <p:blipFill>
          <a:blip r:embed="rId2"/>
          <a:stretch>
            <a:fillRect/>
          </a:stretch>
        </p:blipFill>
        <p:spPr>
          <a:xfrm>
            <a:off x="449340" y="3021424"/>
            <a:ext cx="8897592" cy="2495898"/>
          </a:xfrm>
          <a:prstGeom prst="rect">
            <a:avLst/>
          </a:prstGeom>
        </p:spPr>
      </p:pic>
      <p:pic>
        <p:nvPicPr>
          <p:cNvPr id="7" name="Picture 6">
            <a:extLst>
              <a:ext uri="{FF2B5EF4-FFF2-40B4-BE49-F238E27FC236}">
                <a16:creationId xmlns:a16="http://schemas.microsoft.com/office/drawing/2014/main" id="{24896B8E-8AD1-8ABF-060E-5C0BA2BF5B23}"/>
              </a:ext>
            </a:extLst>
          </p:cNvPr>
          <p:cNvPicPr>
            <a:picLocks noChangeAspect="1"/>
          </p:cNvPicPr>
          <p:nvPr/>
        </p:nvPicPr>
        <p:blipFill>
          <a:blip r:embed="rId3"/>
          <a:stretch>
            <a:fillRect/>
          </a:stretch>
        </p:blipFill>
        <p:spPr>
          <a:xfrm>
            <a:off x="449340" y="5585901"/>
            <a:ext cx="5277587" cy="409632"/>
          </a:xfrm>
          <a:prstGeom prst="rect">
            <a:avLst/>
          </a:prstGeom>
        </p:spPr>
      </p:pic>
    </p:spTree>
    <p:extLst>
      <p:ext uri="{BB962C8B-B14F-4D97-AF65-F5344CB8AC3E}">
        <p14:creationId xmlns:p14="http://schemas.microsoft.com/office/powerpoint/2010/main" val="313551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Numeric Overflow Coding Vulnerability</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p>
          <a:p>
            <a:pPr marL="342900"/>
            <a:r>
              <a:rPr lang="en-US" dirty="0"/>
              <a:t>Unit testing the numeric overflow coding vulnerability</a:t>
            </a:r>
          </a:p>
          <a:p>
            <a:pPr marL="342900"/>
            <a:r>
              <a:rPr lang="en-US" dirty="0"/>
              <a:t>Issues:</a:t>
            </a:r>
          </a:p>
          <a:p>
            <a:pPr marL="800100" lvl="1"/>
            <a:r>
              <a:rPr lang="en-US" dirty="0"/>
              <a:t>Incorrect computations</a:t>
            </a:r>
          </a:p>
          <a:p>
            <a:pPr marL="800100" lvl="1"/>
            <a:r>
              <a:rPr lang="en-US" dirty="0"/>
              <a:t>Leading to buffer overflows </a:t>
            </a:r>
            <a:r>
              <a:rPr lang="en-US" dirty="0">
                <a:sym typeface="Wingdings" panose="05000000000000000000" pitchFamily="2" charset="2"/>
              </a:rPr>
              <a:t> </a:t>
            </a:r>
            <a:r>
              <a:rPr lang="en-US" dirty="0"/>
              <a:t>attackers overwriting data and executing malicious code</a:t>
            </a:r>
          </a:p>
          <a:p>
            <a:pPr marL="800100" lvl="1"/>
            <a:r>
              <a:rPr lang="en-US" dirty="0"/>
              <a:t>Unexpected behavior and attackers manipulating program control flows</a:t>
            </a:r>
          </a:p>
          <a:p>
            <a:pPr marL="800100" lvl="1"/>
            <a:r>
              <a:rPr lang="en-US" dirty="0"/>
              <a:t>Data corruption</a:t>
            </a:r>
          </a:p>
          <a:p>
            <a:pPr marL="800100" lvl="1"/>
            <a:r>
              <a:rPr lang="en-US" dirty="0"/>
              <a:t>Availability issues due to crashes and halts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E2F4-941E-2573-846A-62E22705B077}"/>
              </a:ext>
            </a:extLst>
          </p:cNvPr>
          <p:cNvSpPr>
            <a:spLocks noGrp="1"/>
          </p:cNvSpPr>
          <p:nvPr>
            <p:ph type="title"/>
          </p:nvPr>
        </p:nvSpPr>
        <p:spPr/>
        <p:txBody>
          <a:bodyPr/>
          <a:lstStyle/>
          <a:p>
            <a:r>
              <a:rPr lang="en-US" dirty="0" err="1"/>
              <a:t>Add_Numbers</a:t>
            </a:r>
            <a:r>
              <a:rPr lang="en-US" dirty="0"/>
              <a:t> Numeric Overflow Testing Function</a:t>
            </a:r>
          </a:p>
        </p:txBody>
      </p:sp>
      <p:pic>
        <p:nvPicPr>
          <p:cNvPr id="5" name="Picture 4">
            <a:extLst>
              <a:ext uri="{FF2B5EF4-FFF2-40B4-BE49-F238E27FC236}">
                <a16:creationId xmlns:a16="http://schemas.microsoft.com/office/drawing/2014/main" id="{7EF8EF36-BB1E-8FE1-30DE-4B63EB727099}"/>
              </a:ext>
            </a:extLst>
          </p:cNvPr>
          <p:cNvPicPr>
            <a:picLocks noChangeAspect="1"/>
          </p:cNvPicPr>
          <p:nvPr/>
        </p:nvPicPr>
        <p:blipFill>
          <a:blip r:embed="rId2"/>
          <a:stretch>
            <a:fillRect/>
          </a:stretch>
        </p:blipFill>
        <p:spPr>
          <a:xfrm>
            <a:off x="985774" y="2347377"/>
            <a:ext cx="9707108" cy="4131866"/>
          </a:xfrm>
          <a:prstGeom prst="rect">
            <a:avLst/>
          </a:prstGeom>
        </p:spPr>
      </p:pic>
    </p:spTree>
    <p:extLst>
      <p:ext uri="{BB962C8B-B14F-4D97-AF65-F5344CB8AC3E}">
        <p14:creationId xmlns:p14="http://schemas.microsoft.com/office/powerpoint/2010/main" val="1774740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78</TotalTime>
  <Words>495</Words>
  <Application>Microsoft Office PowerPoint</Application>
  <PresentationFormat>Widescreen</PresentationFormat>
  <Paragraphs>55</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Arial</vt:lpstr>
      <vt:lpstr>Wingdings</vt:lpstr>
      <vt:lpstr>Vapor Trail</vt:lpstr>
      <vt:lpstr>Green Pace</vt:lpstr>
      <vt:lpstr>OVERVIEW: DEFENSE IN DEPTH</vt:lpstr>
      <vt:lpstr>THREATS MATRIX</vt:lpstr>
      <vt:lpstr>10 PRINCIPLES</vt:lpstr>
      <vt:lpstr>CODING STANDARDS</vt:lpstr>
      <vt:lpstr>ENCRYPTION POLICIES</vt:lpstr>
      <vt:lpstr>TRIPLE-A POLICIES</vt:lpstr>
      <vt:lpstr>Unit Testing – Numeric Overflow Coding Vulnerability</vt:lpstr>
      <vt:lpstr>Add_Numbers Numeric Overflow Testing Function</vt:lpstr>
      <vt:lpstr>Positive: No Overflow After Adding Numbers</vt:lpstr>
      <vt:lpstr>Positive: No Overflow With Small Steps</vt:lpstr>
      <vt:lpstr>Negative: Overflow When Increment Is Too Large</vt:lpstr>
      <vt:lpstr>Negative: Overflow When Starting Value Is Too Large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Sihapanya, Marissa</cp:lastModifiedBy>
  <cp:revision>5</cp:revision>
  <dcterms:created xsi:type="dcterms:W3CDTF">2020-08-19T17:59:24Z</dcterms:created>
  <dcterms:modified xsi:type="dcterms:W3CDTF">2024-06-19T16:18:19Z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