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9fc533545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9fc533545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a9fc533545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9fc533545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9fc53354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9fc533545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a9fc53354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fc533545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a9fc53354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fc533545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a9fc533545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fc533545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fc533545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a9fc533545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9fc533545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9fc533545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9fc533545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a9fc53354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9fc533545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a9fc533545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9fc533545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a9fc53354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9fc533545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a9fc533545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9fc53354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9fc533545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9fc533545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a9fc533545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fc533545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a9fc533545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ed.com/talks/r_luke_dubois_insightful_human_portraits_made_from_data?referrer=playlist-what_your_data_reveals_about_y#t-74165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metapicz.com/#landing" TargetMode="External"/><Relationship Id="rId4" Type="http://schemas.openxmlformats.org/officeDocument/2006/relationships/hyperlink" Target="http://www.extractmetadata.com/" TargetMode="External"/><Relationship Id="rId5" Type="http://schemas.openxmlformats.org/officeDocument/2006/relationships/hyperlink" Target="http://www.metadatagames.org/get-involv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vimeo.com/17542145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rPr lang="en-US" sz="4800"/>
              <a:t>Humanities (Meta)</a:t>
            </a:r>
            <a:r>
              <a:rPr lang="en-US" sz="4800"/>
              <a:t>Data?</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The Relationship Between Data, Information and Knowledge</a:t>
            </a:r>
            <a:endParaRPr/>
          </a:p>
        </p:txBody>
      </p:sp>
      <p:sp>
        <p:nvSpPr>
          <p:cNvPr id="142" name="Google Shape;142;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b="1" lang="en-US" sz="2400"/>
              <a:t>In-class Exercise!</a:t>
            </a:r>
            <a:endParaRPr sz="2400"/>
          </a:p>
          <a:p>
            <a:pPr indent="-190500" lvl="0" marL="171450" rtl="0" algn="l">
              <a:lnSpc>
                <a:spcPct val="90000"/>
              </a:lnSpc>
              <a:spcBef>
                <a:spcPts val="750"/>
              </a:spcBef>
              <a:spcAft>
                <a:spcPts val="0"/>
              </a:spcAft>
              <a:buClr>
                <a:schemeClr val="dk1"/>
              </a:buClr>
              <a:buSzPts val="2400"/>
              <a:buChar char="•"/>
            </a:pPr>
            <a:r>
              <a:rPr lang="en-US" sz="2400"/>
              <a:t>Let’s talk about the relationship between data, information and knowledge.  </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We’re going to do that by talking about a box.  </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As I give you data, I want you to recognize the point at which you know what this box really is.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502920" y="530352"/>
            <a:ext cx="8184000" cy="4651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This box is in many peoples’ homes, not everybody has one, it comes in a variety of sizes and colors, and the color is usually intended to match the décor of the room.  The box is usually kept in the kitchen.</a:t>
            </a:r>
            <a:endParaRPr/>
          </a:p>
          <a:p>
            <a:pPr indent="0" lvl="0" marL="0" rtl="0" algn="l">
              <a:lnSpc>
                <a:spcPct val="90000"/>
              </a:lnSpc>
              <a:spcBef>
                <a:spcPts val="750"/>
              </a:spcBef>
              <a:spcAft>
                <a:spcPts val="0"/>
              </a:spcAft>
              <a:buClr>
                <a:schemeClr val="dk1"/>
              </a:buClr>
              <a:buSzPts val="2100"/>
              <a:buNone/>
            </a:pPr>
            <a:r>
              <a:rPr lang="en-US"/>
              <a:t>  </a:t>
            </a:r>
            <a:endParaRPr/>
          </a:p>
          <a:p>
            <a:pPr indent="-171450" lvl="0" marL="171450" rtl="0" algn="l">
              <a:lnSpc>
                <a:spcPct val="90000"/>
              </a:lnSpc>
              <a:spcBef>
                <a:spcPts val="750"/>
              </a:spcBef>
              <a:spcAft>
                <a:spcPts val="0"/>
              </a:spcAft>
              <a:buClr>
                <a:schemeClr val="dk1"/>
              </a:buClr>
              <a:buSzPts val="2100"/>
              <a:buChar char="•"/>
            </a:pPr>
            <a:r>
              <a:rPr lang="en-US"/>
              <a:t>It usually has controls on the front of the box.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There is a door on the front and when you open the door a light comes on.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In the door is usually a window, the reason there is a window is because you usually cook things in the box.  </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The most frequent things we cook in it are beverages and popcorn.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198120" y="5867400"/>
            <a:ext cx="8184000" cy="9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3300"/>
              <a:buFont typeface="Calibri"/>
              <a:buNone/>
            </a:pPr>
            <a:r>
              <a:rPr lang="en-US"/>
              <a:t>What did we learn?</a:t>
            </a:r>
            <a:endParaRPr/>
          </a:p>
        </p:txBody>
      </p:sp>
      <p:sp>
        <p:nvSpPr>
          <p:cNvPr id="153" name="Google Shape;153;p24"/>
          <p:cNvSpPr txBox="1"/>
          <p:nvPr>
            <p:ph idx="1" type="body"/>
          </p:nvPr>
        </p:nvSpPr>
        <p:spPr>
          <a:xfrm>
            <a:off x="480050" y="380950"/>
            <a:ext cx="8184000" cy="556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400"/>
              <a:t>So let’s talk about how we got to this point.</a:t>
            </a:r>
            <a:endParaRPr sz="2400"/>
          </a:p>
          <a:p>
            <a:pPr indent="0" lvl="0" marL="171450" rtl="0" algn="l">
              <a:lnSpc>
                <a:spcPct val="90000"/>
              </a:lnSpc>
              <a:spcBef>
                <a:spcPts val="75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Data required to recognize the object:</a:t>
            </a:r>
            <a:endParaRPr sz="2400"/>
          </a:p>
          <a:p>
            <a:pPr indent="-209550" lvl="1" marL="514350" rtl="0" algn="l">
              <a:lnSpc>
                <a:spcPct val="90000"/>
              </a:lnSpc>
              <a:spcBef>
                <a:spcPts val="375"/>
              </a:spcBef>
              <a:spcAft>
                <a:spcPts val="0"/>
              </a:spcAft>
              <a:buClr>
                <a:schemeClr val="dk1"/>
              </a:buClr>
              <a:buSzPts val="2400"/>
              <a:buChar char="•"/>
            </a:pPr>
            <a:r>
              <a:rPr lang="en-US" sz="2400"/>
              <a:t>Box</a:t>
            </a:r>
            <a:endParaRPr sz="2400"/>
          </a:p>
          <a:p>
            <a:pPr indent="-209550" lvl="1" marL="514350" rtl="0" algn="l">
              <a:lnSpc>
                <a:spcPct val="90000"/>
              </a:lnSpc>
              <a:spcBef>
                <a:spcPts val="375"/>
              </a:spcBef>
              <a:spcAft>
                <a:spcPts val="0"/>
              </a:spcAft>
              <a:buClr>
                <a:schemeClr val="dk1"/>
              </a:buClr>
              <a:buSzPts val="2400"/>
              <a:buChar char="•"/>
            </a:pPr>
            <a:r>
              <a:rPr lang="en-US" sz="2400"/>
              <a:t>House</a:t>
            </a:r>
            <a:endParaRPr sz="2400"/>
          </a:p>
          <a:p>
            <a:pPr indent="-209550" lvl="1" marL="514350" rtl="0" algn="l">
              <a:lnSpc>
                <a:spcPct val="90000"/>
              </a:lnSpc>
              <a:spcBef>
                <a:spcPts val="375"/>
              </a:spcBef>
              <a:spcAft>
                <a:spcPts val="0"/>
              </a:spcAft>
              <a:buClr>
                <a:schemeClr val="dk1"/>
              </a:buClr>
              <a:buSzPts val="2400"/>
              <a:buChar char="•"/>
            </a:pPr>
            <a:r>
              <a:rPr lang="en-US" sz="2400"/>
              <a:t>Various sizes, colors</a:t>
            </a:r>
            <a:endParaRPr sz="2400"/>
          </a:p>
          <a:p>
            <a:pPr indent="-209550" lvl="1" marL="514350" rtl="0" algn="l">
              <a:lnSpc>
                <a:spcPct val="90000"/>
              </a:lnSpc>
              <a:spcBef>
                <a:spcPts val="375"/>
              </a:spcBef>
              <a:spcAft>
                <a:spcPts val="0"/>
              </a:spcAft>
              <a:buClr>
                <a:schemeClr val="dk1"/>
              </a:buClr>
              <a:buSzPts val="2400"/>
              <a:buChar char="•"/>
            </a:pPr>
            <a:r>
              <a:rPr lang="en-US" sz="2400"/>
              <a:t>Usually in kitchen</a:t>
            </a:r>
            <a:endParaRPr sz="2400"/>
          </a:p>
          <a:p>
            <a:pPr indent="-209550" lvl="1" marL="514350" rtl="0" algn="l">
              <a:lnSpc>
                <a:spcPct val="90000"/>
              </a:lnSpc>
              <a:spcBef>
                <a:spcPts val="375"/>
              </a:spcBef>
              <a:spcAft>
                <a:spcPts val="0"/>
              </a:spcAft>
              <a:buClr>
                <a:schemeClr val="dk1"/>
              </a:buClr>
              <a:buSzPts val="2400"/>
              <a:buChar char="•"/>
            </a:pPr>
            <a:r>
              <a:rPr lang="en-US" sz="2400"/>
              <a:t>Put items on top, things fall behind and under</a:t>
            </a:r>
            <a:endParaRPr sz="2400"/>
          </a:p>
          <a:p>
            <a:pPr indent="-209550" lvl="1" marL="514350" rtl="0" algn="l">
              <a:lnSpc>
                <a:spcPct val="90000"/>
              </a:lnSpc>
              <a:spcBef>
                <a:spcPts val="375"/>
              </a:spcBef>
              <a:spcAft>
                <a:spcPts val="0"/>
              </a:spcAft>
              <a:buClr>
                <a:schemeClr val="dk1"/>
              </a:buClr>
              <a:buSzPts val="2400"/>
              <a:buChar char="•"/>
            </a:pPr>
            <a:r>
              <a:rPr lang="en-US" sz="2400"/>
              <a:t>Controls</a:t>
            </a:r>
            <a:endParaRPr sz="2400"/>
          </a:p>
          <a:p>
            <a:pPr indent="-209550" lvl="1" marL="514350" rtl="0" algn="l">
              <a:lnSpc>
                <a:spcPct val="90000"/>
              </a:lnSpc>
              <a:spcBef>
                <a:spcPts val="375"/>
              </a:spcBef>
              <a:spcAft>
                <a:spcPts val="0"/>
              </a:spcAft>
              <a:buClr>
                <a:schemeClr val="dk1"/>
              </a:buClr>
              <a:buSzPts val="2400"/>
              <a:buChar char="•"/>
            </a:pPr>
            <a:r>
              <a:rPr lang="en-US" sz="2400"/>
              <a:t>Door on the front</a:t>
            </a:r>
            <a:endParaRPr sz="2400"/>
          </a:p>
          <a:p>
            <a:pPr indent="-209550" lvl="1" marL="514350" rtl="0" algn="l">
              <a:lnSpc>
                <a:spcPct val="90000"/>
              </a:lnSpc>
              <a:spcBef>
                <a:spcPts val="375"/>
              </a:spcBef>
              <a:spcAft>
                <a:spcPts val="0"/>
              </a:spcAft>
              <a:buClr>
                <a:schemeClr val="dk1"/>
              </a:buClr>
              <a:buSzPts val="2400"/>
              <a:buChar char="•"/>
            </a:pPr>
            <a:r>
              <a:rPr lang="en-US" sz="2400"/>
              <a:t>Light</a:t>
            </a:r>
            <a:endParaRPr sz="2400"/>
          </a:p>
          <a:p>
            <a:pPr indent="-209550" lvl="1" marL="514350" rtl="0" algn="l">
              <a:lnSpc>
                <a:spcPct val="90000"/>
              </a:lnSpc>
              <a:spcBef>
                <a:spcPts val="375"/>
              </a:spcBef>
              <a:spcAft>
                <a:spcPts val="0"/>
              </a:spcAft>
              <a:buClr>
                <a:schemeClr val="dk1"/>
              </a:buClr>
              <a:buSzPts val="2400"/>
              <a:buChar char="•"/>
            </a:pPr>
            <a:r>
              <a:rPr lang="en-US" sz="2400"/>
              <a:t>Window in door</a:t>
            </a:r>
            <a:endParaRPr sz="2400"/>
          </a:p>
          <a:p>
            <a:pPr indent="-209550" lvl="1" marL="514350" rtl="0" algn="l">
              <a:lnSpc>
                <a:spcPct val="90000"/>
              </a:lnSpc>
              <a:spcBef>
                <a:spcPts val="375"/>
              </a:spcBef>
              <a:spcAft>
                <a:spcPts val="0"/>
              </a:spcAft>
              <a:buClr>
                <a:schemeClr val="dk1"/>
              </a:buClr>
              <a:buSzPts val="2400"/>
              <a:buChar char="•"/>
            </a:pPr>
            <a:r>
              <a:rPr lang="en-US" sz="2400"/>
              <a:t>Heat</a:t>
            </a:r>
            <a:endParaRPr sz="2400"/>
          </a:p>
          <a:p>
            <a:pPr indent="-209550" lvl="1" marL="514350" rtl="0" algn="l">
              <a:lnSpc>
                <a:spcPct val="90000"/>
              </a:lnSpc>
              <a:spcBef>
                <a:spcPts val="375"/>
              </a:spcBef>
              <a:spcAft>
                <a:spcPts val="0"/>
              </a:spcAft>
              <a:buClr>
                <a:schemeClr val="dk1"/>
              </a:buClr>
              <a:buSzPts val="2400"/>
              <a:buChar char="•"/>
            </a:pPr>
            <a:r>
              <a:rPr lang="en-US" sz="2400"/>
              <a:t>Beverages and popcorn</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500"/>
                                        <p:tgtEl>
                                          <p:spTgt spid="1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500"/>
                                        <p:tgtEl>
                                          <p:spTgt spid="1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Effect filter="fade" transition="in">
                                      <p:cBhvr>
                                        <p:cTn dur="500"/>
                                        <p:tgtEl>
                                          <p:spTgt spid="1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animEffect filter="fade" transition="in">
                                      <p:cBhvr>
                                        <p:cTn dur="500"/>
                                        <p:tgtEl>
                                          <p:spTgt spid="1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1" st="11"/>
                                            </p:txEl>
                                          </p:spTgt>
                                        </p:tgtEl>
                                        <p:attrNameLst>
                                          <p:attrName>style.visibility</p:attrName>
                                        </p:attrNameLst>
                                      </p:cBhvr>
                                      <p:to>
                                        <p:strVal val="visible"/>
                                      </p:to>
                                    </p:set>
                                    <p:animEffect filter="fade" transition="in">
                                      <p:cBhvr>
                                        <p:cTn dur="500"/>
                                        <p:tgtEl>
                                          <p:spTgt spid="15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2" st="12"/>
                                            </p:txEl>
                                          </p:spTgt>
                                        </p:tgtEl>
                                        <p:attrNameLst>
                                          <p:attrName>style.visibility</p:attrName>
                                        </p:attrNameLst>
                                      </p:cBhvr>
                                      <p:to>
                                        <p:strVal val="visible"/>
                                      </p:to>
                                    </p:set>
                                    <p:animEffect filter="fade" transition="in">
                                      <p:cBhvr>
                                        <p:cTn dur="500"/>
                                        <p:tgtEl>
                                          <p:spTgt spid="15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3" st="13"/>
                                            </p:txEl>
                                          </p:spTgt>
                                        </p:tgtEl>
                                        <p:attrNameLst>
                                          <p:attrName>style.visibility</p:attrName>
                                        </p:attrNameLst>
                                      </p:cBhvr>
                                      <p:to>
                                        <p:strVal val="visible"/>
                                      </p:to>
                                    </p:set>
                                    <p:animEffect filter="fade" transition="in">
                                      <p:cBhvr>
                                        <p:cTn dur="500"/>
                                        <p:tgtEl>
                                          <p:spTgt spid="15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4" st="14"/>
                                            </p:txEl>
                                          </p:spTgt>
                                        </p:tgtEl>
                                        <p:attrNameLst>
                                          <p:attrName>style.visibility</p:attrName>
                                        </p:attrNameLst>
                                      </p:cBhvr>
                                      <p:to>
                                        <p:strVal val="visible"/>
                                      </p:to>
                                    </p:set>
                                    <p:animEffect filter="fade" transition="in">
                                      <p:cBhvr>
                                        <p:cTn dur="500"/>
                                        <p:tgtEl>
                                          <p:spTgt spid="153">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28650" y="251925"/>
            <a:ext cx="7886700" cy="90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US" sz="2800"/>
              <a:t>Data         Information         Knowledge </a:t>
            </a:r>
            <a:endParaRPr/>
          </a:p>
        </p:txBody>
      </p:sp>
      <p:sp>
        <p:nvSpPr>
          <p:cNvPr id="159" name="Google Shape;159;p25"/>
          <p:cNvSpPr txBox="1"/>
          <p:nvPr>
            <p:ph idx="1" type="body"/>
          </p:nvPr>
        </p:nvSpPr>
        <p:spPr>
          <a:xfrm>
            <a:off x="502925" y="1538950"/>
            <a:ext cx="8184000" cy="4482300"/>
          </a:xfrm>
          <a:prstGeom prst="rect">
            <a:avLst/>
          </a:prstGeom>
          <a:noFill/>
          <a:ln>
            <a:noFill/>
          </a:ln>
        </p:spPr>
        <p:txBody>
          <a:bodyPr anchorCtr="0" anchor="t" bIns="45700" lIns="91425" spcFirstLastPara="1" rIns="91425" wrap="square" tIns="45700">
            <a:noAutofit/>
          </a:bodyPr>
          <a:lstStyle/>
          <a:p>
            <a:pPr indent="-200533" lvl="0" marL="171450" rtl="0" algn="l">
              <a:lnSpc>
                <a:spcPct val="70000"/>
              </a:lnSpc>
              <a:spcBef>
                <a:spcPts val="750"/>
              </a:spcBef>
              <a:spcAft>
                <a:spcPts val="0"/>
              </a:spcAft>
              <a:buClr>
                <a:schemeClr val="dk1"/>
              </a:buClr>
              <a:buSzPts val="2400"/>
              <a:buChar char="•"/>
            </a:pPr>
            <a:r>
              <a:rPr lang="en-US" sz="2400"/>
              <a:t>Data doesn’t really require any contextualization and it is not connected to anything.  </a:t>
            </a:r>
            <a:endParaRPr sz="2400"/>
          </a:p>
          <a:p>
            <a:pPr indent="0" lvl="0" marL="0" rtl="0" algn="l">
              <a:lnSpc>
                <a:spcPct val="70000"/>
              </a:lnSpc>
              <a:spcBef>
                <a:spcPts val="750"/>
              </a:spcBef>
              <a:spcAft>
                <a:spcPts val="0"/>
              </a:spcAft>
              <a:buClr>
                <a:schemeClr val="dk1"/>
              </a:buClr>
              <a:buSzPts val="1942"/>
              <a:buNone/>
            </a:pPr>
            <a:r>
              <a:t/>
            </a:r>
            <a:endParaRPr sz="2400"/>
          </a:p>
          <a:p>
            <a:pPr indent="-200533" lvl="0" marL="171450" rtl="0" algn="l">
              <a:lnSpc>
                <a:spcPct val="70000"/>
              </a:lnSpc>
              <a:spcBef>
                <a:spcPts val="750"/>
              </a:spcBef>
              <a:spcAft>
                <a:spcPts val="0"/>
              </a:spcAft>
              <a:buClr>
                <a:schemeClr val="dk1"/>
              </a:buClr>
              <a:buSzPts val="2400"/>
              <a:buChar char="•"/>
            </a:pPr>
            <a:r>
              <a:rPr lang="en-US" sz="2400"/>
              <a:t>Information requires a little contextualization of the data it consists of. </a:t>
            </a:r>
            <a:endParaRPr sz="2400"/>
          </a:p>
          <a:p>
            <a:pPr indent="0" lvl="0" marL="0" rtl="0" algn="l">
              <a:lnSpc>
                <a:spcPct val="70000"/>
              </a:lnSpc>
              <a:spcBef>
                <a:spcPts val="750"/>
              </a:spcBef>
              <a:spcAft>
                <a:spcPts val="0"/>
              </a:spcAft>
              <a:buClr>
                <a:schemeClr val="dk1"/>
              </a:buClr>
              <a:buSzPts val="1942"/>
              <a:buNone/>
            </a:pPr>
            <a:r>
              <a:rPr lang="en-US" sz="2400"/>
              <a:t> </a:t>
            </a:r>
            <a:endParaRPr sz="2400"/>
          </a:p>
          <a:p>
            <a:pPr indent="-200533" lvl="0" marL="171450" rtl="0" algn="l">
              <a:lnSpc>
                <a:spcPct val="70000"/>
              </a:lnSpc>
              <a:spcBef>
                <a:spcPts val="750"/>
              </a:spcBef>
              <a:spcAft>
                <a:spcPts val="0"/>
              </a:spcAft>
              <a:buClr>
                <a:schemeClr val="dk1"/>
              </a:buClr>
              <a:buSzPts val="2400"/>
              <a:buChar char="•"/>
            </a:pPr>
            <a:r>
              <a:rPr lang="en-US" sz="2400"/>
              <a:t>Knowledge is developed from an understanding of information on a subject  </a:t>
            </a:r>
            <a:endParaRPr sz="2400"/>
          </a:p>
          <a:p>
            <a:pPr indent="-48133" lvl="0" marL="171450" rtl="0" algn="l">
              <a:lnSpc>
                <a:spcPct val="70000"/>
              </a:lnSpc>
              <a:spcBef>
                <a:spcPts val="750"/>
              </a:spcBef>
              <a:spcAft>
                <a:spcPts val="0"/>
              </a:spcAft>
              <a:buClr>
                <a:schemeClr val="dk1"/>
              </a:buClr>
              <a:buSzPts val="1942"/>
              <a:buNone/>
            </a:pPr>
            <a:r>
              <a:t/>
            </a:r>
            <a:endParaRPr sz="2400"/>
          </a:p>
          <a:p>
            <a:pPr indent="-200533" lvl="0" marL="171450" rtl="0" algn="l">
              <a:lnSpc>
                <a:spcPct val="70000"/>
              </a:lnSpc>
              <a:spcBef>
                <a:spcPts val="750"/>
              </a:spcBef>
              <a:spcAft>
                <a:spcPts val="0"/>
              </a:spcAft>
              <a:buClr>
                <a:schemeClr val="dk1"/>
              </a:buClr>
              <a:buSzPts val="2400"/>
              <a:buChar char="•"/>
            </a:pPr>
            <a:r>
              <a:rPr lang="en-US" sz="2400"/>
              <a:t>Information is built upon data, but going from information to knowledge isn’t a direct relationship</a:t>
            </a:r>
            <a:endParaRPr sz="2400"/>
          </a:p>
        </p:txBody>
      </p:sp>
      <p:sp>
        <p:nvSpPr>
          <p:cNvPr id="160" name="Google Shape;160;p25"/>
          <p:cNvSpPr/>
          <p:nvPr/>
        </p:nvSpPr>
        <p:spPr>
          <a:xfrm>
            <a:off x="1524000" y="609600"/>
            <a:ext cx="457200" cy="2424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5"/>
          <p:cNvSpPr/>
          <p:nvPr/>
        </p:nvSpPr>
        <p:spPr>
          <a:xfrm>
            <a:off x="3962400" y="609600"/>
            <a:ext cx="457200" cy="2424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5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500"/>
                                        <p:tgtEl>
                                          <p:spTgt spid="15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Data and Art - R. Luke DuBois </a:t>
            </a:r>
            <a:endParaRPr/>
          </a:p>
        </p:txBody>
      </p:sp>
      <p:sp>
        <p:nvSpPr>
          <p:cNvPr id="168" name="Google Shape;168;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i="1" lang="en-US" sz="2400"/>
              <a:t>Insightful Human Portraits Made from Data </a:t>
            </a:r>
            <a:r>
              <a:rPr lang="en-US" sz="2400"/>
              <a:t>– Ted Talk video</a:t>
            </a:r>
            <a:endParaRPr sz="2400"/>
          </a:p>
          <a:p>
            <a:pPr indent="-209550" lvl="1" marL="514350" rtl="0" algn="l">
              <a:lnSpc>
                <a:spcPct val="90000"/>
              </a:lnSpc>
              <a:spcBef>
                <a:spcPts val="375"/>
              </a:spcBef>
              <a:spcAft>
                <a:spcPts val="0"/>
              </a:spcAft>
              <a:buClr>
                <a:schemeClr val="dk1"/>
              </a:buClr>
              <a:buSzPts val="2400"/>
              <a:buChar char="•"/>
            </a:pPr>
            <a:r>
              <a:rPr i="1" lang="en-US" sz="2400" u="sng">
                <a:solidFill>
                  <a:schemeClr val="hlink"/>
                </a:solidFill>
                <a:hlinkClick r:id="rId3"/>
              </a:rPr>
              <a:t>https://www.ted.com/talks/r_luke_dubois_insightful_human_portraits_made_from_data?referrer=playlist-what_your_data_reveals_about_y#t-741656</a:t>
            </a:r>
            <a:r>
              <a:rPr i="1" lang="en-US" sz="2400"/>
              <a:t> </a:t>
            </a:r>
            <a:endParaRPr sz="2400"/>
          </a:p>
          <a:p>
            <a:pPr indent="-38100" lvl="0" marL="171450" rtl="0" algn="l">
              <a:lnSpc>
                <a:spcPct val="90000"/>
              </a:lnSpc>
              <a:spcBef>
                <a:spcPts val="750"/>
              </a:spcBef>
              <a:spcAft>
                <a:spcPts val="0"/>
              </a:spcAft>
              <a:buClr>
                <a:schemeClr val="dk1"/>
              </a:buClr>
              <a:buSzPts val="2100"/>
              <a:buNone/>
            </a:pPr>
            <a:r>
              <a:t/>
            </a:r>
            <a:endParaRPr sz="2400"/>
          </a:p>
          <a:p>
            <a:pPr indent="0" lvl="0" marL="0" rtl="0" algn="l">
              <a:lnSpc>
                <a:spcPct val="90000"/>
              </a:lnSpc>
              <a:spcBef>
                <a:spcPts val="750"/>
              </a:spcBef>
              <a:spcAft>
                <a:spcPts val="0"/>
              </a:spcAft>
              <a:buClr>
                <a:schemeClr val="dk1"/>
              </a:buClr>
              <a:buSzPts val="2100"/>
              <a:buNone/>
            </a:pPr>
            <a:r>
              <a:rPr lang="en-US" sz="2400"/>
              <a:t>Artist R. Luke DuBois makes unique portraits using a wide variety of data.  He believes the way we use technology reflects on us and our culture, and we reduce others to data points at our own peril.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23888" y="1709739"/>
            <a:ext cx="78867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metadata?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Definition</a:t>
            </a:r>
            <a:endParaRPr/>
          </a:p>
        </p:txBody>
      </p:sp>
      <p:sp>
        <p:nvSpPr>
          <p:cNvPr id="180" name="Google Shape;180;p28"/>
          <p:cNvSpPr txBox="1"/>
          <p:nvPr>
            <p:ph idx="1" type="body"/>
          </p:nvPr>
        </p:nvSpPr>
        <p:spPr>
          <a:xfrm>
            <a:off x="502920" y="1597152"/>
            <a:ext cx="8184000" cy="48798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b="1" lang="en-US" sz="2400"/>
              <a:t>Metadata</a:t>
            </a:r>
            <a:r>
              <a:rPr lang="en-US" sz="2400"/>
              <a:t> is "data or information that provides information about other data."  </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Three distinct types of metadata exist: </a:t>
            </a:r>
            <a:endParaRPr sz="2400"/>
          </a:p>
          <a:p>
            <a:pPr indent="-209550" lvl="1" marL="514350" rtl="0" algn="l">
              <a:lnSpc>
                <a:spcPct val="90000"/>
              </a:lnSpc>
              <a:spcBef>
                <a:spcPts val="375"/>
              </a:spcBef>
              <a:spcAft>
                <a:spcPts val="0"/>
              </a:spcAft>
              <a:buClr>
                <a:schemeClr val="dk1"/>
              </a:buClr>
              <a:buSzPts val="2400"/>
              <a:buChar char="•"/>
            </a:pPr>
            <a:r>
              <a:rPr b="1" lang="en-US" sz="2400"/>
              <a:t>descriptive metadata</a:t>
            </a:r>
            <a:r>
              <a:rPr lang="en-US" sz="2400"/>
              <a:t>, </a:t>
            </a:r>
            <a:endParaRPr sz="2400"/>
          </a:p>
          <a:p>
            <a:pPr indent="-209550" lvl="1" marL="514350" rtl="0" algn="l">
              <a:lnSpc>
                <a:spcPct val="90000"/>
              </a:lnSpc>
              <a:spcBef>
                <a:spcPts val="375"/>
              </a:spcBef>
              <a:spcAft>
                <a:spcPts val="0"/>
              </a:spcAft>
              <a:buClr>
                <a:schemeClr val="dk1"/>
              </a:buClr>
              <a:buSzPts val="2400"/>
              <a:buChar char="•"/>
            </a:pPr>
            <a:r>
              <a:rPr b="1" lang="en-US" sz="2400"/>
              <a:t>structural metadata</a:t>
            </a:r>
            <a:r>
              <a:rPr lang="en-US" sz="2400"/>
              <a:t> </a:t>
            </a:r>
            <a:endParaRPr sz="2400"/>
          </a:p>
          <a:p>
            <a:pPr indent="-209550" lvl="1" marL="514350" rtl="0" algn="l">
              <a:lnSpc>
                <a:spcPct val="90000"/>
              </a:lnSpc>
              <a:spcBef>
                <a:spcPts val="375"/>
              </a:spcBef>
              <a:spcAft>
                <a:spcPts val="0"/>
              </a:spcAft>
              <a:buClr>
                <a:schemeClr val="dk1"/>
              </a:buClr>
              <a:buSzPts val="2400"/>
              <a:buChar char="•"/>
            </a:pPr>
            <a:r>
              <a:rPr b="1" lang="en-US" sz="2400"/>
              <a:t>administrative metadata</a:t>
            </a:r>
            <a:r>
              <a:rPr lang="en-US" sz="2400"/>
              <a:t>.</a:t>
            </a:r>
            <a:endParaRPr sz="2400"/>
          </a:p>
          <a:p>
            <a:pPr indent="0" lvl="0" marL="0" rtl="0" algn="l">
              <a:lnSpc>
                <a:spcPct val="90000"/>
              </a:lnSpc>
              <a:spcBef>
                <a:spcPts val="750"/>
              </a:spcBef>
              <a:spcAft>
                <a:spcPts val="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Definition</a:t>
            </a:r>
            <a:endParaRPr/>
          </a:p>
        </p:txBody>
      </p:sp>
      <p:sp>
        <p:nvSpPr>
          <p:cNvPr id="186" name="Google Shape;186;p29"/>
          <p:cNvSpPr txBox="1"/>
          <p:nvPr>
            <p:ph idx="1" type="body"/>
          </p:nvPr>
        </p:nvSpPr>
        <p:spPr>
          <a:xfrm>
            <a:off x="480058" y="1528427"/>
            <a:ext cx="8184000" cy="4727400"/>
          </a:xfrm>
          <a:prstGeom prst="rect">
            <a:avLst/>
          </a:prstGeom>
          <a:noFill/>
          <a:ln>
            <a:noFill/>
          </a:ln>
        </p:spPr>
        <p:txBody>
          <a:bodyPr anchorCtr="0" anchor="t" bIns="45700" lIns="91425" spcFirstLastPara="1" rIns="91425" wrap="square" tIns="45700">
            <a:noAutofit/>
          </a:bodyPr>
          <a:lstStyle/>
          <a:p>
            <a:pPr indent="-209550" lvl="0" marL="171450" rtl="0" algn="l">
              <a:spcBef>
                <a:spcPts val="750"/>
              </a:spcBef>
              <a:spcAft>
                <a:spcPts val="0"/>
              </a:spcAft>
              <a:buSzPts val="2400"/>
              <a:buChar char="•"/>
            </a:pPr>
            <a:r>
              <a:rPr b="1" lang="en-US" sz="2400"/>
              <a:t>Descriptive metadata </a:t>
            </a:r>
            <a:r>
              <a:rPr lang="en-US" sz="2400"/>
              <a:t>describes a resource for purposes such as discovery and identification.  It can include elements such as title, abstract, author, and keywords.</a:t>
            </a:r>
            <a:endParaRPr sz="2400"/>
          </a:p>
          <a:p>
            <a:pPr indent="0" lvl="0" marL="171450" rtl="0" algn="l">
              <a:spcBef>
                <a:spcPts val="750"/>
              </a:spcBef>
              <a:spcAft>
                <a:spcPts val="0"/>
              </a:spcAft>
              <a:buNone/>
            </a:pPr>
            <a:r>
              <a:t/>
            </a:r>
            <a:endParaRPr sz="2400"/>
          </a:p>
          <a:p>
            <a:pPr indent="-190500" lvl="0" marL="171450" rtl="0" algn="l">
              <a:lnSpc>
                <a:spcPct val="90000"/>
              </a:lnSpc>
              <a:spcBef>
                <a:spcPts val="0"/>
              </a:spcBef>
              <a:spcAft>
                <a:spcPts val="0"/>
              </a:spcAft>
              <a:buClr>
                <a:schemeClr val="dk1"/>
              </a:buClr>
              <a:buSzPts val="2400"/>
              <a:buChar char="•"/>
            </a:pPr>
            <a:r>
              <a:rPr b="1" lang="en-US" sz="2400"/>
              <a:t>Structural metadata </a:t>
            </a:r>
            <a:r>
              <a:rPr lang="en-US" sz="2400"/>
              <a:t>is metadata about containers of data and indicates how compound objects are put together, for example, how pages are ordered to form chapters in a book.  It describes the types, versions, relationships and other characteristics of digital materials.</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b="1" lang="en-US" sz="2400"/>
              <a:t>Administrative metadata </a:t>
            </a:r>
            <a:r>
              <a:rPr lang="en-US" sz="2400"/>
              <a:t>provides information to help manage a resource, such as when and how it was created, file type and other technical information, and who can access it.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92" name="Google Shape;192;p30"/>
          <p:cNvSpPr txBox="1"/>
          <p:nvPr>
            <p:ph idx="1" type="body"/>
          </p:nvPr>
        </p:nvSpPr>
        <p:spPr>
          <a:xfrm>
            <a:off x="502920" y="2054352"/>
            <a:ext cx="8184000" cy="48798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Metadata was traditionally used in the card catalogs of libraries until the 1980s, when libraries converted their catalog data to digital databases. </a:t>
            </a:r>
            <a:endParaRPr sz="2400"/>
          </a:p>
          <a:p>
            <a:pPr indent="-190500" lvl="0" marL="171450" rtl="0" algn="l">
              <a:lnSpc>
                <a:spcPct val="90000"/>
              </a:lnSpc>
              <a:spcBef>
                <a:spcPts val="750"/>
              </a:spcBef>
              <a:spcAft>
                <a:spcPts val="0"/>
              </a:spcAft>
              <a:buClr>
                <a:schemeClr val="dk1"/>
              </a:buClr>
              <a:buSzPts val="2400"/>
              <a:buChar char="•"/>
            </a:pPr>
            <a:r>
              <a:rPr lang="en-US" sz="2400"/>
              <a:t>In the 2000s, as digital formats were becoming the prevalent way of storing data and information, metadata was also used to describe digital data using metadata standards.</a:t>
            </a:r>
            <a:endParaRPr sz="2400"/>
          </a:p>
          <a:p>
            <a:pPr indent="-190500" lvl="0" marL="171450" rtl="0" algn="l">
              <a:lnSpc>
                <a:spcPct val="90000"/>
              </a:lnSpc>
              <a:spcBef>
                <a:spcPts val="750"/>
              </a:spcBef>
              <a:spcAft>
                <a:spcPts val="0"/>
              </a:spcAft>
              <a:buClr>
                <a:schemeClr val="dk1"/>
              </a:buClr>
              <a:buSzPts val="2400"/>
              <a:buChar char="•"/>
            </a:pPr>
            <a:r>
              <a:rPr lang="en-US" sz="2400"/>
              <a:t>There are different metadata standards for each different discipline (e.g. museum collections, digital audio files, websites, etc.).  </a:t>
            </a:r>
            <a:endParaRPr sz="2400"/>
          </a:p>
          <a:p>
            <a:pPr indent="0" lvl="0" marL="0" rtl="0" algn="l">
              <a:lnSpc>
                <a:spcPct val="90000"/>
              </a:lnSpc>
              <a:spcBef>
                <a:spcPts val="750"/>
              </a:spcBef>
              <a:spcAft>
                <a:spcPts val="0"/>
              </a:spcAft>
              <a:buClr>
                <a:schemeClr val="dk1"/>
              </a:buClr>
              <a:buSzPts val="2100"/>
              <a:buNone/>
            </a:pPr>
            <a:r>
              <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98" name="Google Shape;198;p31"/>
          <p:cNvSpPr txBox="1"/>
          <p:nvPr>
            <p:ph idx="1" type="body"/>
          </p:nvPr>
        </p:nvSpPr>
        <p:spPr>
          <a:xfrm>
            <a:off x="502920" y="1673352"/>
            <a:ext cx="8184000" cy="48036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Describing the contents and context of data or data files increases its usefulness.  </a:t>
            </a:r>
            <a:endParaRPr sz="2400"/>
          </a:p>
          <a:p>
            <a:pPr indent="-190500" lvl="0" marL="171450" rtl="0" algn="l">
              <a:lnSpc>
                <a:spcPct val="90000"/>
              </a:lnSpc>
              <a:spcBef>
                <a:spcPts val="750"/>
              </a:spcBef>
              <a:spcAft>
                <a:spcPts val="0"/>
              </a:spcAft>
              <a:buClr>
                <a:schemeClr val="dk1"/>
              </a:buClr>
              <a:buSzPts val="2400"/>
              <a:buChar char="•"/>
            </a:pPr>
            <a:r>
              <a:rPr lang="en-US" sz="2400"/>
              <a:t>For example, a web page may include metadata specifying what software language the page is written in (e.g., HTML), what tools were used to create it, what subjects the page is about, and where to find more information about the subject.  </a:t>
            </a:r>
            <a:endParaRPr sz="2400"/>
          </a:p>
          <a:p>
            <a:pPr indent="-190500" lvl="0" marL="171450" rtl="0" algn="l">
              <a:lnSpc>
                <a:spcPct val="90000"/>
              </a:lnSpc>
              <a:spcBef>
                <a:spcPts val="750"/>
              </a:spcBef>
              <a:spcAft>
                <a:spcPts val="0"/>
              </a:spcAft>
              <a:buClr>
                <a:schemeClr val="dk1"/>
              </a:buClr>
              <a:buSzPts val="2400"/>
              <a:buChar char="•"/>
            </a:pPr>
            <a:r>
              <a:rPr lang="en-US" sz="2400"/>
              <a:t>This metadata can automatically improve the reader's experience and make it easier for users to find the web page online.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23888" y="1709739"/>
            <a:ext cx="78867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data?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204" name="Google Shape;204;p32"/>
          <p:cNvSpPr txBox="1"/>
          <p:nvPr>
            <p:ph idx="1" type="body"/>
          </p:nvPr>
        </p:nvSpPr>
        <p:spPr>
          <a:xfrm>
            <a:off x="502920" y="1673352"/>
            <a:ext cx="8184000" cy="48798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A principal purpose of metadata is to help users find relevant information and discover resources.  </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Metadata also helps to organize electronic resources, provide digital identification, and support the archiving and preservation of resources.  </a:t>
            </a:r>
            <a:endParaRPr sz="2400"/>
          </a:p>
          <a:p>
            <a:pPr indent="0" lvl="0" marL="171450" rtl="0" algn="l">
              <a:lnSpc>
                <a:spcPct val="90000"/>
              </a:lnSpc>
              <a:spcBef>
                <a:spcPts val="75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Metadata assists users in resource discovery by allowing resources to be found by relevant criteria, identifying resources, bringing similar resources together, distinguishing dissimilar resources, and giving location information.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210" name="Google Shape;210;p33"/>
          <p:cNvSpPr txBox="1"/>
          <p:nvPr>
            <p:ph idx="1" type="body"/>
          </p:nvPr>
        </p:nvSpPr>
        <p:spPr>
          <a:xfrm>
            <a:off x="502920" y="1825752"/>
            <a:ext cx="8184000" cy="46512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Metadata of telecommunication activities including Internet traffic is very widely collected by various national governmental organizations.  This data is used for the purposes of traffic analysis and can be used for mass surveillance.</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In many countries, the metadata relating to emails, telephone calls, web pages, video traffic, IP connections and cell phone locations are routinely stored by government organizations.</a:t>
            </a:r>
            <a:endParaRPr sz="2400"/>
          </a:p>
          <a:p>
            <a:pPr indent="0" lvl="0" marL="0" rtl="0" algn="l">
              <a:lnSpc>
                <a:spcPct val="90000"/>
              </a:lnSpc>
              <a:spcBef>
                <a:spcPts val="750"/>
              </a:spcBef>
              <a:spcAft>
                <a:spcPts val="0"/>
              </a:spcAft>
              <a:buClr>
                <a:schemeClr val="dk1"/>
              </a:buClr>
              <a:buSzPts val="2100"/>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Purpose</a:t>
            </a:r>
            <a:endParaRPr/>
          </a:p>
        </p:txBody>
      </p:sp>
      <p:sp>
        <p:nvSpPr>
          <p:cNvPr id="216" name="Google Shape;216;p34"/>
          <p:cNvSpPr txBox="1"/>
          <p:nvPr>
            <p:ph idx="1" type="body"/>
          </p:nvPr>
        </p:nvSpPr>
        <p:spPr>
          <a:xfrm>
            <a:off x="502920" y="1749552"/>
            <a:ext cx="8184000" cy="44226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A digital image may include metadata that describes how large the picture is, the color depth, the image resolution, when the image was created, the shutter speed, and other data.  </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A text document's metadata may contain information about how long the document is, who the author is, when the document was written, and a short summary of the document.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Structures</a:t>
            </a:r>
            <a:endParaRPr/>
          </a:p>
        </p:txBody>
      </p:sp>
      <p:sp>
        <p:nvSpPr>
          <p:cNvPr id="222" name="Google Shape;222;p35"/>
          <p:cNvSpPr txBox="1"/>
          <p:nvPr>
            <p:ph idx="1" type="body"/>
          </p:nvPr>
        </p:nvSpPr>
        <p:spPr>
          <a:xfrm>
            <a:off x="502920" y="1597152"/>
            <a:ext cx="8184000" cy="47274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Metadata (metacontent) or, more correctly, the vocabularies used to assemble metadata (metacontent) statements, is typically structured according to a standardized concept using a well-defined metadata scheme, including: metadata standards and metadata models.  </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Tools such as controlled vocabularies, taxonomies,  thesauri, data dictionaries, and metadata registries can be used to apply further standardization to the metadata. </a:t>
            </a:r>
            <a:endParaRPr sz="2400"/>
          </a:p>
          <a:p>
            <a:pPr indent="0" lvl="0" marL="171450" rtl="0" algn="l">
              <a:lnSpc>
                <a:spcPct val="90000"/>
              </a:lnSpc>
              <a:spcBef>
                <a:spcPts val="750"/>
              </a:spcBef>
              <a:spcAft>
                <a:spcPts val="0"/>
              </a:spcAft>
              <a:buNone/>
            </a:pPr>
            <a:r>
              <a:t/>
            </a:r>
            <a:endParaRPr sz="2400"/>
          </a:p>
          <a:p>
            <a:pPr indent="-190500" lvl="0" marL="171450" rtl="0" algn="l">
              <a:lnSpc>
                <a:spcPct val="90000"/>
              </a:lnSpc>
              <a:spcBef>
                <a:spcPts val="750"/>
              </a:spcBef>
              <a:spcAft>
                <a:spcPts val="0"/>
              </a:spcAft>
              <a:buClr>
                <a:schemeClr val="dk1"/>
              </a:buClr>
              <a:buSzPts val="2400"/>
              <a:buChar char="•"/>
            </a:pPr>
            <a:r>
              <a:rPr lang="en-US" sz="2400"/>
              <a:t>Structural metadata commonality is also of paramount importance in data model development and in database design.</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Granularity</a:t>
            </a:r>
            <a:endParaRPr/>
          </a:p>
        </p:txBody>
      </p:sp>
      <p:sp>
        <p:nvSpPr>
          <p:cNvPr id="228" name="Google Shape;228;p36"/>
          <p:cNvSpPr txBox="1"/>
          <p:nvPr>
            <p:ph idx="1" type="body"/>
          </p:nvPr>
        </p:nvSpPr>
        <p:spPr>
          <a:xfrm>
            <a:off x="502920" y="1825752"/>
            <a:ext cx="8184000" cy="47274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The degree to which the data or metadata is structured is referred to as its "granularity".  </a:t>
            </a:r>
            <a:endParaRPr sz="2400"/>
          </a:p>
          <a:p>
            <a:pPr indent="-190500" lvl="0" marL="171450" rtl="0" algn="l">
              <a:lnSpc>
                <a:spcPct val="90000"/>
              </a:lnSpc>
              <a:spcBef>
                <a:spcPts val="750"/>
              </a:spcBef>
              <a:spcAft>
                <a:spcPts val="0"/>
              </a:spcAft>
              <a:buClr>
                <a:schemeClr val="dk1"/>
              </a:buClr>
              <a:buSzPts val="2400"/>
              <a:buChar char="•"/>
            </a:pPr>
            <a:r>
              <a:rPr lang="en-US" sz="2400"/>
              <a:t>"Granularity" refers to how much detail is provided.  </a:t>
            </a:r>
            <a:endParaRPr sz="2400"/>
          </a:p>
          <a:p>
            <a:pPr indent="-190500" lvl="0" marL="171450" rtl="0" algn="l">
              <a:lnSpc>
                <a:spcPct val="90000"/>
              </a:lnSpc>
              <a:spcBef>
                <a:spcPts val="750"/>
              </a:spcBef>
              <a:spcAft>
                <a:spcPts val="0"/>
              </a:spcAft>
              <a:buClr>
                <a:schemeClr val="dk1"/>
              </a:buClr>
              <a:buSzPts val="2400"/>
              <a:buChar char="•"/>
            </a:pPr>
            <a:r>
              <a:rPr lang="en-US" sz="2400"/>
              <a:t>Metadata with a high granularity allows for deeper, more detailed, and more structured information and enables greater levels of technical manipulation.  </a:t>
            </a:r>
            <a:endParaRPr sz="2400"/>
          </a:p>
          <a:p>
            <a:pPr indent="-190500" lvl="0" marL="171450" rtl="0" algn="l">
              <a:lnSpc>
                <a:spcPct val="90000"/>
              </a:lnSpc>
              <a:spcBef>
                <a:spcPts val="750"/>
              </a:spcBef>
              <a:spcAft>
                <a:spcPts val="0"/>
              </a:spcAft>
              <a:buClr>
                <a:schemeClr val="dk1"/>
              </a:buClr>
              <a:buSzPts val="2400"/>
              <a:buChar char="•"/>
            </a:pPr>
            <a:r>
              <a:rPr lang="en-US" sz="2400"/>
              <a:t>A lower level of granularity means that metadata can be created for considerably lower costs but will not provide as detailed information.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Use</a:t>
            </a:r>
            <a:endParaRPr/>
          </a:p>
        </p:txBody>
      </p:sp>
      <p:sp>
        <p:nvSpPr>
          <p:cNvPr id="234" name="Google Shape;234;p3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400"/>
              <a:t>Metadata can be written into a wide variety of digital formats, including:</a:t>
            </a:r>
            <a:endParaRPr sz="2400"/>
          </a:p>
          <a:p>
            <a:pPr indent="-209550" lvl="1" marL="514350" rtl="0" algn="l">
              <a:lnSpc>
                <a:spcPct val="90000"/>
              </a:lnSpc>
              <a:spcBef>
                <a:spcPts val="375"/>
              </a:spcBef>
              <a:spcAft>
                <a:spcPts val="0"/>
              </a:spcAft>
              <a:buClr>
                <a:schemeClr val="dk1"/>
              </a:buClr>
              <a:buSzPts val="2400"/>
              <a:buChar char="•"/>
            </a:pPr>
            <a:r>
              <a:rPr lang="en-US" sz="2400"/>
              <a:t>Photographs</a:t>
            </a:r>
            <a:endParaRPr sz="2400"/>
          </a:p>
          <a:p>
            <a:pPr indent="-209550" lvl="1" marL="514350" rtl="0" algn="l">
              <a:lnSpc>
                <a:spcPct val="90000"/>
              </a:lnSpc>
              <a:spcBef>
                <a:spcPts val="375"/>
              </a:spcBef>
              <a:spcAft>
                <a:spcPts val="0"/>
              </a:spcAft>
              <a:buClr>
                <a:schemeClr val="dk1"/>
              </a:buClr>
              <a:buSzPts val="2400"/>
              <a:buChar char="•"/>
            </a:pPr>
            <a:r>
              <a:rPr lang="en-US" sz="2400"/>
              <a:t>Telecommunications</a:t>
            </a:r>
            <a:endParaRPr sz="2400"/>
          </a:p>
          <a:p>
            <a:pPr indent="-209550" lvl="1" marL="514350" rtl="0" algn="l">
              <a:lnSpc>
                <a:spcPct val="90000"/>
              </a:lnSpc>
              <a:spcBef>
                <a:spcPts val="375"/>
              </a:spcBef>
              <a:spcAft>
                <a:spcPts val="0"/>
              </a:spcAft>
              <a:buClr>
                <a:schemeClr val="dk1"/>
              </a:buClr>
              <a:buSzPts val="2400"/>
              <a:buChar char="•"/>
            </a:pPr>
            <a:r>
              <a:rPr lang="en-US" sz="2400"/>
              <a:t>Video</a:t>
            </a:r>
            <a:endParaRPr sz="2400"/>
          </a:p>
          <a:p>
            <a:pPr indent="-209550" lvl="1" marL="514350" rtl="0" algn="l">
              <a:lnSpc>
                <a:spcPct val="90000"/>
              </a:lnSpc>
              <a:spcBef>
                <a:spcPts val="375"/>
              </a:spcBef>
              <a:spcAft>
                <a:spcPts val="0"/>
              </a:spcAft>
              <a:buClr>
                <a:schemeClr val="dk1"/>
              </a:buClr>
              <a:buSzPts val="2400"/>
              <a:buChar char="•"/>
            </a:pPr>
            <a:r>
              <a:rPr lang="en-US" sz="2400"/>
              <a:t>Webpages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Creation</a:t>
            </a:r>
            <a:endParaRPr/>
          </a:p>
        </p:txBody>
      </p:sp>
      <p:sp>
        <p:nvSpPr>
          <p:cNvPr id="240" name="Google Shape;240;p38"/>
          <p:cNvSpPr txBox="1"/>
          <p:nvPr>
            <p:ph idx="1" type="body"/>
          </p:nvPr>
        </p:nvSpPr>
        <p:spPr>
          <a:xfrm>
            <a:off x="502920" y="1597152"/>
            <a:ext cx="8184000" cy="47274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Metadata can be created either by automated information processing or by manual work.  </a:t>
            </a:r>
            <a:endParaRPr sz="2400"/>
          </a:p>
          <a:p>
            <a:pPr indent="-190500" lvl="0" marL="171450" rtl="0" algn="l">
              <a:lnSpc>
                <a:spcPct val="90000"/>
              </a:lnSpc>
              <a:spcBef>
                <a:spcPts val="750"/>
              </a:spcBef>
              <a:spcAft>
                <a:spcPts val="0"/>
              </a:spcAft>
              <a:buClr>
                <a:schemeClr val="dk1"/>
              </a:buClr>
              <a:buSzPts val="2400"/>
              <a:buChar char="•"/>
            </a:pPr>
            <a:r>
              <a:rPr lang="en-US" sz="2400"/>
              <a:t>Elementary metadata captured by computers can include information about when an object was created, who created it, when it was last updated, file size, and file extension.  In this context an </a:t>
            </a:r>
            <a:r>
              <a:rPr i="1" lang="en-US" sz="2400"/>
              <a:t>object</a:t>
            </a:r>
            <a:r>
              <a:rPr lang="en-US" sz="2400"/>
              <a:t> refers to any of the following:</a:t>
            </a:r>
            <a:endParaRPr sz="2400"/>
          </a:p>
          <a:p>
            <a:pPr indent="-209550" lvl="1" marL="514350" rtl="0" algn="l">
              <a:lnSpc>
                <a:spcPct val="90000"/>
              </a:lnSpc>
              <a:spcBef>
                <a:spcPts val="375"/>
              </a:spcBef>
              <a:spcAft>
                <a:spcPts val="0"/>
              </a:spcAft>
              <a:buClr>
                <a:schemeClr val="dk1"/>
              </a:buClr>
              <a:buSzPts val="2400"/>
              <a:buChar char="•"/>
            </a:pPr>
            <a:r>
              <a:rPr lang="en-US" sz="2400"/>
              <a:t>A physical item such as a book, CD, DVD, a paper map, chair, table, flower pot, etc.</a:t>
            </a:r>
            <a:endParaRPr sz="2400"/>
          </a:p>
          <a:p>
            <a:pPr indent="-209550" lvl="1" marL="514350" rtl="0" algn="l">
              <a:lnSpc>
                <a:spcPct val="90000"/>
              </a:lnSpc>
              <a:spcBef>
                <a:spcPts val="375"/>
              </a:spcBef>
              <a:spcAft>
                <a:spcPts val="0"/>
              </a:spcAft>
              <a:buClr>
                <a:schemeClr val="dk1"/>
              </a:buClr>
              <a:buSzPts val="2400"/>
              <a:buChar char="•"/>
            </a:pPr>
            <a:r>
              <a:rPr lang="en-US" sz="2400"/>
              <a:t>An electronic file such as a digital image, digital photo, electronic document, program file, database table, etc.</a:t>
            </a:r>
            <a:endParaRPr sz="2400"/>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Sites to Explore</a:t>
            </a:r>
            <a:endParaRPr/>
          </a:p>
        </p:txBody>
      </p:sp>
      <p:sp>
        <p:nvSpPr>
          <p:cNvPr id="246" name="Google Shape;246;p3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Metapicz </a:t>
            </a:r>
            <a:endParaRPr sz="2400"/>
          </a:p>
          <a:p>
            <a:pPr indent="-209550" lvl="1" marL="514350" rtl="0" algn="l">
              <a:lnSpc>
                <a:spcPct val="90000"/>
              </a:lnSpc>
              <a:spcBef>
                <a:spcPts val="375"/>
              </a:spcBef>
              <a:spcAft>
                <a:spcPts val="0"/>
              </a:spcAft>
              <a:buClr>
                <a:schemeClr val="dk1"/>
              </a:buClr>
              <a:buSzPts val="2400"/>
              <a:buChar char="•"/>
            </a:pPr>
            <a:r>
              <a:rPr lang="en-US" sz="2400" u="sng">
                <a:solidFill>
                  <a:schemeClr val="hlink"/>
                </a:solidFill>
                <a:hlinkClick r:id="rId3"/>
              </a:rPr>
              <a:t>http://metapicz.com/#landing</a:t>
            </a:r>
            <a:endParaRPr sz="2400"/>
          </a:p>
          <a:p>
            <a:pPr indent="0" lvl="0" marL="0" rtl="0" algn="l">
              <a:lnSpc>
                <a:spcPct val="90000"/>
              </a:lnSpc>
              <a:spcBef>
                <a:spcPts val="750"/>
              </a:spcBef>
              <a:spcAft>
                <a:spcPts val="0"/>
              </a:spcAft>
              <a:buClr>
                <a:schemeClr val="dk1"/>
              </a:buClr>
              <a:buSzPts val="2100"/>
              <a:buNone/>
            </a:pPr>
            <a:r>
              <a:rPr lang="en-US" sz="2400"/>
              <a:t> </a:t>
            </a:r>
            <a:endParaRPr sz="2400"/>
          </a:p>
          <a:p>
            <a:pPr indent="-190500" lvl="0" marL="171450" rtl="0" algn="l">
              <a:lnSpc>
                <a:spcPct val="90000"/>
              </a:lnSpc>
              <a:spcBef>
                <a:spcPts val="750"/>
              </a:spcBef>
              <a:spcAft>
                <a:spcPts val="0"/>
              </a:spcAft>
              <a:buClr>
                <a:schemeClr val="dk1"/>
              </a:buClr>
              <a:buSzPts val="2400"/>
              <a:buChar char="•"/>
            </a:pPr>
            <a:r>
              <a:rPr lang="en-US" sz="2400"/>
              <a:t>Extractmetadata</a:t>
            </a:r>
            <a:endParaRPr sz="2400"/>
          </a:p>
          <a:p>
            <a:pPr indent="-209550" lvl="1" marL="514350" rtl="0" algn="l">
              <a:lnSpc>
                <a:spcPct val="90000"/>
              </a:lnSpc>
              <a:spcBef>
                <a:spcPts val="375"/>
              </a:spcBef>
              <a:spcAft>
                <a:spcPts val="0"/>
              </a:spcAft>
              <a:buClr>
                <a:schemeClr val="dk1"/>
              </a:buClr>
              <a:buSzPts val="2400"/>
              <a:buChar char="•"/>
            </a:pPr>
            <a:r>
              <a:rPr lang="en-US" sz="2400" u="sng">
                <a:solidFill>
                  <a:schemeClr val="hlink"/>
                </a:solidFill>
                <a:hlinkClick r:id="rId4"/>
              </a:rPr>
              <a:t>http://www.extractmetadata.com/</a:t>
            </a:r>
            <a:endParaRPr sz="2400"/>
          </a:p>
          <a:p>
            <a:pPr indent="0" lvl="0" marL="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Metadata Games</a:t>
            </a:r>
            <a:endParaRPr sz="2400"/>
          </a:p>
          <a:p>
            <a:pPr indent="-209550" lvl="1" marL="514350" rtl="0" algn="l">
              <a:lnSpc>
                <a:spcPct val="90000"/>
              </a:lnSpc>
              <a:spcBef>
                <a:spcPts val="375"/>
              </a:spcBef>
              <a:spcAft>
                <a:spcPts val="0"/>
              </a:spcAft>
              <a:buClr>
                <a:schemeClr val="dk1"/>
              </a:buClr>
              <a:buSzPts val="2400"/>
              <a:buChar char="•"/>
            </a:pPr>
            <a:r>
              <a:rPr lang="en-US" sz="2400" u="sng">
                <a:solidFill>
                  <a:schemeClr val="hlink"/>
                </a:solidFill>
                <a:hlinkClick r:id="rId5"/>
              </a:rPr>
              <a:t>http://www.metadatagames.org/get-involved/</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Introduction</a:t>
            </a:r>
            <a:endParaRPr/>
          </a:p>
        </p:txBody>
      </p:sp>
      <p:sp>
        <p:nvSpPr>
          <p:cNvPr id="100" name="Google Shape;100;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The goal of this </a:t>
            </a:r>
            <a:r>
              <a:rPr lang="en-US" sz="2400"/>
              <a:t>class</a:t>
            </a:r>
            <a:r>
              <a:rPr lang="en-US" sz="2400"/>
              <a:t> is to take you through the necessary critical thinking process to help you develop the skill set to tackle a project of your own. </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Today we are going to discuss data, which is really at the foundation of all DH projects.</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Data comes in a variety of shapes and sizes.</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500"/>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Types of Data</a:t>
            </a:r>
            <a:endParaRPr/>
          </a:p>
        </p:txBody>
      </p:sp>
      <p:sp>
        <p:nvSpPr>
          <p:cNvPr id="106" name="Google Shape;106;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So, what is data?  </a:t>
            </a:r>
            <a:endParaRPr sz="2400"/>
          </a:p>
          <a:p>
            <a:pPr indent="-209550" lvl="1" marL="514350" rtl="0" algn="l">
              <a:lnSpc>
                <a:spcPct val="90000"/>
              </a:lnSpc>
              <a:spcBef>
                <a:spcPts val="375"/>
              </a:spcBef>
              <a:spcAft>
                <a:spcPts val="0"/>
              </a:spcAft>
              <a:buClr>
                <a:schemeClr val="dk1"/>
              </a:buClr>
              <a:buSzPts val="2400"/>
              <a:buChar char="•"/>
            </a:pPr>
            <a:r>
              <a:rPr lang="en-US" sz="2400"/>
              <a:t>Facts, information, statistics collected together for reference or analysis.  (</a:t>
            </a:r>
            <a:r>
              <a:rPr i="1" lang="en-US" sz="2400"/>
              <a:t>E.g.</a:t>
            </a:r>
            <a:r>
              <a:rPr lang="en-US" sz="2400"/>
              <a:t> variables, evidence, knowledge, conclusions, details, documents, experiments, measurements, results, etc.)</a:t>
            </a:r>
            <a:endParaRPr sz="2400"/>
          </a:p>
          <a:p>
            <a:pPr indent="-57150" lvl="1" marL="514350" rtl="0" algn="l">
              <a:lnSpc>
                <a:spcPct val="90000"/>
              </a:lnSpc>
              <a:spcBef>
                <a:spcPts val="375"/>
              </a:spcBef>
              <a:spcAft>
                <a:spcPts val="0"/>
              </a:spcAft>
              <a:buClr>
                <a:schemeClr val="dk1"/>
              </a:buClr>
              <a:buSzPts val="1800"/>
              <a:buNone/>
            </a:pPr>
            <a:r>
              <a:t/>
            </a:r>
            <a:endParaRPr sz="2400"/>
          </a:p>
          <a:p>
            <a:pPr indent="-190500" lvl="0" marL="171450" rtl="0" algn="l">
              <a:lnSpc>
                <a:spcPct val="90000"/>
              </a:lnSpc>
              <a:spcBef>
                <a:spcPts val="750"/>
              </a:spcBef>
              <a:spcAft>
                <a:spcPts val="0"/>
              </a:spcAft>
              <a:buClr>
                <a:schemeClr val="dk1"/>
              </a:buClr>
              <a:buSzPts val="2400"/>
              <a:buChar char="•"/>
            </a:pPr>
            <a:r>
              <a:rPr lang="en-US" sz="2400"/>
              <a:t>How do you collect data?</a:t>
            </a:r>
            <a:endParaRPr sz="2400"/>
          </a:p>
          <a:p>
            <a:pPr indent="-209550" lvl="1" marL="514350" rtl="0" algn="l">
              <a:lnSpc>
                <a:spcPct val="90000"/>
              </a:lnSpc>
              <a:spcBef>
                <a:spcPts val="375"/>
              </a:spcBef>
              <a:spcAft>
                <a:spcPts val="0"/>
              </a:spcAft>
              <a:buClr>
                <a:schemeClr val="dk1"/>
              </a:buClr>
              <a:buSzPts val="2400"/>
              <a:buChar char="•"/>
            </a:pPr>
            <a:r>
              <a:rPr lang="en-US" sz="2400"/>
              <a:t>Measuring attitudes and experiences </a:t>
            </a:r>
            <a:endParaRPr sz="2400"/>
          </a:p>
          <a:p>
            <a:pPr indent="-209550" lvl="1" marL="514350" rtl="0" algn="l">
              <a:lnSpc>
                <a:spcPct val="90000"/>
              </a:lnSpc>
              <a:spcBef>
                <a:spcPts val="375"/>
              </a:spcBef>
              <a:spcAft>
                <a:spcPts val="0"/>
              </a:spcAft>
              <a:buClr>
                <a:schemeClr val="dk1"/>
              </a:buClr>
              <a:buSzPts val="2400"/>
              <a:buChar char="•"/>
            </a:pPr>
            <a:r>
              <a:rPr lang="en-US" sz="2400"/>
              <a:t>Observation</a:t>
            </a:r>
            <a:endParaRPr sz="2400"/>
          </a:p>
          <a:p>
            <a:pPr indent="-209550" lvl="1" marL="514350" rtl="0" algn="l">
              <a:lnSpc>
                <a:spcPct val="90000"/>
              </a:lnSpc>
              <a:spcBef>
                <a:spcPts val="375"/>
              </a:spcBef>
              <a:spcAft>
                <a:spcPts val="0"/>
              </a:spcAft>
              <a:buClr>
                <a:schemeClr val="dk1"/>
              </a:buClr>
              <a:buSzPts val="2400"/>
              <a:buChar char="•"/>
            </a:pPr>
            <a:r>
              <a:rPr lang="en-US" sz="2400"/>
              <a:t>Experiment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5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5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500"/>
                                        <p:tgtEl>
                                          <p:spTgt spid="10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Questions to Ask</a:t>
            </a:r>
            <a:endParaRPr/>
          </a:p>
        </p:txBody>
      </p:sp>
      <p:sp>
        <p:nvSpPr>
          <p:cNvPr id="112" name="Google Shape;112;p17"/>
          <p:cNvSpPr txBox="1"/>
          <p:nvPr>
            <p:ph idx="1" type="body"/>
          </p:nvPr>
        </p:nvSpPr>
        <p:spPr>
          <a:xfrm>
            <a:off x="502920" y="1444752"/>
            <a:ext cx="8183880" cy="487984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What information do you want to know?</a:t>
            </a:r>
            <a:endParaRPr sz="2400"/>
          </a:p>
          <a:p>
            <a:pPr indent="-209550" lvl="1" marL="514350" rtl="0" algn="l">
              <a:lnSpc>
                <a:spcPct val="90000"/>
              </a:lnSpc>
              <a:spcBef>
                <a:spcPts val="375"/>
              </a:spcBef>
              <a:spcAft>
                <a:spcPts val="0"/>
              </a:spcAft>
              <a:buClr>
                <a:schemeClr val="dk1"/>
              </a:buClr>
              <a:buSzPts val="2400"/>
              <a:buChar char="•"/>
            </a:pPr>
            <a:r>
              <a:rPr lang="en-US" sz="2400"/>
              <a:t>This is an important question to ask!</a:t>
            </a:r>
            <a:endParaRPr sz="2400"/>
          </a:p>
          <a:p>
            <a:pPr indent="-95250" lvl="1" marL="514350" rtl="0" algn="l">
              <a:lnSpc>
                <a:spcPct val="90000"/>
              </a:lnSpc>
              <a:spcBef>
                <a:spcPts val="375"/>
              </a:spcBef>
              <a:spcAft>
                <a:spcPts val="0"/>
              </a:spcAft>
              <a:buClr>
                <a:schemeClr val="dk1"/>
              </a:buClr>
              <a:buSzPts val="1200"/>
              <a:buNone/>
            </a:pPr>
            <a:r>
              <a:t/>
            </a:r>
            <a:endParaRPr sz="2400"/>
          </a:p>
          <a:p>
            <a:pPr indent="-190500" lvl="0" marL="171450" rtl="0" algn="l">
              <a:lnSpc>
                <a:spcPct val="90000"/>
              </a:lnSpc>
              <a:spcBef>
                <a:spcPts val="750"/>
              </a:spcBef>
              <a:spcAft>
                <a:spcPts val="0"/>
              </a:spcAft>
              <a:buClr>
                <a:schemeClr val="dk1"/>
              </a:buClr>
              <a:buSzPts val="2400"/>
              <a:buChar char="•"/>
            </a:pPr>
            <a:r>
              <a:rPr lang="en-US" sz="2400"/>
              <a:t>Collecting data.  How do you go about it?</a:t>
            </a:r>
            <a:endParaRPr sz="2400"/>
          </a:p>
          <a:p>
            <a:pPr indent="-209550" lvl="1" marL="514350" rtl="0" algn="l">
              <a:lnSpc>
                <a:spcPct val="90000"/>
              </a:lnSpc>
              <a:spcBef>
                <a:spcPts val="375"/>
              </a:spcBef>
              <a:spcAft>
                <a:spcPts val="0"/>
              </a:spcAft>
              <a:buClr>
                <a:schemeClr val="dk1"/>
              </a:buClr>
              <a:buSzPts val="2400"/>
              <a:buChar char="•"/>
            </a:pPr>
            <a:r>
              <a:rPr lang="en-US" sz="2400"/>
              <a:t>You might need to count, measure, or weigh. </a:t>
            </a:r>
            <a:endParaRPr sz="2400"/>
          </a:p>
          <a:p>
            <a:pPr indent="-209550" lvl="1" marL="514350" rtl="0" algn="l">
              <a:lnSpc>
                <a:spcPct val="90000"/>
              </a:lnSpc>
              <a:spcBef>
                <a:spcPts val="375"/>
              </a:spcBef>
              <a:spcAft>
                <a:spcPts val="0"/>
              </a:spcAft>
              <a:buClr>
                <a:schemeClr val="dk1"/>
              </a:buClr>
              <a:buSzPts val="2400"/>
              <a:buChar char="•"/>
            </a:pPr>
            <a:r>
              <a:rPr lang="en-US" sz="2400"/>
              <a:t> </a:t>
            </a:r>
            <a:endParaRPr sz="2400"/>
          </a:p>
          <a:p>
            <a:pPr indent="-190500" lvl="0" marL="171450" rtl="0" algn="l">
              <a:lnSpc>
                <a:spcPct val="90000"/>
              </a:lnSpc>
              <a:spcBef>
                <a:spcPts val="750"/>
              </a:spcBef>
              <a:spcAft>
                <a:spcPts val="0"/>
              </a:spcAft>
              <a:buClr>
                <a:schemeClr val="dk1"/>
              </a:buClr>
              <a:buSzPts val="2400"/>
              <a:buChar char="•"/>
            </a:pPr>
            <a:r>
              <a:rPr lang="en-US" sz="2400"/>
              <a:t>You also need to consider what data you can collect, but why?</a:t>
            </a:r>
            <a:endParaRPr sz="2400"/>
          </a:p>
          <a:p>
            <a:pPr indent="-209550" lvl="1" marL="514350" rtl="0" algn="l">
              <a:lnSpc>
                <a:spcPct val="90000"/>
              </a:lnSpc>
              <a:spcBef>
                <a:spcPts val="375"/>
              </a:spcBef>
              <a:spcAft>
                <a:spcPts val="0"/>
              </a:spcAft>
              <a:buClr>
                <a:schemeClr val="dk1"/>
              </a:buClr>
              <a:buSzPts val="2400"/>
              <a:buChar char="•"/>
            </a:pPr>
            <a:r>
              <a:rPr lang="en-US" sz="2400"/>
              <a:t>Essential for maintaining the integrity of your research.</a:t>
            </a:r>
            <a:endParaRPr sz="2400"/>
          </a:p>
          <a:p>
            <a:pPr indent="-209550" lvl="1" marL="514350" rtl="0" algn="l">
              <a:lnSpc>
                <a:spcPct val="90000"/>
              </a:lnSpc>
              <a:spcBef>
                <a:spcPts val="375"/>
              </a:spcBef>
              <a:spcAft>
                <a:spcPts val="0"/>
              </a:spcAft>
              <a:buClr>
                <a:schemeClr val="dk1"/>
              </a:buClr>
              <a:buSzPts val="2400"/>
              <a:buChar char="•"/>
            </a:pPr>
            <a:r>
              <a:rPr lang="en-US" sz="2400"/>
              <a:t>You want to be able to answer questions accurately.</a:t>
            </a:r>
            <a:endParaRPr sz="2400"/>
          </a:p>
          <a:p>
            <a:pPr indent="-209550" lvl="1" marL="514350" rtl="0" algn="l">
              <a:lnSpc>
                <a:spcPct val="90000"/>
              </a:lnSpc>
              <a:spcBef>
                <a:spcPts val="375"/>
              </a:spcBef>
              <a:spcAft>
                <a:spcPts val="0"/>
              </a:spcAft>
              <a:buClr>
                <a:schemeClr val="dk1"/>
              </a:buClr>
              <a:buSzPts val="2400"/>
              <a:buChar char="•"/>
            </a:pPr>
            <a:r>
              <a:rPr lang="en-US" sz="2400"/>
              <a:t>Reporting new findings or updating old theories.</a:t>
            </a:r>
            <a:endParaRPr sz="2400"/>
          </a:p>
          <a:p>
            <a:pPr indent="-209550" lvl="1" marL="514350" rtl="0" algn="l">
              <a:lnSpc>
                <a:spcPct val="90000"/>
              </a:lnSpc>
              <a:spcBef>
                <a:spcPts val="375"/>
              </a:spcBef>
              <a:spcAft>
                <a:spcPts val="0"/>
              </a:spcAft>
              <a:buClr>
                <a:schemeClr val="dk1"/>
              </a:buClr>
              <a:buSzPts val="2400"/>
              <a:buChar char="•"/>
            </a:pPr>
            <a:r>
              <a:rPr lang="en-US" sz="2400"/>
              <a:t>It’s easy to collect too much data – stay focused!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5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5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5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5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5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5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5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5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5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500"/>
                                        <p:tgtEl>
                                          <p:spTgt spid="1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0" st="10"/>
                                            </p:txEl>
                                          </p:spTgt>
                                        </p:tgtEl>
                                        <p:attrNameLst>
                                          <p:attrName>style.visibility</p:attrName>
                                        </p:attrNameLst>
                                      </p:cBhvr>
                                      <p:to>
                                        <p:strVal val="visible"/>
                                      </p:to>
                                    </p:set>
                                    <p:animEffect filter="fade" transition="in">
                                      <p:cBhvr>
                                        <p:cTn dur="500"/>
                                        <p:tgtEl>
                                          <p:spTgt spid="11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How Can You Use Data?</a:t>
            </a:r>
            <a:endParaRPr/>
          </a:p>
        </p:txBody>
      </p:sp>
      <p:sp>
        <p:nvSpPr>
          <p:cNvPr id="118" name="Google Shape;118;p18"/>
          <p:cNvSpPr txBox="1"/>
          <p:nvPr>
            <p:ph idx="1" type="body"/>
          </p:nvPr>
        </p:nvSpPr>
        <p:spPr>
          <a:xfrm>
            <a:off x="502920" y="1673352"/>
            <a:ext cx="8183880" cy="487984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You can use data to educate, inform, develop priorities, acquire resources, and evaluate projects.  </a:t>
            </a:r>
            <a:endParaRPr sz="2400"/>
          </a:p>
          <a:p>
            <a:pPr indent="0" lvl="0" marL="171450" rtl="0" algn="l">
              <a:lnSpc>
                <a:spcPct val="90000"/>
              </a:lnSpc>
              <a:spcBef>
                <a:spcPts val="0"/>
              </a:spcBef>
              <a:spcAft>
                <a:spcPts val="0"/>
              </a:spcAft>
              <a:buNone/>
            </a:pPr>
            <a:r>
              <a:t/>
            </a:r>
            <a:endParaRPr sz="2400"/>
          </a:p>
          <a:p>
            <a:pPr indent="-190500" lvl="0" marL="171450" rtl="0" algn="l">
              <a:lnSpc>
                <a:spcPct val="90000"/>
              </a:lnSpc>
              <a:spcBef>
                <a:spcPts val="0"/>
              </a:spcBef>
              <a:spcAft>
                <a:spcPts val="0"/>
              </a:spcAft>
              <a:buClr>
                <a:schemeClr val="dk1"/>
              </a:buClr>
              <a:buSzPts val="2400"/>
              <a:buChar char="•"/>
            </a:pPr>
            <a:r>
              <a:rPr lang="en-US" sz="2400"/>
              <a:t>Develop Priorities – what information is more timely in nature.  A current event might trigger the need or desire to learn more about a given topic.  Or, a dwindling source of information may necessitate gathering a particular set of data while you can. </a:t>
            </a:r>
            <a:r>
              <a:rPr i="1" lang="en-US" sz="2400"/>
              <a:t>E.g. </a:t>
            </a:r>
            <a:r>
              <a:rPr lang="en-US" sz="2400"/>
              <a:t>WWII veterans are aging, so it is important to do oral histories with them as soon as possible.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Types of Data</a:t>
            </a:r>
            <a:endParaRPr/>
          </a:p>
        </p:txBody>
      </p:sp>
      <p:sp>
        <p:nvSpPr>
          <p:cNvPr id="124" name="Google Shape;124;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Types of data</a:t>
            </a:r>
            <a:endParaRPr sz="2400"/>
          </a:p>
          <a:p>
            <a:pPr indent="0" lvl="0" marL="171450" rtl="0" algn="l">
              <a:lnSpc>
                <a:spcPct val="90000"/>
              </a:lnSpc>
              <a:spcBef>
                <a:spcPts val="0"/>
              </a:spcBef>
              <a:spcAft>
                <a:spcPts val="0"/>
              </a:spcAft>
              <a:buNone/>
            </a:pPr>
            <a:r>
              <a:t/>
            </a:r>
            <a:endParaRPr sz="2400"/>
          </a:p>
          <a:p>
            <a:pPr indent="-209550" lvl="1" marL="514350" rtl="0" algn="l">
              <a:lnSpc>
                <a:spcPct val="90000"/>
              </a:lnSpc>
              <a:spcBef>
                <a:spcPts val="375"/>
              </a:spcBef>
              <a:spcAft>
                <a:spcPts val="0"/>
              </a:spcAft>
              <a:buClr>
                <a:schemeClr val="dk1"/>
              </a:buClr>
              <a:buSzPts val="2400"/>
              <a:buChar char="•"/>
            </a:pPr>
            <a:r>
              <a:rPr lang="en-US" sz="2400"/>
              <a:t>Primary – data collected through direct interaction (</a:t>
            </a:r>
            <a:r>
              <a:rPr i="1" lang="en-US" sz="2400"/>
              <a:t>e.g. </a:t>
            </a:r>
            <a:r>
              <a:rPr lang="en-US" sz="2400"/>
              <a:t>a survey or any information collected from individuals).</a:t>
            </a:r>
            <a:endParaRPr sz="2400"/>
          </a:p>
          <a:p>
            <a:pPr indent="-82550" lvl="1" marL="514350" rtl="0" algn="l">
              <a:lnSpc>
                <a:spcPct val="90000"/>
              </a:lnSpc>
              <a:spcBef>
                <a:spcPts val="375"/>
              </a:spcBef>
              <a:spcAft>
                <a:spcPts val="0"/>
              </a:spcAft>
              <a:buClr>
                <a:schemeClr val="dk1"/>
              </a:buClr>
              <a:buSzPts val="1400"/>
              <a:buNone/>
            </a:pPr>
            <a:r>
              <a:t/>
            </a:r>
            <a:endParaRPr sz="2400"/>
          </a:p>
          <a:p>
            <a:pPr indent="-209550" lvl="1" marL="514350" rtl="0" algn="l">
              <a:lnSpc>
                <a:spcPct val="90000"/>
              </a:lnSpc>
              <a:spcBef>
                <a:spcPts val="375"/>
              </a:spcBef>
              <a:spcAft>
                <a:spcPts val="0"/>
              </a:spcAft>
              <a:buClr>
                <a:schemeClr val="dk1"/>
              </a:buClr>
              <a:buSzPts val="2400"/>
              <a:buChar char="•"/>
            </a:pPr>
            <a:r>
              <a:rPr lang="en-US" sz="2400"/>
              <a:t>Secondary – data collected by another individual, group, or organization (</a:t>
            </a:r>
            <a:r>
              <a:rPr i="1" lang="en-US" sz="2400"/>
              <a:t>e.g.</a:t>
            </a:r>
            <a:r>
              <a:rPr lang="en-US" sz="2400"/>
              <a:t>, the government collecting census information).</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5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500"/>
                                        <p:tgtEl>
                                          <p:spTgt spid="1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Types of Data</a:t>
            </a:r>
            <a:endParaRPr/>
          </a:p>
        </p:txBody>
      </p:sp>
      <p:sp>
        <p:nvSpPr>
          <p:cNvPr id="130" name="Google Shape;130;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400"/>
              <a:t>Data can be characterized as being qualitative or quantitative.</a:t>
            </a:r>
            <a:endParaRPr sz="2400"/>
          </a:p>
          <a:p>
            <a:pPr indent="0" lvl="0" marL="171450" rtl="0" algn="l">
              <a:lnSpc>
                <a:spcPct val="90000"/>
              </a:lnSpc>
              <a:spcBef>
                <a:spcPts val="0"/>
              </a:spcBef>
              <a:spcAft>
                <a:spcPts val="0"/>
              </a:spcAft>
              <a:buNone/>
            </a:pPr>
            <a:r>
              <a:t/>
            </a:r>
            <a:endParaRPr sz="2400"/>
          </a:p>
          <a:p>
            <a:pPr indent="-209550" lvl="1" marL="514350" rtl="0" algn="l">
              <a:lnSpc>
                <a:spcPct val="90000"/>
              </a:lnSpc>
              <a:spcBef>
                <a:spcPts val="375"/>
              </a:spcBef>
              <a:spcAft>
                <a:spcPts val="0"/>
              </a:spcAft>
              <a:buClr>
                <a:schemeClr val="dk1"/>
              </a:buClr>
              <a:buSzPts val="2400"/>
              <a:buChar char="•"/>
            </a:pPr>
            <a:r>
              <a:rPr lang="en-US" sz="2400"/>
              <a:t>Quantitative data can be counted or is measurable.  Quantitative data answers, What, Who, When, How Many, and Where.</a:t>
            </a:r>
            <a:endParaRPr sz="2400"/>
          </a:p>
          <a:p>
            <a:pPr indent="-82550" lvl="1" marL="514350" rtl="0" algn="l">
              <a:lnSpc>
                <a:spcPct val="90000"/>
              </a:lnSpc>
              <a:spcBef>
                <a:spcPts val="375"/>
              </a:spcBef>
              <a:spcAft>
                <a:spcPts val="0"/>
              </a:spcAft>
              <a:buClr>
                <a:schemeClr val="dk1"/>
              </a:buClr>
              <a:buSzPts val="1400"/>
              <a:buNone/>
            </a:pPr>
            <a:r>
              <a:t/>
            </a:r>
            <a:endParaRPr sz="2400"/>
          </a:p>
          <a:p>
            <a:pPr indent="-209550" lvl="1" marL="514350" rtl="0" algn="l">
              <a:lnSpc>
                <a:spcPct val="90000"/>
              </a:lnSpc>
              <a:spcBef>
                <a:spcPts val="375"/>
              </a:spcBef>
              <a:spcAft>
                <a:spcPts val="0"/>
              </a:spcAft>
              <a:buClr>
                <a:schemeClr val="dk1"/>
              </a:buClr>
              <a:buSzPts val="2400"/>
              <a:buChar char="•"/>
            </a:pPr>
            <a:r>
              <a:rPr lang="en-US" sz="2400"/>
              <a:t>Qualitative data is acquired by listening to people, or observing situations, recording perceptions to understand how people feel and why they feel that way.  </a:t>
            </a:r>
            <a:endParaRPr sz="2400"/>
          </a:p>
          <a:p>
            <a:pPr indent="-57150" lvl="1" marL="514350" rtl="0" algn="l">
              <a:lnSpc>
                <a:spcPct val="90000"/>
              </a:lnSpc>
              <a:spcBef>
                <a:spcPts val="375"/>
              </a:spcBef>
              <a:spcAft>
                <a:spcPts val="0"/>
              </a:spcAft>
              <a:buClr>
                <a:schemeClr val="dk1"/>
              </a:buClr>
              <a:buSzPts val="1800"/>
              <a:buNone/>
            </a:pPr>
            <a:r>
              <a:t/>
            </a:r>
            <a:endParaRPr sz="2400"/>
          </a:p>
          <a:p>
            <a:pPr indent="-209550" lvl="1" marL="514350" rtl="0" algn="l">
              <a:lnSpc>
                <a:spcPct val="90000"/>
              </a:lnSpc>
              <a:spcBef>
                <a:spcPts val="375"/>
              </a:spcBef>
              <a:spcAft>
                <a:spcPts val="0"/>
              </a:spcAft>
              <a:buClr>
                <a:schemeClr val="dk1"/>
              </a:buClr>
              <a:buSzPts val="2400"/>
              <a:buChar char="•"/>
            </a:pPr>
            <a:r>
              <a:rPr lang="en-US" sz="2400"/>
              <a:t>Quantitative data can tell us what happened, it can’t tell us why, which is where qualitative data comes in.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5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5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500"/>
                                        <p:tgtEl>
                                          <p:spTgt spid="13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sz="2400"/>
              <a:t>Data Cycle</a:t>
            </a:r>
            <a:endParaRPr sz="2400"/>
          </a:p>
        </p:txBody>
      </p:sp>
      <p:sp>
        <p:nvSpPr>
          <p:cNvPr id="136" name="Google Shape;136;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The Information Life Cycle is an approach to data and storage management that recognizes that the value of information changes over time and that it must be managed accordingly.</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Time affects the kind of information we can find about a topic -- the longer something exists the more information there is about it.</a:t>
            </a:r>
            <a:endParaRPr sz="2400"/>
          </a:p>
          <a:p>
            <a:pPr indent="-38100" lvl="0" marL="171450" rtl="0" algn="l">
              <a:lnSpc>
                <a:spcPct val="90000"/>
              </a:lnSpc>
              <a:spcBef>
                <a:spcPts val="750"/>
              </a:spcBef>
              <a:spcAft>
                <a:spcPts val="0"/>
              </a:spcAft>
              <a:buClr>
                <a:schemeClr val="dk1"/>
              </a:buClr>
              <a:buSzPts val="2100"/>
              <a:buNone/>
            </a:pPr>
            <a:r>
              <a:t/>
            </a:r>
            <a:endParaRPr sz="2400"/>
          </a:p>
          <a:p>
            <a:pPr indent="-190500" lvl="0" marL="171450" rtl="0" algn="l">
              <a:lnSpc>
                <a:spcPct val="90000"/>
              </a:lnSpc>
              <a:spcBef>
                <a:spcPts val="750"/>
              </a:spcBef>
              <a:spcAft>
                <a:spcPts val="0"/>
              </a:spcAft>
              <a:buClr>
                <a:schemeClr val="dk1"/>
              </a:buClr>
              <a:buSzPts val="2400"/>
              <a:buChar char="•"/>
            </a:pPr>
            <a:r>
              <a:rPr lang="en-US" sz="2400"/>
              <a:t>Video – Information Life Cycle</a:t>
            </a:r>
            <a:endParaRPr sz="2400"/>
          </a:p>
          <a:p>
            <a:pPr indent="-209550" lvl="1" marL="514350" rtl="0" algn="l">
              <a:lnSpc>
                <a:spcPct val="90000"/>
              </a:lnSpc>
              <a:spcBef>
                <a:spcPts val="375"/>
              </a:spcBef>
              <a:spcAft>
                <a:spcPts val="0"/>
              </a:spcAft>
              <a:buClr>
                <a:schemeClr val="dk1"/>
              </a:buClr>
              <a:buSzPts val="2400"/>
              <a:buChar char="•"/>
            </a:pPr>
            <a:r>
              <a:rPr lang="en-US" sz="2400" u="sng">
                <a:solidFill>
                  <a:schemeClr val="hlink"/>
                </a:solidFill>
                <a:hlinkClick r:id="rId3"/>
              </a:rPr>
              <a:t>https://vimeo.com/175421451</a:t>
            </a:r>
            <a:r>
              <a:rPr lang="en-US" sz="2400"/>
              <a:t> </a:t>
            </a:r>
            <a:endParaRPr sz="2400"/>
          </a:p>
          <a:p>
            <a:pPr indent="-38100" lvl="0" marL="171450" rtl="0" algn="l">
              <a:lnSpc>
                <a:spcPct val="90000"/>
              </a:lnSpc>
              <a:spcBef>
                <a:spcPts val="750"/>
              </a:spcBef>
              <a:spcAft>
                <a:spcPts val="0"/>
              </a:spcAft>
              <a:buClr>
                <a:schemeClr val="dk1"/>
              </a:buClr>
              <a:buSzPts val="21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5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5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5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5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5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5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500"/>
                                        <p:tgtEl>
                                          <p:spTgt spid="13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