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5" name="Google Shape;15;p2"/>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6" name="Google Shape;16;p2"/>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lvl1pPr lvl="0" algn="r">
              <a:spcBef>
                <a:spcPts val="0"/>
              </a:spcBef>
              <a:spcAft>
                <a:spcPts val="0"/>
              </a:spcAft>
              <a:buClr>
                <a:srgbClr val="FF8C3C"/>
              </a:buClr>
              <a:buSzPts val="4500"/>
              <a:buFont typeface="Verdana"/>
              <a:buNone/>
              <a:defRPr b="1" sz="4500">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18" name="Google Shape;18;p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0" name="Google Shape;80;p1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991100" y="2171704"/>
            <a:ext cx="5257799"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6" name="Google Shape;86;p1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4" name="Google Shape;24;p3"/>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29" name="Google Shape;29;p4"/>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0" name="Google Shape;30;p4"/>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30"/>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2" name="Google Shape;32;p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8" name="Google Shape;38;p5"/>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9" name="Google Shape;39;p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5" name="Google Shape;45;p6"/>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6" name="Google Shape;46;p6"/>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7" name="Google Shape;47;p6"/>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8" name="Google Shape;48;p6"/>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8"/>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58" name="Google Shape;58;p8"/>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30"/>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4" name="Google Shape;64;p9"/>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30"/>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5" name="Google Shape;65;p9"/>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0" name="Google Shape;70;p10"/>
          <p:cNvSpPr/>
          <p:nvPr/>
        </p:nvSpPr>
        <p:spPr>
          <a:xfrm>
            <a:off x="6400800" y="434162"/>
            <a:ext cx="2324605" cy="4343400"/>
          </a:xfrm>
          <a:prstGeom prst="round1Rect">
            <a:avLst>
              <a:gd fmla="val 2748" name="adj"/>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1" name="Google Shape;71;p10"/>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78766F"/>
              </a:buClr>
              <a:buSzPts val="3600"/>
              <a:buFont typeface="Verdana"/>
              <a:buNone/>
              <a:defRPr b="0" sz="360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30"/>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3" name="Google Shape;73;p10"/>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0"/>
          <p:cNvSpPr/>
          <p:nvPr>
            <p:ph idx="2" type="pic"/>
          </p:nvPr>
        </p:nvSpPr>
        <p:spPr>
          <a:xfrm>
            <a:off x="421480" y="435768"/>
            <a:ext cx="5925312" cy="4343400"/>
          </a:xfrm>
          <a:prstGeom prst="snipRoundRect">
            <a:avLst>
              <a:gd fmla="val 1040" name="adj1"/>
              <a:gd fmla="val 0" name="adj2"/>
            </a:avLst>
          </a:prstGeom>
          <a:solidFill>
            <a:srgbClr val="4F4D49"/>
          </a:solidFill>
          <a:ln>
            <a:noFill/>
          </a:ln>
        </p:spPr>
        <p:txBody>
          <a:bodyPr anchorCtr="0" anchor="t" bIns="45700" lIns="182875" spcFirstLastPara="1" rIns="91425" wrap="square" tIns="91425">
            <a:noAutofit/>
          </a:bodyPr>
          <a:lstStyle>
            <a:lvl1pPr lvl="0" marR="0" rtl="0" algn="l">
              <a:spcBef>
                <a:spcPts val="250"/>
              </a:spcBef>
              <a:spcAft>
                <a:spcPts val="0"/>
              </a:spcAft>
              <a:buClr>
                <a:schemeClr val="accent1"/>
              </a:buClr>
              <a:buSzPts val="256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lvl="2"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lvl="3"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lvl="4"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lvl="5"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lvl="6"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lvl="7"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lvl="8"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 name="Google Shape;7;p1"/>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8" name="Google Shape;8;p1"/>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F8C3C"/>
              </a:buClr>
              <a:buSzPts val="3600"/>
              <a:buFont typeface="Verdana"/>
              <a:buNone/>
              <a:defRPr b="1" i="0" sz="3600" u="none" cap="none" strike="noStrik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 name="Google Shape;10;p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 name="Google Shape;11;p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 name="Google Shape;12;p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A5A298"/>
                </a:solidFill>
                <a:latin typeface="Verdana"/>
                <a:ea typeface="Verdana"/>
                <a:cs typeface="Verdana"/>
                <a:sym typeface="Verdana"/>
              </a:defRPr>
            </a:lvl1pPr>
            <a:lvl2pPr indent="0" lvl="1" marL="0" marR="0" rtl="0" algn="r">
              <a:spcBef>
                <a:spcPts val="0"/>
              </a:spcBef>
              <a:buNone/>
              <a:defRPr b="0" i="0" sz="1000" u="none" cap="none" strike="noStrike">
                <a:solidFill>
                  <a:srgbClr val="A5A298"/>
                </a:solidFill>
                <a:latin typeface="Verdana"/>
                <a:ea typeface="Verdana"/>
                <a:cs typeface="Verdana"/>
                <a:sym typeface="Verdana"/>
              </a:defRPr>
            </a:lvl2pPr>
            <a:lvl3pPr indent="0" lvl="2" marL="0" marR="0" rtl="0" algn="r">
              <a:spcBef>
                <a:spcPts val="0"/>
              </a:spcBef>
              <a:buNone/>
              <a:defRPr b="0" i="0" sz="1000" u="none" cap="none" strike="noStrike">
                <a:solidFill>
                  <a:srgbClr val="A5A298"/>
                </a:solidFill>
                <a:latin typeface="Verdana"/>
                <a:ea typeface="Verdana"/>
                <a:cs typeface="Verdana"/>
                <a:sym typeface="Verdana"/>
              </a:defRPr>
            </a:lvl3pPr>
            <a:lvl4pPr indent="0" lvl="3" marL="0" marR="0" rtl="0" algn="r">
              <a:spcBef>
                <a:spcPts val="0"/>
              </a:spcBef>
              <a:buNone/>
              <a:defRPr b="0" i="0" sz="1000" u="none" cap="none" strike="noStrike">
                <a:solidFill>
                  <a:srgbClr val="A5A298"/>
                </a:solidFill>
                <a:latin typeface="Verdana"/>
                <a:ea typeface="Verdana"/>
                <a:cs typeface="Verdana"/>
                <a:sym typeface="Verdana"/>
              </a:defRPr>
            </a:lvl4pPr>
            <a:lvl5pPr indent="0" lvl="4" marL="0" marR="0" rtl="0" algn="r">
              <a:spcBef>
                <a:spcPts val="0"/>
              </a:spcBef>
              <a:buNone/>
              <a:defRPr b="0" i="0" sz="1000" u="none" cap="none" strike="noStrike">
                <a:solidFill>
                  <a:srgbClr val="A5A298"/>
                </a:solidFill>
                <a:latin typeface="Verdana"/>
                <a:ea typeface="Verdana"/>
                <a:cs typeface="Verdana"/>
                <a:sym typeface="Verdana"/>
              </a:defRPr>
            </a:lvl5pPr>
            <a:lvl6pPr indent="0" lvl="5" marL="0" marR="0" rtl="0" algn="r">
              <a:spcBef>
                <a:spcPts val="0"/>
              </a:spcBef>
              <a:buNone/>
              <a:defRPr b="0" i="0" sz="1000" u="none" cap="none" strike="noStrike">
                <a:solidFill>
                  <a:srgbClr val="A5A298"/>
                </a:solidFill>
                <a:latin typeface="Verdana"/>
                <a:ea typeface="Verdana"/>
                <a:cs typeface="Verdana"/>
                <a:sym typeface="Verdana"/>
              </a:defRPr>
            </a:lvl6pPr>
            <a:lvl7pPr indent="0" lvl="6" marL="0" marR="0" rtl="0" algn="r">
              <a:spcBef>
                <a:spcPts val="0"/>
              </a:spcBef>
              <a:buNone/>
              <a:defRPr b="0" i="0" sz="1000" u="none" cap="none" strike="noStrike">
                <a:solidFill>
                  <a:srgbClr val="A5A298"/>
                </a:solidFill>
                <a:latin typeface="Verdana"/>
                <a:ea typeface="Verdana"/>
                <a:cs typeface="Verdana"/>
                <a:sym typeface="Verdana"/>
              </a:defRPr>
            </a:lvl7pPr>
            <a:lvl8pPr indent="0" lvl="7" marL="0" marR="0" rtl="0" algn="r">
              <a:spcBef>
                <a:spcPts val="0"/>
              </a:spcBef>
              <a:buNone/>
              <a:defRPr b="0" i="0" sz="1000" u="none" cap="none" strike="noStrike">
                <a:solidFill>
                  <a:srgbClr val="A5A298"/>
                </a:solidFill>
                <a:latin typeface="Verdana"/>
                <a:ea typeface="Verdana"/>
                <a:cs typeface="Verdana"/>
                <a:sym typeface="Verdana"/>
              </a:defRPr>
            </a:lvl8pPr>
            <a:lvl9pPr indent="0" lvl="8" marL="0" marR="0" rtl="0" algn="r">
              <a:spcBef>
                <a:spcPts val="0"/>
              </a:spcBef>
              <a:buNone/>
              <a:defRPr b="0" i="0" sz="1000" u="none" cap="none" strike="noStrike">
                <a:solidFill>
                  <a:srgbClr val="A5A2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agoogleaday.com/" TargetMode="External"/><Relationship Id="rId4" Type="http://schemas.openxmlformats.org/officeDocument/2006/relationships/hyperlink" Target="https://www.google.com/intl/en_us/insidesearch/searcheducation/lessons.html#challenges" TargetMode="External"/><Relationship Id="rId5" Type="http://schemas.openxmlformats.org/officeDocument/2006/relationships/hyperlink" Target="http://searchresearch1.blogspo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forbes.com/the-worlds-most-valuable-brands/#7c7ce9bf119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Nsbp0GQHOGc" TargetMode="External"/><Relationship Id="rId4" Type="http://schemas.openxmlformats.org/officeDocument/2006/relationships/hyperlink" Target="https://www.youtube.com/watch?v=zDAYZU4A3w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p>
            <a:pPr indent="0" lvl="0" marL="0" rtl="0" algn="r">
              <a:spcBef>
                <a:spcPts val="0"/>
              </a:spcBef>
              <a:spcAft>
                <a:spcPts val="0"/>
              </a:spcAft>
              <a:buClr>
                <a:srgbClr val="FF8C3C"/>
              </a:buClr>
              <a:buSzPts val="4500"/>
              <a:buFont typeface="Verdana"/>
              <a:buNone/>
            </a:pPr>
            <a:r>
              <a:rPr lang="en-US">
                <a:latin typeface="Calibri"/>
                <a:ea typeface="Calibri"/>
                <a:cs typeface="Calibri"/>
                <a:sym typeface="Calibri"/>
              </a:rPr>
              <a:t>Digital Humanities</a:t>
            </a:r>
            <a:endParaRPr>
              <a:latin typeface="Calibri"/>
              <a:ea typeface="Calibri"/>
              <a:cs typeface="Calibri"/>
              <a:sym typeface="Calibri"/>
            </a:endParaRPr>
          </a:p>
        </p:txBody>
      </p:sp>
      <p:sp>
        <p:nvSpPr>
          <p:cNvPr id="94" name="Google Shape;94;p13"/>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p>
            <a:pPr indent="0" lvl="0" marL="36576" rtl="0" algn="r">
              <a:spcBef>
                <a:spcPts val="0"/>
              </a:spcBef>
              <a:spcAft>
                <a:spcPts val="0"/>
              </a:spcAft>
              <a:buSzPts val="2560"/>
              <a:buNone/>
            </a:pPr>
            <a:r>
              <a:rPr b="1" lang="en-US" sz="3200">
                <a:solidFill>
                  <a:srgbClr val="00B0F0"/>
                </a:solidFill>
                <a:latin typeface="Calibri"/>
                <a:ea typeface="Calibri"/>
                <a:cs typeface="Calibri"/>
                <a:sym typeface="Calibri"/>
              </a:rPr>
              <a:t>Google it!</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useful limiters</a:t>
            </a:r>
            <a:endParaRPr/>
          </a:p>
        </p:txBody>
      </p:sp>
      <p:sp>
        <p:nvSpPr>
          <p:cNvPr id="148" name="Google Shape;148;p22"/>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265176" rtl="0" algn="l">
              <a:lnSpc>
                <a:spcPct val="90000"/>
              </a:lnSpc>
              <a:spcBef>
                <a:spcPts val="0"/>
              </a:spcBef>
              <a:spcAft>
                <a:spcPts val="0"/>
              </a:spcAft>
              <a:buNone/>
            </a:pPr>
            <a:r>
              <a:rPr lang="en-US" sz="2590">
                <a:latin typeface="Calibri"/>
                <a:ea typeface="Calibri"/>
                <a:cs typeface="Calibri"/>
                <a:sym typeface="Calibri"/>
              </a:rPr>
              <a:t>filetype: find specific formats doc, pdf, ppt = filetype:ppt </a:t>
            </a:r>
            <a:endParaRPr>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590">
              <a:latin typeface="Calibri"/>
              <a:ea typeface="Calibri"/>
              <a:cs typeface="Calibri"/>
              <a:sym typeface="Calibri"/>
            </a:endParaRPr>
          </a:p>
          <a:p>
            <a:pPr indent="0" lvl="0" marL="265176" rtl="0" algn="l">
              <a:lnSpc>
                <a:spcPct val="90000"/>
              </a:lnSpc>
              <a:spcBef>
                <a:spcPts val="250"/>
              </a:spcBef>
              <a:spcAft>
                <a:spcPts val="0"/>
              </a:spcAft>
              <a:buNone/>
            </a:pPr>
            <a:r>
              <a:rPr lang="en-US" sz="2590">
                <a:latin typeface="Calibri"/>
                <a:ea typeface="Calibri"/>
                <a:cs typeface="Calibri"/>
                <a:sym typeface="Calibri"/>
              </a:rPr>
              <a:t>~ to search related words = ~college (will also search higher education, university) </a:t>
            </a:r>
            <a:endParaRPr>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590">
              <a:latin typeface="Calibri"/>
              <a:ea typeface="Calibri"/>
              <a:cs typeface="Calibri"/>
              <a:sym typeface="Calibri"/>
            </a:endParaRPr>
          </a:p>
          <a:p>
            <a:pPr indent="0" lvl="0" marL="265176" rtl="0" algn="l">
              <a:lnSpc>
                <a:spcPct val="90000"/>
              </a:lnSpc>
              <a:spcBef>
                <a:spcPts val="250"/>
              </a:spcBef>
              <a:spcAft>
                <a:spcPts val="0"/>
              </a:spcAft>
              <a:buNone/>
            </a:pPr>
            <a:r>
              <a:rPr lang="en-US" sz="2590">
                <a:latin typeface="Calibri"/>
                <a:ea typeface="Calibri"/>
                <a:cs typeface="Calibri"/>
                <a:sym typeface="Calibri"/>
              </a:rPr>
              <a:t>intitle: find words only in the title = intitle:collaboration </a:t>
            </a:r>
            <a:endParaRPr>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590">
              <a:latin typeface="Calibri"/>
              <a:ea typeface="Calibri"/>
              <a:cs typeface="Calibri"/>
              <a:sym typeface="Calibri"/>
            </a:endParaRPr>
          </a:p>
          <a:p>
            <a:pPr indent="0" lvl="0" marL="265176" rtl="0" algn="l">
              <a:lnSpc>
                <a:spcPct val="90000"/>
              </a:lnSpc>
              <a:spcBef>
                <a:spcPts val="250"/>
              </a:spcBef>
              <a:spcAft>
                <a:spcPts val="0"/>
              </a:spcAft>
              <a:buNone/>
            </a:pPr>
            <a:r>
              <a:rPr lang="en-US" sz="2590">
                <a:latin typeface="Calibri"/>
                <a:ea typeface="Calibri"/>
                <a:cs typeface="Calibri"/>
                <a:sym typeface="Calibri"/>
              </a:rPr>
              <a:t>... to search a range of numbers (including date ranges)= 2000...2002</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5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500"/>
                                        <p:tgtEl>
                                          <p:spTgt spid="1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practice, practice!</a:t>
            </a:r>
            <a:endParaRPr/>
          </a:p>
        </p:txBody>
      </p:sp>
      <p:sp>
        <p:nvSpPr>
          <p:cNvPr id="154" name="Google Shape;154;p23"/>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265176" rtl="0" algn="l">
              <a:spcBef>
                <a:spcPts val="0"/>
              </a:spcBef>
              <a:spcAft>
                <a:spcPts val="0"/>
              </a:spcAft>
              <a:buNone/>
            </a:pPr>
            <a:r>
              <a:rPr lang="en-US" sz="2000">
                <a:latin typeface="Calibri"/>
                <a:ea typeface="Calibri"/>
                <a:cs typeface="Calibri"/>
                <a:sym typeface="Calibri"/>
              </a:rPr>
              <a:t>Find an article from CNN about the environment published between 2010 and 2012. </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a:p>
            <a:pPr indent="0" lvl="0" marL="265176" rtl="0" algn="l">
              <a:spcBef>
                <a:spcPts val="250"/>
              </a:spcBef>
              <a:spcAft>
                <a:spcPts val="0"/>
              </a:spcAft>
              <a:buNone/>
            </a:pPr>
            <a:r>
              <a:rPr lang="en-US" sz="2000">
                <a:latin typeface="Calibri"/>
                <a:ea typeface="Calibri"/>
                <a:cs typeface="Calibri"/>
                <a:sym typeface="Calibri"/>
              </a:rPr>
              <a:t>Now, see if you can find another article, from a similar source to CNN. Once you have picked one, go there and search for an article about the environment, between 2010 and 2012.</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more practice!</a:t>
            </a:r>
            <a:endParaRPr/>
          </a:p>
        </p:txBody>
      </p:sp>
      <p:sp>
        <p:nvSpPr>
          <p:cNvPr id="160" name="Google Shape;160;p24"/>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122935" lvl="0" marL="265176" rtl="0" algn="l">
              <a:spcBef>
                <a:spcPts val="0"/>
              </a:spcBef>
              <a:spcAft>
                <a:spcPts val="0"/>
              </a:spcAft>
              <a:buSzPts val="2240"/>
              <a:buNone/>
            </a:pPr>
            <a:r>
              <a:t/>
            </a:r>
            <a:endParaRPr/>
          </a:p>
          <a:p>
            <a:pPr indent="0" lvl="0" marL="265176" rtl="0" algn="l">
              <a:spcBef>
                <a:spcPts val="250"/>
              </a:spcBef>
              <a:spcAft>
                <a:spcPts val="0"/>
              </a:spcAft>
              <a:buNone/>
            </a:pPr>
            <a:r>
              <a:rPr lang="en-US" sz="2000">
                <a:latin typeface="Calibri"/>
                <a:ea typeface="Calibri"/>
                <a:cs typeface="Calibri"/>
                <a:sym typeface="Calibri"/>
              </a:rPr>
              <a:t>Find a PowerPoint about critical thinking skills and middle school </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a:p>
            <a:pPr indent="0" lvl="0" marL="265176" rtl="0" algn="l">
              <a:spcBef>
                <a:spcPts val="250"/>
              </a:spcBef>
              <a:spcAft>
                <a:spcPts val="0"/>
              </a:spcAft>
              <a:buNone/>
            </a:pPr>
            <a:r>
              <a:rPr lang="en-US" sz="2000">
                <a:latin typeface="Calibri"/>
                <a:ea typeface="Calibri"/>
                <a:cs typeface="Calibri"/>
                <a:sym typeface="Calibri"/>
              </a:rPr>
              <a:t>Find information on giants (the creatures in fairy tales and other fictional stories)</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fun stuff</a:t>
            </a:r>
            <a:endParaRPr/>
          </a:p>
        </p:txBody>
      </p:sp>
      <p:sp>
        <p:nvSpPr>
          <p:cNvPr id="166" name="Google Shape;166;p25"/>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265176" rtl="0" algn="l">
              <a:lnSpc>
                <a:spcPct val="90000"/>
              </a:lnSpc>
              <a:spcBef>
                <a:spcPts val="0"/>
              </a:spcBef>
              <a:spcAft>
                <a:spcPts val="0"/>
              </a:spcAft>
              <a:buNone/>
            </a:pPr>
            <a:r>
              <a:rPr lang="en-US" sz="2000">
                <a:latin typeface="Calibri"/>
                <a:ea typeface="Calibri"/>
                <a:cs typeface="Calibri"/>
                <a:sym typeface="Calibri"/>
              </a:rPr>
              <a:t>Google search game: </a:t>
            </a:r>
            <a:r>
              <a:rPr lang="en-US" sz="2000" u="sng">
                <a:solidFill>
                  <a:schemeClr val="hlink"/>
                </a:solidFill>
                <a:latin typeface="Calibri"/>
                <a:ea typeface="Calibri"/>
                <a:cs typeface="Calibri"/>
                <a:sym typeface="Calibri"/>
                <a:hlinkClick r:id="rId3"/>
              </a:rPr>
              <a:t>http://www.agoogleaday.com/</a:t>
            </a:r>
            <a:endParaRPr sz="20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sz="2000">
              <a:latin typeface="Calibri"/>
              <a:ea typeface="Calibri"/>
              <a:cs typeface="Calibri"/>
              <a:sym typeface="Calibri"/>
            </a:endParaRPr>
          </a:p>
          <a:p>
            <a:pPr indent="0" lvl="0" marL="265176" rtl="0" algn="l">
              <a:lnSpc>
                <a:spcPct val="90000"/>
              </a:lnSpc>
              <a:spcBef>
                <a:spcPts val="250"/>
              </a:spcBef>
              <a:spcAft>
                <a:spcPts val="0"/>
              </a:spcAft>
              <a:buNone/>
            </a:pPr>
            <a:r>
              <a:rPr lang="en-US" sz="2000">
                <a:latin typeface="Calibri"/>
                <a:ea typeface="Calibri"/>
                <a:cs typeface="Calibri"/>
                <a:sym typeface="Calibri"/>
              </a:rPr>
              <a:t>Google Search Education: </a:t>
            </a:r>
            <a:r>
              <a:rPr lang="en-US" sz="2000" u="sng">
                <a:solidFill>
                  <a:schemeClr val="hlink"/>
                </a:solidFill>
                <a:latin typeface="Calibri"/>
                <a:ea typeface="Calibri"/>
                <a:cs typeface="Calibri"/>
                <a:sym typeface="Calibri"/>
                <a:hlinkClick r:id="rId4"/>
              </a:rPr>
              <a:t>https://www.google.com/intl/en_us/insidesearch/searcheducation/lessons.html#challenges</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265176" rtl="0" algn="l">
              <a:lnSpc>
                <a:spcPct val="90000"/>
              </a:lnSpc>
              <a:spcBef>
                <a:spcPts val="250"/>
              </a:spcBef>
              <a:spcAft>
                <a:spcPts val="0"/>
              </a:spcAft>
              <a:buNone/>
            </a:pPr>
            <a:r>
              <a:rPr lang="en-US" sz="2000">
                <a:latin typeface="Calibri"/>
                <a:ea typeface="Calibri"/>
                <a:cs typeface="Calibri"/>
                <a:sym typeface="Calibri"/>
              </a:rPr>
              <a:t>Search/Research: </a:t>
            </a:r>
            <a:r>
              <a:rPr lang="en-US" sz="2000" u="sng">
                <a:solidFill>
                  <a:schemeClr val="hlink"/>
                </a:solidFill>
                <a:latin typeface="Calibri"/>
                <a:ea typeface="Calibri"/>
                <a:cs typeface="Calibri"/>
                <a:sym typeface="Calibri"/>
                <a:hlinkClick r:id="rId5"/>
              </a:rPr>
              <a:t>http://searchresearch1.blogspot.com/</a:t>
            </a:r>
            <a:endParaRPr sz="2000">
              <a:latin typeface="Calibri"/>
              <a:ea typeface="Calibri"/>
              <a:cs typeface="Calibri"/>
              <a:sym typeface="Calibri"/>
            </a:endParaRPr>
          </a:p>
          <a:p>
            <a:pPr indent="0" lvl="0" marL="265176" rtl="0" algn="l">
              <a:lnSpc>
                <a:spcPct val="90000"/>
              </a:lnSpc>
              <a:spcBef>
                <a:spcPts val="250"/>
              </a:spcBef>
              <a:spcAft>
                <a:spcPts val="0"/>
              </a:spcAft>
              <a:buNone/>
            </a:pPr>
            <a:r>
              <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a little background</a:t>
            </a:r>
            <a:endParaRPr/>
          </a:p>
        </p:txBody>
      </p:sp>
      <p:sp>
        <p:nvSpPr>
          <p:cNvPr id="100" name="Google Shape;100;p14"/>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Google started in the U.S. and it is now a multinational technology company that specializes in Internet-related services and products.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Google was started in 1996 by Larry Page and Sergey Brin while they were Ph.D. students at Stanford University, in California.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They incorporated Google as a privately held company on September 4, 1998, and an initial public offering (IPO) took place on August 19, 2004.</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240"/>
              <a:buFont typeface="Verdana"/>
              <a:buNone/>
            </a:pPr>
            <a:r>
              <a:rPr lang="en-US" sz="3240"/>
              <a:t>Google – growth and development</a:t>
            </a:r>
            <a:endParaRPr/>
          </a:p>
        </p:txBody>
      </p:sp>
      <p:sp>
        <p:nvSpPr>
          <p:cNvPr id="106" name="Google Shape;106;p15"/>
          <p:cNvSpPr txBox="1"/>
          <p:nvPr>
            <p:ph idx="1" type="body"/>
          </p:nvPr>
        </p:nvSpPr>
        <p:spPr>
          <a:xfrm>
            <a:off x="502920" y="530352"/>
            <a:ext cx="8183880" cy="44988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The company's rapid growth since incorporation has triggered a chain of products, acquisitions, and partnerships beyond Google's core search engine (Google Search).  </a:t>
            </a:r>
            <a:endParaRPr sz="2000">
              <a:latin typeface="Calibri"/>
              <a:ea typeface="Calibri"/>
              <a:cs typeface="Calibri"/>
              <a:sym typeface="Calibri"/>
            </a:endParaRPr>
          </a:p>
          <a:p>
            <a:pPr indent="0" lvl="0" marL="0" rtl="0" algn="l">
              <a:lnSpc>
                <a:spcPct val="80000"/>
              </a:lnSpc>
              <a:spcBef>
                <a:spcPts val="250"/>
              </a:spcBef>
              <a:spcAft>
                <a:spcPts val="0"/>
              </a:spcAft>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It offers services designed for work and productivity (Google Docs, Sheets and Slides), email (Gmail/Inbox), scheduling and time management (Google Calendar), cloud storage (Google Drive), social networking (Google+), instant messaging and video chat (Google Allo/Duo), language translation (Google Translate), mapping and navigation (Google Maps/Waze), video sharing (YouTube), notetaking (Google Keep), and photo organizing and editing (Google Photos).  </a:t>
            </a:r>
            <a:endParaRPr sz="2000">
              <a:latin typeface="Calibri"/>
              <a:ea typeface="Calibri"/>
              <a:cs typeface="Calibri"/>
              <a:sym typeface="Calibri"/>
            </a:endParaRPr>
          </a:p>
          <a:p>
            <a:pPr indent="0" lvl="0" marL="0" rtl="0" algn="l">
              <a:lnSpc>
                <a:spcPct val="80000"/>
              </a:lnSpc>
              <a:spcBef>
                <a:spcPts val="250"/>
              </a:spcBef>
              <a:spcAft>
                <a:spcPts val="0"/>
              </a:spcAft>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The company leads the development of the Android mobile operating system, the Google Chrome web browser, and Chrome OS, an operating system based on the Chrome browser.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500"/>
                                        <p:tgtEl>
                                          <p:spTgt spid="1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240"/>
              <a:buFont typeface="Verdana"/>
              <a:buNone/>
            </a:pPr>
            <a:r>
              <a:rPr lang="en-US" sz="3240"/>
              <a:t>Google – taking over the world </a:t>
            </a:r>
            <a:br>
              <a:rPr lang="en-US" sz="3240"/>
            </a:br>
            <a:r>
              <a:rPr lang="en-US" sz="3240"/>
              <a:t>(just kidding!)</a:t>
            </a:r>
            <a:endParaRPr/>
          </a:p>
        </p:txBody>
      </p:sp>
      <p:sp>
        <p:nvSpPr>
          <p:cNvPr id="112" name="Google Shape;112;p16"/>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1960">
                <a:latin typeface="Calibri"/>
                <a:ea typeface="Calibri"/>
                <a:cs typeface="Calibri"/>
                <a:sym typeface="Calibri"/>
              </a:rPr>
              <a:t>Google has moved increasingly into hardware; from 2010 to 2015, it partnered with major electronics manufacturers in the production of its Nexus devices</a:t>
            </a:r>
            <a:endParaRPr sz="1960">
              <a:latin typeface="Calibri"/>
              <a:ea typeface="Calibri"/>
              <a:cs typeface="Calibri"/>
              <a:sym typeface="Calibri"/>
            </a:endParaRPr>
          </a:p>
          <a:p>
            <a:pPr indent="0" lvl="0" marL="0" rtl="0" algn="l">
              <a:lnSpc>
                <a:spcPct val="80000"/>
              </a:lnSpc>
              <a:spcBef>
                <a:spcPts val="0"/>
              </a:spcBef>
              <a:spcAft>
                <a:spcPts val="0"/>
              </a:spcAft>
              <a:buNone/>
            </a:pPr>
            <a:r>
              <a:t/>
            </a:r>
            <a:endParaRPr sz="1960">
              <a:latin typeface="Calibri"/>
              <a:ea typeface="Calibri"/>
              <a:cs typeface="Calibri"/>
              <a:sym typeface="Calibri"/>
            </a:endParaRPr>
          </a:p>
          <a:p>
            <a:pPr indent="0" lvl="0" marL="0" rtl="0" algn="l">
              <a:lnSpc>
                <a:spcPct val="80000"/>
              </a:lnSpc>
              <a:spcBef>
                <a:spcPts val="0"/>
              </a:spcBef>
              <a:spcAft>
                <a:spcPts val="0"/>
              </a:spcAft>
              <a:buNone/>
            </a:pPr>
            <a:r>
              <a:rPr lang="en-US" sz="1960">
                <a:latin typeface="Calibri"/>
                <a:ea typeface="Calibri"/>
                <a:cs typeface="Calibri"/>
                <a:sym typeface="Calibri"/>
              </a:rPr>
              <a:t>In 2016 it released multiple hardware products (including the Google Pixel smartphone, Home smart-speaker, Wifi mesh wireless router, and Daydream View virtual reality headset).  </a:t>
            </a:r>
            <a:endParaRPr>
              <a:latin typeface="Calibri"/>
              <a:ea typeface="Calibri"/>
              <a:cs typeface="Calibri"/>
              <a:sym typeface="Calibri"/>
            </a:endParaRPr>
          </a:p>
          <a:p>
            <a:pPr indent="0" lvl="0" marL="0" rtl="0" algn="l">
              <a:lnSpc>
                <a:spcPct val="80000"/>
              </a:lnSpc>
              <a:spcBef>
                <a:spcPts val="250"/>
              </a:spcBef>
              <a:spcAft>
                <a:spcPts val="0"/>
              </a:spcAft>
              <a:buNone/>
            </a:pPr>
            <a:r>
              <a:t/>
            </a:r>
            <a:endParaRPr sz="1960">
              <a:latin typeface="Calibri"/>
              <a:ea typeface="Calibri"/>
              <a:cs typeface="Calibri"/>
              <a:sym typeface="Calibri"/>
            </a:endParaRPr>
          </a:p>
          <a:p>
            <a:pPr indent="0" lvl="0" marL="0" rtl="0" algn="l">
              <a:lnSpc>
                <a:spcPct val="80000"/>
              </a:lnSpc>
              <a:spcBef>
                <a:spcPts val="250"/>
              </a:spcBef>
              <a:spcAft>
                <a:spcPts val="0"/>
              </a:spcAft>
              <a:buNone/>
            </a:pPr>
            <a:r>
              <a:rPr lang="en-US" sz="1960">
                <a:latin typeface="Calibri"/>
                <a:ea typeface="Calibri"/>
                <a:cs typeface="Calibri"/>
                <a:sym typeface="Calibri"/>
              </a:rPr>
              <a:t>Google has also experimented with becoming an Internet carrier.  In February 2010, it announced Google Fiber, a fiber-optic infrastructure that was installed in Kansas City; in April 2015, it launched Project Fi in the United States, combining Wi-Fi and cellular networks from different providers; and in 2016, it announced the Google Station initiative to make public Wi-Fi around the world, with initial deployment in India.</a:t>
            </a:r>
            <a:endParaRPr sz="1960">
              <a:latin typeface="Calibri"/>
              <a:ea typeface="Calibri"/>
              <a:cs typeface="Calibri"/>
              <a:sym typeface="Calibri"/>
            </a:endParaRPr>
          </a:p>
          <a:p>
            <a:pPr indent="0" lvl="0" marL="0" rtl="0" algn="l">
              <a:lnSpc>
                <a:spcPct val="80000"/>
              </a:lnSpc>
              <a:spcBef>
                <a:spcPts val="250"/>
              </a:spcBef>
              <a:spcAft>
                <a:spcPts val="0"/>
              </a:spcAft>
              <a:buNone/>
            </a:pPr>
            <a:r>
              <a:t/>
            </a:r>
            <a:endParaRPr sz="1960">
              <a:latin typeface="Calibri"/>
              <a:ea typeface="Calibri"/>
              <a:cs typeface="Calibri"/>
              <a:sym typeface="Calibri"/>
            </a:endParaRPr>
          </a:p>
          <a:p>
            <a:pPr indent="0" lvl="0" marL="0" rtl="0" algn="l">
              <a:lnSpc>
                <a:spcPct val="80000"/>
              </a:lnSpc>
              <a:spcBef>
                <a:spcPts val="250"/>
              </a:spcBef>
              <a:spcAft>
                <a:spcPts val="0"/>
              </a:spcAft>
              <a:buNone/>
            </a:pPr>
            <a:r>
              <a:rPr lang="en-US" sz="1960">
                <a:latin typeface="Calibri"/>
                <a:ea typeface="Calibri"/>
                <a:cs typeface="Calibri"/>
                <a:sym typeface="Calibri"/>
              </a:rPr>
              <a:t>In 2020 Google’s parent company Alphabet is one of the five top digital corporations in the world (along with Apple, Amazon, Facebook, and Microsoft).</a:t>
            </a:r>
            <a:endParaRPr sz="1960">
              <a:latin typeface="Calibri"/>
              <a:ea typeface="Calibri"/>
              <a:cs typeface="Calibri"/>
              <a:sym typeface="Calibri"/>
            </a:endParaRPr>
          </a:p>
          <a:p>
            <a:pPr indent="-165607" lvl="0" marL="265176" rtl="0" algn="l">
              <a:lnSpc>
                <a:spcPct val="80000"/>
              </a:lnSpc>
              <a:spcBef>
                <a:spcPts val="250"/>
              </a:spcBef>
              <a:spcAft>
                <a:spcPts val="0"/>
              </a:spcAft>
              <a:buSzPts val="1568"/>
              <a:buNone/>
            </a:pPr>
            <a:r>
              <a:t/>
            </a:r>
            <a:endParaRPr sz="196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5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5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5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5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5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5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5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500"/>
                                        <p:tgtEl>
                                          <p:spTgt spid="1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good stuff/bad stuff</a:t>
            </a:r>
            <a:endParaRPr/>
          </a:p>
        </p:txBody>
      </p:sp>
      <p:sp>
        <p:nvSpPr>
          <p:cNvPr id="118" name="Google Shape;118;p17"/>
          <p:cNvSpPr txBox="1"/>
          <p:nvPr>
            <p:ph idx="1" type="body"/>
          </p:nvPr>
        </p:nvSpPr>
        <p:spPr>
          <a:xfrm>
            <a:off x="502920" y="530352"/>
            <a:ext cx="8183880" cy="48798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Alexa Internet, Inc., which is a company that monitors commercial web traffic, lists Google.com as the most visited website in the world.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Several other Google services also figure in the top 100 most visited websites, including YouTube and Blogger.  </a:t>
            </a:r>
            <a:endParaRPr sz="2000">
              <a:latin typeface="Calibri"/>
              <a:ea typeface="Calibri"/>
              <a:cs typeface="Calibri"/>
              <a:sym typeface="Calibri"/>
            </a:endParaRPr>
          </a:p>
          <a:p>
            <a:pPr indent="0" lvl="0" marL="0" rtl="0" algn="l">
              <a:lnSpc>
                <a:spcPct val="80000"/>
              </a:lnSpc>
              <a:spcBef>
                <a:spcPts val="250"/>
              </a:spcBef>
              <a:spcAft>
                <a:spcPts val="0"/>
              </a:spcAft>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In 2020 Google is the second-most valuable brand in the world, after only Apple (</a:t>
            </a:r>
            <a:r>
              <a:rPr lang="en-US" sz="2000" u="sng">
                <a:solidFill>
                  <a:schemeClr val="hlink"/>
                </a:solidFill>
                <a:latin typeface="Calibri"/>
                <a:ea typeface="Calibri"/>
                <a:cs typeface="Calibri"/>
                <a:sym typeface="Calibri"/>
                <a:hlinkClick r:id="rId3"/>
              </a:rPr>
              <a:t>www.forbes.com/the-worlds-most-valuable-brands/#7c7ce9bf119c</a:t>
            </a:r>
            <a:r>
              <a:rPr lang="en-US" sz="2000">
                <a:latin typeface="Calibri"/>
                <a:ea typeface="Calibri"/>
                <a:cs typeface="Calibri"/>
                <a:sym typeface="Calibri"/>
              </a:rPr>
              <a:t>)</a:t>
            </a:r>
            <a:endParaRPr sz="2000">
              <a:latin typeface="Calibri"/>
              <a:ea typeface="Calibri"/>
              <a:cs typeface="Calibri"/>
              <a:sym typeface="Calibri"/>
            </a:endParaRPr>
          </a:p>
          <a:p>
            <a:pPr indent="0" lvl="0" marL="0" rtl="0" algn="l">
              <a:lnSpc>
                <a:spcPct val="80000"/>
              </a:lnSpc>
              <a:spcBef>
                <a:spcPts val="250"/>
              </a:spcBef>
              <a:spcAft>
                <a:spcPts val="0"/>
              </a:spcAft>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Google has received significant criticism (and recent lawsuits) involving issues such as privacy concerns, tax avoidance, antitrust, censorship, and search neutrality. </a:t>
            </a:r>
            <a:endParaRPr sz="2000">
              <a:latin typeface="Calibri"/>
              <a:ea typeface="Calibri"/>
              <a:cs typeface="Calibri"/>
              <a:sym typeface="Calibri"/>
            </a:endParaRPr>
          </a:p>
          <a:p>
            <a:pPr indent="0" lvl="0" marL="0" rtl="0" algn="l">
              <a:lnSpc>
                <a:spcPct val="80000"/>
              </a:lnSpc>
              <a:spcBef>
                <a:spcPts val="250"/>
              </a:spcBef>
              <a:spcAft>
                <a:spcPts val="0"/>
              </a:spcAft>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Google's mission statement, from the outset, was "to organize the world's information and make it universally accessible and useful," and its unofficial slogan was "Don't be evil."  In October 2015, the motto was replaced in its corporate code of conduct by the phrase "Do the right thing."</a:t>
            </a:r>
            <a:endParaRPr sz="2000">
              <a:latin typeface="Calibri"/>
              <a:ea typeface="Calibri"/>
              <a:cs typeface="Calibri"/>
              <a:sym typeface="Calibri"/>
            </a:endParaRPr>
          </a:p>
          <a:p>
            <a:pPr indent="-154939" lvl="0" marL="265176" rtl="0" algn="l">
              <a:lnSpc>
                <a:spcPct val="80000"/>
              </a:lnSpc>
              <a:spcBef>
                <a:spcPts val="250"/>
              </a:spcBef>
              <a:spcAft>
                <a:spcPts val="0"/>
              </a:spcAft>
              <a:buSzPts val="1736"/>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5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5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5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500"/>
                                        <p:tgtEl>
                                          <p:spTgt spid="11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search engine</a:t>
            </a:r>
            <a:endParaRPr/>
          </a:p>
        </p:txBody>
      </p:sp>
      <p:sp>
        <p:nvSpPr>
          <p:cNvPr id="124" name="Google Shape;124;p18"/>
          <p:cNvSpPr txBox="1"/>
          <p:nvPr>
            <p:ph idx="1" type="body"/>
          </p:nvPr>
        </p:nvSpPr>
        <p:spPr>
          <a:xfrm>
            <a:off x="502920" y="530352"/>
            <a:ext cx="8183880" cy="48036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Google became so successful because of its excellent search engine (called Google Search), and the proprietary algorithm that underlies it.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A Google search doesn’t necessarily always give the best results for the information that is out there, but it is certainly the most popular search engine out there right now.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It’s important to recognize that Google Search results are not neutral, nor are they the same for every user … algorithms based on our prior use will summon targeted results. Think of the ramifications of this!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All search engines are, to a certain extent, at the mercy of human intervention.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Metadata is “information about information.”  </a:t>
            </a:r>
            <a:endParaRPr sz="2000">
              <a:latin typeface="Calibri"/>
              <a:ea typeface="Calibri"/>
              <a:cs typeface="Calibri"/>
              <a:sym typeface="Calibri"/>
            </a:endParaRPr>
          </a:p>
          <a:p>
            <a:pPr indent="0" lvl="0" marL="0" rtl="0" algn="l">
              <a:lnSpc>
                <a:spcPct val="80000"/>
              </a:lnSpc>
              <a:spcBef>
                <a:spcPts val="0"/>
              </a:spcBef>
              <a:spcAft>
                <a:spcPts val="0"/>
              </a:spcAft>
              <a:buNone/>
            </a:pPr>
            <a:r>
              <a:t/>
            </a:r>
            <a:endParaRPr sz="2000">
              <a:latin typeface="Calibri"/>
              <a:ea typeface="Calibri"/>
              <a:cs typeface="Calibri"/>
              <a:sym typeface="Calibri"/>
            </a:endParaRPr>
          </a:p>
          <a:p>
            <a:pPr indent="0" lvl="0" marL="0" rtl="0" algn="l">
              <a:lnSpc>
                <a:spcPct val="80000"/>
              </a:lnSpc>
              <a:spcBef>
                <a:spcPts val="0"/>
              </a:spcBef>
              <a:spcAft>
                <a:spcPts val="0"/>
              </a:spcAft>
              <a:buNone/>
            </a:pPr>
            <a:r>
              <a:rPr lang="en-US" sz="2000">
                <a:latin typeface="Calibri"/>
                <a:ea typeface="Calibri"/>
                <a:cs typeface="Calibri"/>
                <a:sym typeface="Calibri"/>
              </a:rPr>
              <a:t>Another thing that Google has done so successfully to make it so attractive to users is that it can be a lot of fun to use.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5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5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5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500"/>
                                        <p:tgtEl>
                                          <p:spTgt spid="1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500"/>
                                        <p:tgtEl>
                                          <p:spTgt spid="1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9" st="9"/>
                                            </p:txEl>
                                          </p:spTgt>
                                        </p:tgtEl>
                                        <p:attrNameLst>
                                          <p:attrName>style.visibility</p:attrName>
                                        </p:attrNameLst>
                                      </p:cBhvr>
                                      <p:to>
                                        <p:strVal val="visible"/>
                                      </p:to>
                                    </p:set>
                                    <p:animEffect filter="fade" transition="in">
                                      <p:cBhvr>
                                        <p:cTn dur="500"/>
                                        <p:tgtEl>
                                          <p:spTgt spid="1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0" st="10"/>
                                            </p:txEl>
                                          </p:spTgt>
                                        </p:tgtEl>
                                        <p:attrNameLst>
                                          <p:attrName>style.visibility</p:attrName>
                                        </p:attrNameLst>
                                      </p:cBhvr>
                                      <p:to>
                                        <p:strVal val="visible"/>
                                      </p:to>
                                    </p:set>
                                    <p:animEffect filter="fade" transition="in">
                                      <p:cBhvr>
                                        <p:cTn dur="500"/>
                                        <p:tgtEl>
                                          <p:spTgt spid="12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videos </a:t>
            </a:r>
            <a:endParaRPr/>
          </a:p>
        </p:txBody>
      </p:sp>
      <p:sp>
        <p:nvSpPr>
          <p:cNvPr id="130" name="Google Shape;130;p19"/>
          <p:cNvSpPr txBox="1"/>
          <p:nvPr>
            <p:ph idx="1" type="body"/>
          </p:nvPr>
        </p:nvSpPr>
        <p:spPr>
          <a:xfrm>
            <a:off x="560945" y="482002"/>
            <a:ext cx="8184000" cy="4188000"/>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Fun Google Searches</a:t>
            </a:r>
            <a:endParaRPr sz="2400">
              <a:latin typeface="Calibri"/>
              <a:ea typeface="Calibri"/>
              <a:cs typeface="Calibri"/>
              <a:sym typeface="Calibri"/>
            </a:endParaRPr>
          </a:p>
          <a:p>
            <a:pPr indent="0" lvl="0" marL="0" rtl="0" algn="l">
              <a:spcBef>
                <a:spcPts val="250"/>
              </a:spcBef>
              <a:spcAft>
                <a:spcPts val="0"/>
              </a:spcAft>
              <a:buSzPts val="2240"/>
              <a:buNone/>
            </a:pPr>
            <a:r>
              <a:rPr lang="en-US" sz="2400" u="sng">
                <a:solidFill>
                  <a:schemeClr val="hlink"/>
                </a:solidFill>
                <a:latin typeface="Calibri"/>
                <a:ea typeface="Calibri"/>
                <a:cs typeface="Calibri"/>
                <a:sym typeface="Calibri"/>
                <a:hlinkClick r:id="rId3"/>
              </a:rPr>
              <a:t>https://www.youtube.com/watch?v=Nsbp0GQHOGc</a:t>
            </a:r>
            <a:endParaRPr sz="2400" u="sng">
              <a:latin typeface="Calibri"/>
              <a:ea typeface="Calibri"/>
              <a:cs typeface="Calibri"/>
              <a:sym typeface="Calibri"/>
            </a:endParaRPr>
          </a:p>
          <a:p>
            <a:pPr indent="0" lvl="0" marL="0" rtl="0" algn="l">
              <a:spcBef>
                <a:spcPts val="250"/>
              </a:spcBef>
              <a:spcAft>
                <a:spcPts val="0"/>
              </a:spcAft>
              <a:buNone/>
            </a:pPr>
            <a:r>
              <a:t/>
            </a:r>
            <a:endParaRPr sz="2400">
              <a:latin typeface="Calibri"/>
              <a:ea typeface="Calibri"/>
              <a:cs typeface="Calibri"/>
              <a:sym typeface="Calibri"/>
            </a:endParaRPr>
          </a:p>
          <a:p>
            <a:pPr indent="0" lvl="0" marL="0" rtl="0" algn="l">
              <a:spcBef>
                <a:spcPts val="250"/>
              </a:spcBef>
              <a:spcAft>
                <a:spcPts val="0"/>
              </a:spcAft>
              <a:buNone/>
            </a:pPr>
            <a:r>
              <a:rPr lang="en-US" sz="2400">
                <a:latin typeface="Calibri"/>
                <a:ea typeface="Calibri"/>
                <a:cs typeface="Calibri"/>
                <a:sym typeface="Calibri"/>
              </a:rPr>
              <a:t>Google Data Center 360 Tour</a:t>
            </a:r>
            <a:endParaRPr sz="2400">
              <a:latin typeface="Calibri"/>
              <a:ea typeface="Calibri"/>
              <a:cs typeface="Calibri"/>
              <a:sym typeface="Calibri"/>
            </a:endParaRPr>
          </a:p>
          <a:p>
            <a:pPr indent="0" lvl="0" marL="0" rtl="0" algn="l">
              <a:spcBef>
                <a:spcPts val="250"/>
              </a:spcBef>
              <a:spcAft>
                <a:spcPts val="0"/>
              </a:spcAft>
              <a:buSzPts val="2240"/>
              <a:buNone/>
            </a:pPr>
            <a:r>
              <a:rPr lang="en-US" sz="2400" u="sng">
                <a:solidFill>
                  <a:schemeClr val="hlink"/>
                </a:solidFill>
                <a:latin typeface="Calibri"/>
                <a:ea typeface="Calibri"/>
                <a:cs typeface="Calibri"/>
                <a:sym typeface="Calibri"/>
                <a:hlinkClick r:id="rId4"/>
              </a:rPr>
              <a:t>https://www.youtube.com/watch?v=zDAYZU4A3w0</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240"/>
              <a:buFont typeface="Verdana"/>
              <a:buNone/>
            </a:pPr>
            <a:r>
              <a:rPr lang="en-US" sz="3240"/>
              <a:t>Google – searching outside of the box (sort of)</a:t>
            </a:r>
            <a:endParaRPr/>
          </a:p>
        </p:txBody>
      </p:sp>
      <p:sp>
        <p:nvSpPr>
          <p:cNvPr id="136" name="Google Shape;136;p20"/>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457200" lvl="0" marL="0" rtl="0" algn="l">
              <a:spcBef>
                <a:spcPts val="0"/>
              </a:spcBef>
              <a:spcAft>
                <a:spcPts val="0"/>
              </a:spcAft>
              <a:buNone/>
            </a:pPr>
            <a:r>
              <a:rPr lang="en-US" sz="2000">
                <a:latin typeface="Calibri"/>
                <a:ea typeface="Calibri"/>
                <a:cs typeface="Calibri"/>
                <a:sym typeface="Calibri"/>
              </a:rPr>
              <a:t>“ ” to search an exact phrase = “Great British baking show” </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a:p>
            <a:pPr indent="457200" lvl="0" marL="0" rtl="0" algn="l">
              <a:spcBef>
                <a:spcPts val="250"/>
              </a:spcBef>
              <a:spcAft>
                <a:spcPts val="0"/>
              </a:spcAft>
              <a:buNone/>
            </a:pPr>
            <a:r>
              <a:rPr lang="en-US" sz="2000">
                <a:latin typeface="Calibri"/>
                <a:ea typeface="Calibri"/>
                <a:cs typeface="Calibri"/>
                <a:sym typeface="Calibri"/>
              </a:rPr>
              <a:t>* for wildcard searching = A funny * happened on the * to the * </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a:p>
            <a:pPr indent="457200" lvl="0" marL="0" rtl="0" algn="l">
              <a:spcBef>
                <a:spcPts val="250"/>
              </a:spcBef>
              <a:spcAft>
                <a:spcPts val="0"/>
              </a:spcAft>
              <a:buNone/>
            </a:pPr>
            <a:r>
              <a:rPr lang="en-US" sz="2000">
                <a:latin typeface="Calibri"/>
                <a:ea typeface="Calibri"/>
                <a:cs typeface="Calibri"/>
                <a:sym typeface="Calibri"/>
              </a:rPr>
              <a:t>- to remove search terms = jaguar -car</a:t>
            </a: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5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5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5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5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500"/>
                                        <p:tgtEl>
                                          <p:spTgt spid="1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Google – useful limiters</a:t>
            </a:r>
            <a:endParaRPr/>
          </a:p>
        </p:txBody>
      </p:sp>
      <p:sp>
        <p:nvSpPr>
          <p:cNvPr id="142" name="Google Shape;142;p21"/>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265176" rtl="0" algn="l">
              <a:spcBef>
                <a:spcPts val="0"/>
              </a:spcBef>
              <a:spcAft>
                <a:spcPts val="0"/>
              </a:spcAft>
              <a:buNone/>
            </a:pPr>
            <a:r>
              <a:rPr lang="en-US" sz="2000">
                <a:latin typeface="Calibri"/>
                <a:ea typeface="Calibri"/>
                <a:cs typeface="Calibri"/>
                <a:sym typeface="Calibri"/>
              </a:rPr>
              <a:t>site: to search a specific site = site:nysed.gov</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a:p>
            <a:pPr indent="0" lvl="0" marL="265176" rtl="0" algn="l">
              <a:spcBef>
                <a:spcPts val="250"/>
              </a:spcBef>
              <a:spcAft>
                <a:spcPts val="0"/>
              </a:spcAft>
              <a:buNone/>
            </a:pPr>
            <a:r>
              <a:rPr lang="en-US" sz="2000">
                <a:latin typeface="Calibri"/>
                <a:ea typeface="Calibri"/>
                <a:cs typeface="Calibri"/>
                <a:sym typeface="Calibri"/>
              </a:rPr>
              <a:t>Use site:edu for universities </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a:p>
            <a:pPr indent="0" lvl="0" marL="265176" rtl="0" algn="l">
              <a:spcBef>
                <a:spcPts val="250"/>
              </a:spcBef>
              <a:spcAft>
                <a:spcPts val="0"/>
              </a:spcAft>
              <a:buNone/>
            </a:pPr>
            <a:r>
              <a:rPr lang="en-US" sz="2000">
                <a:latin typeface="Calibri"/>
                <a:ea typeface="Calibri"/>
                <a:cs typeface="Calibri"/>
                <a:sym typeface="Calibri"/>
              </a:rPr>
              <a:t>allintext: find words on a page, but not necessarily together = allintext:hurricane florida matthew </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a:p>
            <a:pPr indent="0" lvl="0" marL="265176" rtl="0" algn="l">
              <a:spcBef>
                <a:spcPts val="250"/>
              </a:spcBef>
              <a:spcAft>
                <a:spcPts val="0"/>
              </a:spcAft>
              <a:buNone/>
            </a:pPr>
            <a:r>
              <a:rPr lang="en-US" sz="2000">
                <a:latin typeface="Calibri"/>
                <a:ea typeface="Calibri"/>
                <a:cs typeface="Calibri"/>
                <a:sym typeface="Calibri"/>
              </a:rPr>
              <a:t>related: find similar pages = related:cnn.com</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500"/>
                                        <p:tgtEl>
                                          <p:spTgt spid="1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