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62105bc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62105bc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962105b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962105b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62105bc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62105bc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62105b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62105b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62105bc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a962105bc9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62105bc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62105bc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62105bc9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62105b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962105bc9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962105bc9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962105bc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962105bc9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962105bc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962105bc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962105b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962105b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962105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a962105bc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962105b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a962105bc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62105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a962105bc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962105bc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962105bc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62105b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62105b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47d81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47d81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literacy and digital citizenship education has not kept up with the technology changes brought on by every-changing and new social media platforms.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space.library.uu.nl/bitstream/handle/1874/360380/feminist.pdf?sequence=1&amp;isAllowed=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URKxLdIQ-RpOReWDXLfC8x3YgX2HWW_F4carYqNfsuw/edit?usp=sharing" TargetMode="External"/><Relationship Id="rId4" Type="http://schemas.openxmlformats.org/officeDocument/2006/relationships/hyperlink" Target="https://twitter.com/BANgentrifying/status/946142866098786305" TargetMode="External"/><Relationship Id="rId5" Type="http://schemas.openxmlformats.org/officeDocument/2006/relationships/hyperlink" Target="https://twitter.com/BANgentrifying/status/94614282426907443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ags.hawksey.info/" TargetMode="External"/><Relationship Id="rId4" Type="http://schemas.openxmlformats.org/officeDocument/2006/relationships/hyperlink" Target="https://github.com/DocNow/twarc" TargetMode="External"/><Relationship Id="rId5" Type="http://schemas.openxmlformats.org/officeDocument/2006/relationships/hyperlink" Target="https://catalog.docnow.io/" TargetMode="External"/><Relationship Id="rId6" Type="http://schemas.openxmlformats.org/officeDocument/2006/relationships/hyperlink" Target="https://github.com/rarcega/instagram-scraper" TargetMode="External"/><Relationship Id="rId7" Type="http://schemas.openxmlformats.org/officeDocument/2006/relationships/hyperlink" Target="https://github.com/harismuneer/Ultimate-Facebook-Scrap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heatlantic.com/technology/archive/2018/03/largest-study-ever-fake-news-mit-twitter/555104/" TargetMode="External"/><Relationship Id="rId4" Type="http://schemas.openxmlformats.org/officeDocument/2006/relationships/hyperlink" Target="https://business.facebook.com/wsj/videos/10157501527703128/" TargetMode="External"/><Relationship Id="rId5" Type="http://schemas.openxmlformats.org/officeDocument/2006/relationships/hyperlink" Target="https://medium.com/data-for-democracy/democracy-hacked-a46c04d9e6d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hecrimson.com/article/2003/11/4/hot-or-not-website-briefly-judges/" TargetMode="External"/><Relationship Id="rId4" Type="http://schemas.openxmlformats.org/officeDocument/2006/relationships/hyperlink" Target="https://www.thecrimson.com/article/2003/11/4/hot-or-not-website-briefly-judges/" TargetMode="External"/><Relationship Id="rId5" Type="http://schemas.openxmlformats.org/officeDocument/2006/relationships/hyperlink" Target="https://www.ted.com/talks/andreas_ekstrom_the_moral_bias_behind_your_search_results" TargetMode="External"/><Relationship Id="rId6" Type="http://schemas.openxmlformats.org/officeDocument/2006/relationships/hyperlink" Target="https://www.ted.com/talks/jaron_lanier_how_we_need_to_remake_the_internet" TargetMode="External"/><Relationship Id="rId7" Type="http://schemas.openxmlformats.org/officeDocument/2006/relationships/hyperlink" Target="https://www.ted.com/talks/eli_pariser_beware_online_filter_bubb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dqinstitute.org/wp-content/uploads/2019/11/DQGlobalStandardsReport201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approach to collection and archiving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235325" y="1075775"/>
            <a:ext cx="85971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Archivists should engage and work with the communities they wish to document.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Documentation efforts must go beyond what can be collected without permission from the web and social media.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Archivists should follow social media platforms’ terms of service where they are congruent with the values of the communities they are	attempting to document.	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When possible, archivists should apply traditional archival practices such as appraisal, collection development, and donor relations to social media and web  materials.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00"/>
              <a:t>From Documenting the Now White Paper (2018) </a:t>
            </a:r>
            <a:endParaRPr i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approach to research and analysis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145675" y="1017725"/>
            <a:ext cx="87966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People are more than digital data 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‘Big data’ are only meaningful in interaction with in-depth ‘small data’ that value human subjectivities and meaning-making.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2) Context-specificity 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cleaning data to ensure software readability does not take place in a vacuum but reflects and shapes intersecting gender, race and classed power relations.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3) Dependencies and relationalities 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data-environments, like social media sites, are characterised by distinctive ‘platform values’ (Leurs and Zimmer, 2017), presupposing inevitable dependencies. 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approach to research and analysis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156875" y="1017725"/>
            <a:ext cx="8675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4) Temptations 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might fail to recognise that human subjects in research hold autonomy and authority over data, have the right to opt out, and can refuse to be coded.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5) Benefits and harm 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accountable for creating exploitative relationships with research participants. Rather than ‘do no harm’, research should be beneficial to the people involved.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600"/>
              <a:t>From Koen Leurs’ </a:t>
            </a:r>
            <a:r>
              <a:rPr i="1" lang="en" sz="1600" u="sng">
                <a:solidFill>
                  <a:schemeClr val="hlink"/>
                </a:solidFill>
                <a:hlinkClick r:id="rId3"/>
              </a:rPr>
              <a:t>Feminist data analysis</a:t>
            </a:r>
            <a:r>
              <a:rPr i="1" lang="en" sz="1600"/>
              <a:t> (2017)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Grounded Theory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0" y="308075"/>
            <a:ext cx="9144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Glaser &amp; Strauss (1967), </a:t>
            </a:r>
            <a:r>
              <a:rPr lang="en" sz="2000">
                <a:solidFill>
                  <a:schemeClr val="dk1"/>
                </a:solidFill>
              </a:rPr>
              <a:t>sociologists: qualitative research method to link data analysis and theory development.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102750" y="1252300"/>
            <a:ext cx="89385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</a:rPr>
              <a:t>inductive: </a:t>
            </a:r>
            <a:r>
              <a:rPr lang="en" sz="2000">
                <a:solidFill>
                  <a:schemeClr val="dk1"/>
                </a:solidFill>
              </a:rPr>
              <a:t>theories of meaning arise from the qualitative data itself rather than placing a theory on top of data--</a:t>
            </a:r>
            <a:r>
              <a:rPr lang="en" sz="2000">
                <a:solidFill>
                  <a:schemeClr val="dk1"/>
                </a:solidFill>
                <a:highlight>
                  <a:srgbClr val="B6D7A8"/>
                </a:highlight>
              </a:rPr>
              <a:t>knowledge [categories] grows from grounding</a:t>
            </a:r>
            <a:r>
              <a:rPr lang="en" sz="2000">
                <a:solidFill>
                  <a:schemeClr val="dk1"/>
                </a:solidFill>
              </a:rPr>
              <a:t> the concepts in observations of the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</a:rPr>
              <a:t>categorize:</a:t>
            </a:r>
            <a:r>
              <a:rPr lang="en" sz="2000">
                <a:solidFill>
                  <a:schemeClr val="dk1"/>
                </a:solidFill>
              </a:rPr>
              <a:t> categories are created by the researcher’s knowledge of the data’s background and situation as well as her observations of significant themes in the research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</a:rPr>
              <a:t>constant comparison: </a:t>
            </a:r>
            <a:r>
              <a:rPr lang="en" sz="2000">
                <a:solidFill>
                  <a:schemeClr val="dk1"/>
                </a:solidFill>
              </a:rPr>
              <a:t>with each round of data categorization, new concepts may arise and you refine your categorization to better reflect your data as it grows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</a:rPr>
              <a:t>saturation: </a:t>
            </a:r>
            <a:r>
              <a:rPr lang="en" sz="2000">
                <a:solidFill>
                  <a:schemeClr val="dk1"/>
                </a:solidFill>
              </a:rPr>
              <a:t>the goal is to reach a saturation level of concepts and categories and then you build your theory/message based on these concepts and categories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>
            <a:off x="786675" y="3966875"/>
            <a:ext cx="1075800" cy="1075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2467263" y="3966875"/>
            <a:ext cx="1075800" cy="1075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4071663" y="3966875"/>
            <a:ext cx="1075800" cy="1075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5676075" y="3966875"/>
            <a:ext cx="1075800" cy="1075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7357775" y="3966875"/>
            <a:ext cx="1075800" cy="1075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/>
        </p:nvSpPr>
        <p:spPr>
          <a:xfrm>
            <a:off x="970425" y="4338925"/>
            <a:ext cx="68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7596375" y="4314275"/>
            <a:ext cx="68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5872675" y="4338925"/>
            <a:ext cx="68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4311375" y="4338925"/>
            <a:ext cx="68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2711550" y="4338925"/>
            <a:ext cx="683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1425525" y="2625750"/>
            <a:ext cx="1329600" cy="767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1652660" y="2814944"/>
            <a:ext cx="8451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 rot="-2289434">
            <a:off x="772275" y="3452246"/>
            <a:ext cx="277750" cy="4877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 rot="-8097374">
            <a:off x="3115061" y="3452178"/>
            <a:ext cx="277681" cy="4879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 rot="-5396288">
            <a:off x="4470618" y="3452273"/>
            <a:ext cx="277800" cy="4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 rot="-8394544">
            <a:off x="8096334" y="3452193"/>
            <a:ext cx="277639" cy="4877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 rot="-8097374">
            <a:off x="5468448" y="3498828"/>
            <a:ext cx="277681" cy="4879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5236825" y="1398475"/>
            <a:ext cx="1300800" cy="76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5443978" y="1591675"/>
            <a:ext cx="1038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 rot="-2289434">
            <a:off x="2155925" y="2080646"/>
            <a:ext cx="277750" cy="4877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 rot="-8097374">
            <a:off x="4238761" y="2127228"/>
            <a:ext cx="277681" cy="4879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 rot="-8097374">
            <a:off x="6852098" y="2127228"/>
            <a:ext cx="277681" cy="4879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591225" y="1398475"/>
            <a:ext cx="1300800" cy="76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2725328" y="1588975"/>
            <a:ext cx="1038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3888575" y="2607275"/>
            <a:ext cx="1329600" cy="767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4115710" y="2796469"/>
            <a:ext cx="8451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6296725" y="2657800"/>
            <a:ext cx="1329600" cy="767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6523860" y="2846994"/>
            <a:ext cx="8451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 rot="-2289434">
            <a:off x="3256425" y="825571"/>
            <a:ext cx="277750" cy="4877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 rot="-8097374">
            <a:off x="5599211" y="825503"/>
            <a:ext cx="277681" cy="4879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3910950" y="262200"/>
            <a:ext cx="1300800" cy="767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4045053" y="452700"/>
            <a:ext cx="1038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cxnSp>
        <p:nvCxnSpPr>
          <p:cNvPr id="171" name="Google Shape;171;p28"/>
          <p:cNvCxnSpPr/>
          <p:nvPr/>
        </p:nvCxnSpPr>
        <p:spPr>
          <a:xfrm flipH="1" rot="10800000">
            <a:off x="5961525" y="3104000"/>
            <a:ext cx="17256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8"/>
          <p:cNvSpPr txBox="1"/>
          <p:nvPr/>
        </p:nvSpPr>
        <p:spPr>
          <a:xfrm>
            <a:off x="7626325" y="1916200"/>
            <a:ext cx="15177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Identify</a:t>
            </a:r>
            <a:r>
              <a:rPr lang="en">
                <a:solidFill>
                  <a:schemeClr val="dk1"/>
                </a:solidFill>
              </a:rPr>
              <a:t> similarities and differences between data and give them a label (concept)</a:t>
            </a:r>
            <a:endParaRPr/>
          </a:p>
        </p:txBody>
      </p:sp>
      <p:cxnSp>
        <p:nvCxnSpPr>
          <p:cNvPr id="173" name="Google Shape;173;p28"/>
          <p:cNvCxnSpPr/>
          <p:nvPr/>
        </p:nvCxnSpPr>
        <p:spPr>
          <a:xfrm rot="10800000">
            <a:off x="1335850" y="1501620"/>
            <a:ext cx="7320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8"/>
          <p:cNvSpPr txBox="1"/>
          <p:nvPr/>
        </p:nvSpPr>
        <p:spPr>
          <a:xfrm>
            <a:off x="0" y="668575"/>
            <a:ext cx="14007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Put like and different data into categories until you have enough categories to contain any new data points</a:t>
            </a:r>
            <a:endParaRPr/>
          </a:p>
        </p:txBody>
      </p:sp>
      <p:cxnSp>
        <p:nvCxnSpPr>
          <p:cNvPr id="175" name="Google Shape;175;p28"/>
          <p:cNvCxnSpPr/>
          <p:nvPr/>
        </p:nvCxnSpPr>
        <p:spPr>
          <a:xfrm flipH="1" rot="10800000">
            <a:off x="6084800" y="706000"/>
            <a:ext cx="8628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8"/>
          <p:cNvSpPr txBox="1"/>
          <p:nvPr/>
        </p:nvSpPr>
        <p:spPr>
          <a:xfrm>
            <a:off x="6947600" y="232425"/>
            <a:ext cx="2088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theory that explains something about the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190500"/>
            <a:ext cx="8229600" cy="10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Grounded Theory &amp; </a:t>
            </a:r>
            <a:r>
              <a:rPr lang="en" sz="3900">
                <a:highlight>
                  <a:srgbClr val="F0C4D4"/>
                </a:highlight>
              </a:rPr>
              <a:t>[Social Media]</a:t>
            </a:r>
            <a:r>
              <a:rPr lang="en" sz="3900"/>
              <a:t> Data</a:t>
            </a:r>
            <a:endParaRPr sz="3900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453425"/>
            <a:ext cx="8229600" cy="84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/>
              <a:t>Cresswell (2014): a “design of inquiry” whereby “a researcher derives a general, abstract theory of a process, action, or interaction grounded in the views of participants” (14).</a:t>
            </a:r>
            <a:endParaRPr sz="2000"/>
          </a:p>
        </p:txBody>
      </p:sp>
      <p:sp>
        <p:nvSpPr>
          <p:cNvPr id="184" name="Google Shape;184;p29"/>
          <p:cNvSpPr txBox="1"/>
          <p:nvPr/>
        </p:nvSpPr>
        <p:spPr>
          <a:xfrm>
            <a:off x="342525" y="2798652"/>
            <a:ext cx="8484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does grounded theory shape the project in “Arranging a Rhetorical Feminist Methodology” (Dighton, 2020)?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does grounded theory assist in the visualizations in the project?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Theory: rhetorical concepts + grounded theory + visual display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5" name="Google Shape;185;p29"/>
          <p:cNvSpPr txBox="1"/>
          <p:nvPr/>
        </p:nvSpPr>
        <p:spPr>
          <a:xfrm>
            <a:off x="314850" y="3622839"/>
            <a:ext cx="85143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It!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29375" y="896125"/>
            <a:ext cx="8229600" cy="41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Go to </a:t>
            </a:r>
            <a:r>
              <a:rPr lang="en" sz="2200" u="sng">
                <a:solidFill>
                  <a:schemeClr val="hlink"/>
                </a:solidFill>
                <a:highlight>
                  <a:srgbClr val="F1E892"/>
                </a:highlight>
                <a:hlinkClick r:id="rId3"/>
              </a:rPr>
              <a:t>Tweet Coding Activity</a:t>
            </a:r>
            <a:r>
              <a:rPr lang="en" sz="2200"/>
              <a:t>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Pull up your Google Sheet A or B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Go to the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URL for tweet 116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Follow steps 1-3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Discuss results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4. Go to the </a:t>
            </a:r>
            <a:r>
              <a:rPr lang="en" sz="2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URL for tweet 117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Follow steps 1-3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Discuss results</a:t>
            </a:r>
            <a:endParaRPr sz="22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638725"/>
            <a:ext cx="8520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Social Media is a common and growing dataset used in digital humanities projects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a plethora of information to analyze modern culture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Platforms are so widely used and </a:t>
            </a:r>
            <a:r>
              <a:rPr lang="en" sz="2000"/>
              <a:t>ubiquitous</a:t>
            </a:r>
            <a:r>
              <a:rPr lang="en" sz="2000"/>
              <a:t> they becomes targets of Humanistic critique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Allows the creation of “big data” - what boyd and Crawford suggest “is less about data that is big than it is about a capacity to search, aggregate, and cross-reference large data sets” - and the ethical issues and criticism that arise from treating people as data points (</a:t>
            </a:r>
            <a:r>
              <a:rPr i="1" lang="en" sz="2000"/>
              <a:t>From Critical Question for Big Data, p, 663)</a:t>
            </a:r>
            <a:endParaRPr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&amp; Methodology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5"/>
            <a:ext cx="82296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Getting data from Social Platforms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0755" y="942425"/>
            <a:ext cx="90225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962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" sz="2000"/>
              <a:t>Twitter</a:t>
            </a:r>
            <a:endParaRPr sz="2000"/>
          </a:p>
          <a:p>
            <a:pPr indent="-2818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TAGS</a:t>
            </a:r>
            <a:endParaRPr sz="2000"/>
          </a:p>
          <a:p>
            <a:pPr indent="-2818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SzPts val="2000"/>
              <a:buChar char="–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TWARC</a:t>
            </a:r>
            <a:r>
              <a:rPr lang="en" sz="2000"/>
              <a:t> (requires programming knowledge)</a:t>
            </a:r>
            <a:endParaRPr sz="2000"/>
          </a:p>
          <a:p>
            <a:pPr indent="-2818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SzPts val="2000"/>
              <a:buChar char="–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DocNow Archive</a:t>
            </a:r>
            <a:r>
              <a:rPr lang="en" sz="2000"/>
              <a:t> (may require programming knowledge to get needed data)</a:t>
            </a:r>
            <a:endParaRPr sz="2000"/>
          </a:p>
          <a:p>
            <a:pPr indent="0" lvl="0" marL="13716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8962" lvl="0" marL="3429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" sz="2000"/>
              <a:t>Instagram</a:t>
            </a:r>
            <a:endParaRPr sz="2000"/>
          </a:p>
          <a:p>
            <a:pPr indent="-2818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Instagram-scraper </a:t>
            </a:r>
            <a:r>
              <a:rPr lang="en" sz="2000"/>
              <a:t>(requires programming knowledge)</a:t>
            </a:r>
            <a:endParaRPr sz="2000"/>
          </a:p>
          <a:p>
            <a:pPr indent="0" lvl="1" marL="4572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62"/>
              <a:buNone/>
            </a:pPr>
            <a:r>
              <a:t/>
            </a:r>
            <a:endParaRPr sz="2000"/>
          </a:p>
          <a:p>
            <a:pPr indent="-338962" lvl="0" marL="3429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" sz="2000"/>
              <a:t>Facebook	</a:t>
            </a:r>
            <a:endParaRPr sz="2000"/>
          </a:p>
          <a:p>
            <a:pPr indent="-2818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Ultimate-Facebook-Scraper</a:t>
            </a:r>
            <a:r>
              <a:rPr lang="en" sz="2000"/>
              <a:t> (requires programming knowledge</a:t>
            </a:r>
            <a:endParaRPr sz="2000"/>
          </a:p>
          <a:p>
            <a:pPr indent="0" lvl="2" marL="9144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Pre Research Decisions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200150"/>
            <a:ext cx="82296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How to scope information collection</a:t>
            </a:r>
            <a:endParaRPr sz="2000"/>
          </a:p>
          <a:p>
            <a:pPr indent="-261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By platform (Twitter or Facebook or both)</a:t>
            </a:r>
            <a:endParaRPr sz="2000"/>
          </a:p>
          <a:p>
            <a:pPr indent="-261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By date range (1 year is common)</a:t>
            </a:r>
            <a:endParaRPr sz="2000"/>
          </a:p>
          <a:p>
            <a:pPr indent="-261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By sample size (ie, 1 million tweets is common)</a:t>
            </a:r>
            <a:endParaRPr sz="2000"/>
          </a:p>
          <a:p>
            <a:pPr indent="-261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By type of data (tweets or webpages or both)</a:t>
            </a:r>
            <a:endParaRPr sz="2000"/>
          </a:p>
          <a:p>
            <a:pPr indent="-297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Decide type of research project</a:t>
            </a:r>
            <a:endParaRPr sz="2000"/>
          </a:p>
          <a:p>
            <a:pPr indent="-261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Topic (ie, social justice movement or fake news epidemic)</a:t>
            </a:r>
            <a:endParaRPr sz="2000"/>
          </a:p>
          <a:p>
            <a:pPr indent="-261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Issue (ie, Movement for Black lives, gentrification, or troll factories)</a:t>
            </a:r>
            <a:endParaRPr sz="2000"/>
          </a:p>
          <a:p>
            <a:pPr indent="-261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Event (ie, Ferguson or 2016 US presidential election interference)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Scope by Platform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19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Type of Research</a:t>
            </a:r>
            <a:endParaRPr sz="2000"/>
          </a:p>
          <a:p>
            <a:pPr indent="-248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Topic (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fake news spread</a:t>
            </a:r>
            <a:r>
              <a:rPr lang="en" sz="2000"/>
              <a:t>)</a:t>
            </a:r>
            <a:endParaRPr sz="2000"/>
          </a:p>
          <a:p>
            <a:pPr indent="-248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Issue (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troll factories</a:t>
            </a:r>
            <a:r>
              <a:rPr lang="en" sz="2000"/>
              <a:t>)</a:t>
            </a:r>
            <a:endParaRPr sz="2000"/>
          </a:p>
          <a:p>
            <a:pPr indent="-248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Events (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2017 French election interference</a:t>
            </a:r>
            <a:r>
              <a:rPr lang="en" sz="2000"/>
              <a:t>)</a:t>
            </a:r>
            <a:endParaRPr sz="2000"/>
          </a:p>
          <a:p>
            <a:pPr indent="-281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If you choose a topic based question it often needs to be confined to one platform to limit data</a:t>
            </a:r>
            <a:endParaRPr sz="2000"/>
          </a:p>
          <a:p>
            <a:pPr indent="-281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If you choose an issue or event research project, ask what groups are involved and what platforms are they using?</a:t>
            </a:r>
            <a:endParaRPr sz="2000"/>
          </a:p>
          <a:p>
            <a:pPr indent="-281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Are keywords, hashtags used?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 of Social Media and the Internet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I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nauspicious starts</a:t>
            </a:r>
            <a:r>
              <a:rPr lang="en" sz="2000"/>
              <a:t> of p</a:t>
            </a:r>
            <a:r>
              <a:rPr lang="en" sz="2000"/>
              <a:t>latforms, like Facebook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Google results</a:t>
            </a:r>
            <a:r>
              <a:rPr lang="en" sz="2000"/>
              <a:t> seen as objective truth and fact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Transactional gatekeepers</a:t>
            </a:r>
            <a:r>
              <a:rPr lang="en" sz="2000"/>
              <a:t> controlling interaction and communication between users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development of </a:t>
            </a:r>
            <a:r>
              <a:rPr lang="en" sz="2000" u="sng">
                <a:solidFill>
                  <a:schemeClr val="hlink"/>
                </a:solidFill>
                <a:hlinkClick r:id="rId7"/>
              </a:rPr>
              <a:t>filter bubbles</a:t>
            </a:r>
            <a:r>
              <a:rPr lang="en" sz="2000"/>
              <a:t> and proliferation of “fake news” and “bots”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2" y="0"/>
            <a:ext cx="51374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/>
        </p:nvSpPr>
        <p:spPr>
          <a:xfrm>
            <a:off x="5535700" y="840450"/>
            <a:ext cx="31152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any of these categories factor into your use of social media?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graph from </a:t>
            </a:r>
            <a:r>
              <a:rPr i="1" lang="en" sz="1800" u="sng">
                <a:solidFill>
                  <a:schemeClr val="hlink"/>
                </a:solidFill>
                <a:hlinkClick r:id="rId4"/>
              </a:rPr>
              <a:t>DQ Institutes Global Standards Report</a:t>
            </a:r>
            <a:r>
              <a:rPr i="1" lang="en" sz="1800"/>
              <a:t> 2019</a:t>
            </a:r>
            <a:endParaRPr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