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906000"/>
  <p:notesSz cx="9906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51325" y="514350"/>
            <a:ext cx="66043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651325" y="514350"/>
            <a:ext cx="66043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651325" y="514350"/>
            <a:ext cx="66043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651325" y="514350"/>
            <a:ext cx="66043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651325" y="514350"/>
            <a:ext cx="66043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651325" y="514350"/>
            <a:ext cx="66043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651325" y="514350"/>
            <a:ext cx="66043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eeefa9af8_0_0:notes"/>
          <p:cNvSpPr/>
          <p:nvPr>
            <p:ph idx="2" type="sldImg"/>
          </p:nvPr>
        </p:nvSpPr>
        <p:spPr>
          <a:xfrm>
            <a:off x="1651325" y="514350"/>
            <a:ext cx="66042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aeeefa9af8_0_0:notes"/>
          <p:cNvSpPr txBox="1"/>
          <p:nvPr>
            <p:ph idx="1" type="body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eeefa9af8_0_5:notes"/>
          <p:cNvSpPr/>
          <p:nvPr>
            <p:ph idx="2" type="sldImg"/>
          </p:nvPr>
        </p:nvSpPr>
        <p:spPr>
          <a:xfrm>
            <a:off x="1651325" y="514350"/>
            <a:ext cx="66042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aeeefa9af8_0_5:notes"/>
          <p:cNvSpPr txBox="1"/>
          <p:nvPr>
            <p:ph idx="1" type="body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eeefa9af8_0_16:notes"/>
          <p:cNvSpPr txBox="1"/>
          <p:nvPr>
            <p:ph idx="1" type="body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aeeefa9af8_0_16:notes"/>
          <p:cNvSpPr/>
          <p:nvPr>
            <p:ph idx="2" type="sldImg"/>
          </p:nvPr>
        </p:nvSpPr>
        <p:spPr>
          <a:xfrm>
            <a:off x="1651325" y="514350"/>
            <a:ext cx="66042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25400" marR="0" algn="r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r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r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r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r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r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r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r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r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777332" y="-270669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 rot="5400000">
            <a:off x="5251054" y="2203053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917179" y="128985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25400" marR="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hdlab.stanford.edu/palladio/" TargetMode="External"/><Relationship Id="rId4" Type="http://schemas.openxmlformats.org/officeDocument/2006/relationships/hyperlink" Target="https://marist.hosted.panopto.com/Panopto/Pages/Viewer.aspx?id=408b3bb6-fd25-4c32-937a-ac8e017433a5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meka.org/" TargetMode="External"/><Relationship Id="rId4" Type="http://schemas.openxmlformats.org/officeDocument/2006/relationships/hyperlink" Target="https://www.google.com/mymaps" TargetMode="External"/><Relationship Id="rId5" Type="http://schemas.openxmlformats.org/officeDocument/2006/relationships/hyperlink" Target="https://voyant-tool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742950" y="2125959"/>
            <a:ext cx="84201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Prototyping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573125" y="514934"/>
            <a:ext cx="3047365" cy="6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What is it?</a:t>
            </a:r>
            <a:endParaRPr sz="3200"/>
          </a:p>
        </p:txBody>
      </p:sp>
      <p:sp>
        <p:nvSpPr>
          <p:cNvPr id="96" name="Google Shape;96;p15"/>
          <p:cNvSpPr txBox="1"/>
          <p:nvPr/>
        </p:nvSpPr>
        <p:spPr>
          <a:xfrm>
            <a:off x="9062846" y="5886859"/>
            <a:ext cx="151130" cy="22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611225" y="1700910"/>
            <a:ext cx="8707120" cy="32752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21945" lvl="0" marL="28702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6FC"/>
              </a:buClr>
              <a:buSzPts val="2400"/>
              <a:buFont typeface="Times New Roman"/>
              <a:buChar char="🞆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 limited representation of a design that allows users to interact with it and to explore its suitability and explore imagined uses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945" lvl="0" marL="287020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30B6FC"/>
              </a:buClr>
              <a:buSzPts val="2400"/>
              <a:buFont typeface="Times New Roman"/>
              <a:buChar char="🞆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Aim is to save on time and effort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945" lvl="0" marL="28702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0B6FC"/>
              </a:buClr>
              <a:buSzPts val="2400"/>
              <a:buFont typeface="Times New Roman"/>
              <a:buChar char="🞆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Aim is to have something that can be tested with real users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574040" y="818480"/>
            <a:ext cx="3464560" cy="68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The Process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3243072" y="3048762"/>
            <a:ext cx="1851660" cy="7299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3302000" y="3083815"/>
            <a:ext cx="1733550" cy="609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302000" y="3083815"/>
            <a:ext cx="1733550" cy="609600"/>
          </a:xfrm>
          <a:prstGeom prst="rect">
            <a:avLst/>
          </a:prstGeom>
          <a:noFill/>
          <a:ln cap="flat" cmpd="sng" w="12700">
            <a:solidFill>
              <a:srgbClr val="00A8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60650">
            <a:noAutofit/>
          </a:bodyPr>
          <a:lstStyle/>
          <a:p>
            <a:pPr indent="0" lvl="0" marL="3924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5801867" y="3048762"/>
            <a:ext cx="1769364" cy="72999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6089903" y="3153918"/>
            <a:ext cx="1194816" cy="44958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5861050" y="3083815"/>
            <a:ext cx="1651000" cy="6096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5861050" y="3083815"/>
            <a:ext cx="1651000" cy="609600"/>
          </a:xfrm>
          <a:custGeom>
            <a:rect b="b" l="l" r="r" t="t"/>
            <a:pathLst>
              <a:path extrusionOk="0" h="609600" w="1651000">
                <a:moveTo>
                  <a:pt x="0" y="304800"/>
                </a:moveTo>
                <a:lnTo>
                  <a:pt x="330200" y="0"/>
                </a:lnTo>
                <a:lnTo>
                  <a:pt x="1320800" y="0"/>
                </a:lnTo>
                <a:lnTo>
                  <a:pt x="1651000" y="304800"/>
                </a:lnTo>
                <a:lnTo>
                  <a:pt x="1320800" y="609600"/>
                </a:lnTo>
                <a:lnTo>
                  <a:pt x="330200" y="609600"/>
                </a:lnTo>
                <a:lnTo>
                  <a:pt x="0" y="304800"/>
                </a:lnTo>
                <a:close/>
              </a:path>
            </a:pathLst>
          </a:custGeom>
          <a:noFill/>
          <a:ln cap="flat" cmpd="sng" w="12700">
            <a:solidFill>
              <a:srgbClr val="00A8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6268592" y="3232023"/>
            <a:ext cx="83946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766572" y="3048762"/>
            <a:ext cx="1769364" cy="72999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825500" y="3083815"/>
            <a:ext cx="1651000" cy="6096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825500" y="3083815"/>
            <a:ext cx="1651000" cy="609600"/>
          </a:xfrm>
          <a:custGeom>
            <a:rect b="b" l="l" r="r" t="t"/>
            <a:pathLst>
              <a:path extrusionOk="0" h="609600" w="1651000">
                <a:moveTo>
                  <a:pt x="0" y="101600"/>
                </a:moveTo>
                <a:lnTo>
                  <a:pt x="7984" y="62043"/>
                </a:lnTo>
                <a:lnTo>
                  <a:pt x="29759" y="29749"/>
                </a:lnTo>
                <a:lnTo>
                  <a:pt x="62054" y="7981"/>
                </a:lnTo>
                <a:lnTo>
                  <a:pt x="101600" y="0"/>
                </a:lnTo>
                <a:lnTo>
                  <a:pt x="1549400" y="0"/>
                </a:lnTo>
                <a:lnTo>
                  <a:pt x="1588956" y="7981"/>
                </a:lnTo>
                <a:lnTo>
                  <a:pt x="1621250" y="29749"/>
                </a:lnTo>
                <a:lnTo>
                  <a:pt x="1643018" y="62043"/>
                </a:lnTo>
                <a:lnTo>
                  <a:pt x="1651000" y="101600"/>
                </a:lnTo>
                <a:lnTo>
                  <a:pt x="1651000" y="508000"/>
                </a:lnTo>
                <a:lnTo>
                  <a:pt x="1643018" y="547556"/>
                </a:lnTo>
                <a:lnTo>
                  <a:pt x="1621250" y="579850"/>
                </a:lnTo>
                <a:lnTo>
                  <a:pt x="1588956" y="601618"/>
                </a:lnTo>
                <a:lnTo>
                  <a:pt x="1549400" y="609600"/>
                </a:lnTo>
                <a:lnTo>
                  <a:pt x="101600" y="609600"/>
                </a:lnTo>
                <a:lnTo>
                  <a:pt x="62054" y="601618"/>
                </a:lnTo>
                <a:lnTo>
                  <a:pt x="29759" y="579850"/>
                </a:lnTo>
                <a:lnTo>
                  <a:pt x="7984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noFill/>
          <a:ln cap="flat" cmpd="sng" w="12700">
            <a:solidFill>
              <a:srgbClr val="00A8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1327530" y="3232023"/>
            <a:ext cx="6483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3284220" y="4191762"/>
            <a:ext cx="1769364" cy="72999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3343275" y="4226815"/>
            <a:ext cx="1651000" cy="6096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3343275" y="4226815"/>
            <a:ext cx="1651000" cy="609600"/>
          </a:xfrm>
          <a:custGeom>
            <a:rect b="b" l="l" r="r" t="t"/>
            <a:pathLst>
              <a:path extrusionOk="0" h="609600" w="16510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1549400" y="0"/>
                </a:lnTo>
                <a:lnTo>
                  <a:pt x="1588956" y="7981"/>
                </a:lnTo>
                <a:lnTo>
                  <a:pt x="1621250" y="29749"/>
                </a:lnTo>
                <a:lnTo>
                  <a:pt x="1643018" y="62043"/>
                </a:lnTo>
                <a:lnTo>
                  <a:pt x="1651000" y="101600"/>
                </a:lnTo>
                <a:lnTo>
                  <a:pt x="1651000" y="508000"/>
                </a:lnTo>
                <a:lnTo>
                  <a:pt x="1643018" y="547556"/>
                </a:lnTo>
                <a:lnTo>
                  <a:pt x="1621250" y="579850"/>
                </a:lnTo>
                <a:lnTo>
                  <a:pt x="1588956" y="601618"/>
                </a:lnTo>
                <a:lnTo>
                  <a:pt x="1549400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noFill/>
          <a:ln cap="flat" cmpd="sng" w="12700">
            <a:solidFill>
              <a:srgbClr val="00A8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3707129" y="4375023"/>
            <a:ext cx="92392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re-design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5035550" y="3350515"/>
            <a:ext cx="825500" cy="76200"/>
          </a:xfrm>
          <a:custGeom>
            <a:rect b="b" l="l" r="r" t="t"/>
            <a:pathLst>
              <a:path extrusionOk="0" h="76200" w="825500">
                <a:moveTo>
                  <a:pt x="749300" y="0"/>
                </a:moveTo>
                <a:lnTo>
                  <a:pt x="749300" y="76200"/>
                </a:lnTo>
                <a:lnTo>
                  <a:pt x="812800" y="44450"/>
                </a:lnTo>
                <a:lnTo>
                  <a:pt x="762000" y="44450"/>
                </a:lnTo>
                <a:lnTo>
                  <a:pt x="762000" y="31750"/>
                </a:lnTo>
                <a:lnTo>
                  <a:pt x="812800" y="31750"/>
                </a:lnTo>
                <a:lnTo>
                  <a:pt x="749300" y="0"/>
                </a:lnTo>
                <a:close/>
              </a:path>
              <a:path extrusionOk="0" h="76200" w="825500">
                <a:moveTo>
                  <a:pt x="7493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49300" y="44450"/>
                </a:lnTo>
                <a:lnTo>
                  <a:pt x="749300" y="31750"/>
                </a:lnTo>
                <a:close/>
              </a:path>
              <a:path extrusionOk="0" h="76200" w="825500">
                <a:moveTo>
                  <a:pt x="812800" y="31750"/>
                </a:moveTo>
                <a:lnTo>
                  <a:pt x="762000" y="31750"/>
                </a:lnTo>
                <a:lnTo>
                  <a:pt x="762000" y="44450"/>
                </a:lnTo>
                <a:lnTo>
                  <a:pt x="812800" y="44450"/>
                </a:lnTo>
                <a:lnTo>
                  <a:pt x="825500" y="38100"/>
                </a:lnTo>
                <a:lnTo>
                  <a:pt x="812800" y="317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2476500" y="3350515"/>
            <a:ext cx="825500" cy="76200"/>
          </a:xfrm>
          <a:custGeom>
            <a:rect b="b" l="l" r="r" t="t"/>
            <a:pathLst>
              <a:path extrusionOk="0" h="76200" w="825500">
                <a:moveTo>
                  <a:pt x="749300" y="0"/>
                </a:moveTo>
                <a:lnTo>
                  <a:pt x="749300" y="76200"/>
                </a:lnTo>
                <a:lnTo>
                  <a:pt x="812800" y="44450"/>
                </a:lnTo>
                <a:lnTo>
                  <a:pt x="762000" y="44450"/>
                </a:lnTo>
                <a:lnTo>
                  <a:pt x="762000" y="31750"/>
                </a:lnTo>
                <a:lnTo>
                  <a:pt x="812800" y="31750"/>
                </a:lnTo>
                <a:lnTo>
                  <a:pt x="749300" y="0"/>
                </a:lnTo>
                <a:close/>
              </a:path>
              <a:path extrusionOk="0" h="76200" w="825500">
                <a:moveTo>
                  <a:pt x="7493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49300" y="44450"/>
                </a:lnTo>
                <a:lnTo>
                  <a:pt x="749300" y="31750"/>
                </a:lnTo>
                <a:close/>
              </a:path>
              <a:path extrusionOk="0" h="76200" w="825500">
                <a:moveTo>
                  <a:pt x="812800" y="31750"/>
                </a:moveTo>
                <a:lnTo>
                  <a:pt x="762000" y="31750"/>
                </a:lnTo>
                <a:lnTo>
                  <a:pt x="762000" y="44450"/>
                </a:lnTo>
                <a:lnTo>
                  <a:pt x="812800" y="44450"/>
                </a:lnTo>
                <a:lnTo>
                  <a:pt x="825500" y="38100"/>
                </a:lnTo>
                <a:lnTo>
                  <a:pt x="812800" y="317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4994275" y="3693034"/>
            <a:ext cx="1698625" cy="875665"/>
          </a:xfrm>
          <a:custGeom>
            <a:rect b="b" l="l" r="r" t="t"/>
            <a:pathLst>
              <a:path extrusionOk="0" h="875664" w="1698625">
                <a:moveTo>
                  <a:pt x="75691" y="799337"/>
                </a:moveTo>
                <a:lnTo>
                  <a:pt x="0" y="838580"/>
                </a:lnTo>
                <a:lnTo>
                  <a:pt x="76835" y="875537"/>
                </a:lnTo>
                <a:lnTo>
                  <a:pt x="76360" y="843914"/>
                </a:lnTo>
                <a:lnTo>
                  <a:pt x="63626" y="843914"/>
                </a:lnTo>
                <a:lnTo>
                  <a:pt x="63500" y="831214"/>
                </a:lnTo>
                <a:lnTo>
                  <a:pt x="76167" y="831009"/>
                </a:lnTo>
                <a:lnTo>
                  <a:pt x="75691" y="799337"/>
                </a:lnTo>
                <a:close/>
              </a:path>
              <a:path extrusionOk="0" h="875664" w="1698625">
                <a:moveTo>
                  <a:pt x="76167" y="831009"/>
                </a:moveTo>
                <a:lnTo>
                  <a:pt x="63500" y="831214"/>
                </a:lnTo>
                <a:lnTo>
                  <a:pt x="63626" y="843914"/>
                </a:lnTo>
                <a:lnTo>
                  <a:pt x="76357" y="843712"/>
                </a:lnTo>
                <a:lnTo>
                  <a:pt x="76167" y="831009"/>
                </a:lnTo>
                <a:close/>
              </a:path>
              <a:path extrusionOk="0" h="875664" w="1698625">
                <a:moveTo>
                  <a:pt x="76357" y="843712"/>
                </a:moveTo>
                <a:lnTo>
                  <a:pt x="63626" y="843914"/>
                </a:lnTo>
                <a:lnTo>
                  <a:pt x="76360" y="843914"/>
                </a:lnTo>
                <a:lnTo>
                  <a:pt x="76357" y="843712"/>
                </a:lnTo>
                <a:close/>
              </a:path>
              <a:path extrusionOk="0" h="875664" w="1698625">
                <a:moveTo>
                  <a:pt x="1685925" y="0"/>
                </a:moveTo>
                <a:lnTo>
                  <a:pt x="1683511" y="39242"/>
                </a:lnTo>
                <a:lnTo>
                  <a:pt x="1676273" y="77723"/>
                </a:lnTo>
                <a:lnTo>
                  <a:pt x="1664589" y="116077"/>
                </a:lnTo>
                <a:lnTo>
                  <a:pt x="1648459" y="154177"/>
                </a:lnTo>
                <a:lnTo>
                  <a:pt x="1627885" y="192277"/>
                </a:lnTo>
                <a:lnTo>
                  <a:pt x="1603375" y="229869"/>
                </a:lnTo>
                <a:lnTo>
                  <a:pt x="1574673" y="267080"/>
                </a:lnTo>
                <a:lnTo>
                  <a:pt x="1542033" y="303910"/>
                </a:lnTo>
                <a:lnTo>
                  <a:pt x="1505839" y="340232"/>
                </a:lnTo>
                <a:lnTo>
                  <a:pt x="1465961" y="375792"/>
                </a:lnTo>
                <a:lnTo>
                  <a:pt x="1422780" y="410590"/>
                </a:lnTo>
                <a:lnTo>
                  <a:pt x="1376172" y="444626"/>
                </a:lnTo>
                <a:lnTo>
                  <a:pt x="1326514" y="477773"/>
                </a:lnTo>
                <a:lnTo>
                  <a:pt x="1273937" y="510031"/>
                </a:lnTo>
                <a:lnTo>
                  <a:pt x="1218564" y="541019"/>
                </a:lnTo>
                <a:lnTo>
                  <a:pt x="1160526" y="570991"/>
                </a:lnTo>
                <a:lnTo>
                  <a:pt x="1100074" y="599820"/>
                </a:lnTo>
                <a:lnTo>
                  <a:pt x="1037209" y="627252"/>
                </a:lnTo>
                <a:lnTo>
                  <a:pt x="972185" y="653287"/>
                </a:lnTo>
                <a:lnTo>
                  <a:pt x="905128" y="677925"/>
                </a:lnTo>
                <a:lnTo>
                  <a:pt x="836295" y="701039"/>
                </a:lnTo>
                <a:lnTo>
                  <a:pt x="765683" y="722502"/>
                </a:lnTo>
                <a:lnTo>
                  <a:pt x="693420" y="742314"/>
                </a:lnTo>
                <a:lnTo>
                  <a:pt x="619887" y="760348"/>
                </a:lnTo>
                <a:lnTo>
                  <a:pt x="545084" y="776604"/>
                </a:lnTo>
                <a:lnTo>
                  <a:pt x="469264" y="790955"/>
                </a:lnTo>
                <a:lnTo>
                  <a:pt x="392429" y="803274"/>
                </a:lnTo>
                <a:lnTo>
                  <a:pt x="314833" y="813434"/>
                </a:lnTo>
                <a:lnTo>
                  <a:pt x="236727" y="821562"/>
                </a:lnTo>
                <a:lnTo>
                  <a:pt x="157987" y="827531"/>
                </a:lnTo>
                <a:lnTo>
                  <a:pt x="79121" y="830960"/>
                </a:lnTo>
                <a:lnTo>
                  <a:pt x="76167" y="831009"/>
                </a:lnTo>
                <a:lnTo>
                  <a:pt x="76357" y="843712"/>
                </a:lnTo>
                <a:lnTo>
                  <a:pt x="158876" y="840104"/>
                </a:lnTo>
                <a:lnTo>
                  <a:pt x="237998" y="834262"/>
                </a:lnTo>
                <a:lnTo>
                  <a:pt x="316484" y="826007"/>
                </a:lnTo>
                <a:lnTo>
                  <a:pt x="394462" y="815847"/>
                </a:lnTo>
                <a:lnTo>
                  <a:pt x="471550" y="803401"/>
                </a:lnTo>
                <a:lnTo>
                  <a:pt x="547751" y="788923"/>
                </a:lnTo>
                <a:lnTo>
                  <a:pt x="622935" y="772794"/>
                </a:lnTo>
                <a:lnTo>
                  <a:pt x="696722" y="754633"/>
                </a:lnTo>
                <a:lnTo>
                  <a:pt x="769365" y="734694"/>
                </a:lnTo>
                <a:lnTo>
                  <a:pt x="840232" y="713104"/>
                </a:lnTo>
                <a:lnTo>
                  <a:pt x="909574" y="689863"/>
                </a:lnTo>
                <a:lnTo>
                  <a:pt x="976884" y="664971"/>
                </a:lnTo>
                <a:lnTo>
                  <a:pt x="1042288" y="638809"/>
                </a:lnTo>
                <a:lnTo>
                  <a:pt x="1105535" y="611250"/>
                </a:lnTo>
                <a:lnTo>
                  <a:pt x="1166367" y="582294"/>
                </a:lnTo>
                <a:lnTo>
                  <a:pt x="1224788" y="552068"/>
                </a:lnTo>
                <a:lnTo>
                  <a:pt x="1280540" y="520826"/>
                </a:lnTo>
                <a:lnTo>
                  <a:pt x="1333500" y="488314"/>
                </a:lnTo>
                <a:lnTo>
                  <a:pt x="1383664" y="454913"/>
                </a:lnTo>
                <a:lnTo>
                  <a:pt x="1430654" y="420496"/>
                </a:lnTo>
                <a:lnTo>
                  <a:pt x="1474470" y="385317"/>
                </a:lnTo>
                <a:lnTo>
                  <a:pt x="1514855" y="349249"/>
                </a:lnTo>
                <a:lnTo>
                  <a:pt x="1551558" y="312292"/>
                </a:lnTo>
                <a:lnTo>
                  <a:pt x="1584705" y="274827"/>
                </a:lnTo>
                <a:lnTo>
                  <a:pt x="1613916" y="236854"/>
                </a:lnTo>
                <a:lnTo>
                  <a:pt x="1639061" y="198246"/>
                </a:lnTo>
                <a:lnTo>
                  <a:pt x="1660144" y="159130"/>
                </a:lnTo>
                <a:lnTo>
                  <a:pt x="1676780" y="119760"/>
                </a:lnTo>
                <a:lnTo>
                  <a:pt x="1688846" y="80009"/>
                </a:lnTo>
                <a:lnTo>
                  <a:pt x="1696084" y="40004"/>
                </a:lnTo>
                <a:lnTo>
                  <a:pt x="1698625" y="761"/>
                </a:lnTo>
                <a:lnTo>
                  <a:pt x="16859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4130675" y="3693415"/>
            <a:ext cx="76200" cy="533400"/>
          </a:xfrm>
          <a:custGeom>
            <a:rect b="b" l="l" r="r" t="t"/>
            <a:pathLst>
              <a:path extrusionOk="0" h="533400" w="76200">
                <a:moveTo>
                  <a:pt x="44450" y="63500"/>
                </a:moveTo>
                <a:lnTo>
                  <a:pt x="31750" y="63500"/>
                </a:lnTo>
                <a:lnTo>
                  <a:pt x="31750" y="533400"/>
                </a:lnTo>
                <a:lnTo>
                  <a:pt x="44450" y="533400"/>
                </a:lnTo>
                <a:lnTo>
                  <a:pt x="44450" y="63500"/>
                </a:lnTo>
                <a:close/>
              </a:path>
              <a:path extrusionOk="0" h="533400" w="76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extrusionOk="0" h="533400" w="76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7512050" y="3350515"/>
            <a:ext cx="660400" cy="76200"/>
          </a:xfrm>
          <a:custGeom>
            <a:rect b="b" l="l" r="r" t="t"/>
            <a:pathLst>
              <a:path extrusionOk="0" h="76200" w="660400">
                <a:moveTo>
                  <a:pt x="584200" y="0"/>
                </a:moveTo>
                <a:lnTo>
                  <a:pt x="584200" y="76200"/>
                </a:lnTo>
                <a:lnTo>
                  <a:pt x="647700" y="44450"/>
                </a:lnTo>
                <a:lnTo>
                  <a:pt x="596900" y="44450"/>
                </a:lnTo>
                <a:lnTo>
                  <a:pt x="596900" y="31750"/>
                </a:lnTo>
                <a:lnTo>
                  <a:pt x="647700" y="31750"/>
                </a:lnTo>
                <a:lnTo>
                  <a:pt x="584200" y="0"/>
                </a:lnTo>
                <a:close/>
              </a:path>
              <a:path extrusionOk="0" h="76200" w="660400">
                <a:moveTo>
                  <a:pt x="584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84200" y="44450"/>
                </a:lnTo>
                <a:lnTo>
                  <a:pt x="584200" y="31750"/>
                </a:lnTo>
                <a:close/>
              </a:path>
              <a:path extrusionOk="0" h="76200" w="660400">
                <a:moveTo>
                  <a:pt x="647700" y="31750"/>
                </a:moveTo>
                <a:lnTo>
                  <a:pt x="596900" y="31750"/>
                </a:lnTo>
                <a:lnTo>
                  <a:pt x="596900" y="44450"/>
                </a:lnTo>
                <a:lnTo>
                  <a:pt x="647700" y="44450"/>
                </a:lnTo>
                <a:lnTo>
                  <a:pt x="660400" y="38100"/>
                </a:lnTo>
                <a:lnTo>
                  <a:pt x="647700" y="317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8335136" y="3186304"/>
            <a:ext cx="57086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done!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7509509" y="2971800"/>
            <a:ext cx="4972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OK?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383550" y="419025"/>
            <a:ext cx="79968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Goals of Prototyping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sz="4000"/>
          </a:p>
        </p:txBody>
      </p:sp>
      <p:sp>
        <p:nvSpPr>
          <p:cNvPr id="131" name="Google Shape;131;p17"/>
          <p:cNvSpPr txBox="1"/>
          <p:nvPr/>
        </p:nvSpPr>
        <p:spPr>
          <a:xfrm>
            <a:off x="9062846" y="5886859"/>
            <a:ext cx="151130" cy="22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383540" y="1307988"/>
            <a:ext cx="8532495" cy="462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1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Prototyping enables evaluation, happens throughout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652780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30B6FC"/>
              </a:buClr>
              <a:buSzPts val="2000"/>
              <a:buFont typeface="Noto Sans Symbols"/>
              <a:buChar char="⚫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Exploring requirements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927100" marR="0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>
                <a:srgbClr val="2A9FDF"/>
              </a:buClr>
              <a:buSzPts val="105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what analysis and types of interaction are best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744220" marR="0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6527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6FC"/>
              </a:buClr>
              <a:buSzPts val="2000"/>
              <a:buFont typeface="Noto Sans Symbols"/>
              <a:buChar char="⚫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Choosing among alternatives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927100" marR="0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>
                <a:srgbClr val="2A9FDF"/>
              </a:buClr>
              <a:buSzPts val="105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 decide critical features to determine what tech to use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2A9FDF"/>
              </a:buClr>
              <a:buSzPts val="2300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6527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6FC"/>
              </a:buClr>
              <a:buSzPts val="2000"/>
              <a:buFont typeface="Noto Sans Symbols"/>
              <a:buChar char="⚫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Empirical usability testing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927100" marR="0" rtl="0" algn="l">
              <a:lnSpc>
                <a:spcPct val="100000"/>
              </a:lnSpc>
              <a:spcBef>
                <a:spcPts val="234"/>
              </a:spcBef>
              <a:spcAft>
                <a:spcPts val="0"/>
              </a:spcAft>
              <a:buClr>
                <a:srgbClr val="2A9FDF"/>
              </a:buClr>
              <a:buSzPts val="105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early as possible, try out ideas with target users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2A9FDF"/>
              </a:buClr>
              <a:buSzPts val="2300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65278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30B6FC"/>
              </a:buClr>
              <a:buSzPts val="2000"/>
              <a:buFont typeface="Noto Sans Symbols"/>
              <a:buChar char="⚫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Evolutionary development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927100" marR="0" rtl="0" algn="l">
              <a:lnSpc>
                <a:spcPct val="113888"/>
              </a:lnSpc>
              <a:spcBef>
                <a:spcPts val="234"/>
              </a:spcBef>
              <a:spcAft>
                <a:spcPts val="0"/>
              </a:spcAft>
              <a:buClr>
                <a:srgbClr val="2A9FDF"/>
              </a:buClr>
              <a:buSzPts val="105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deliberately choose a malleable software platform, building project 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incremental, iterative fashion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383540" y="741899"/>
            <a:ext cx="4264660" cy="68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Prototype?</a:t>
            </a:r>
            <a:endParaRPr sz="3000"/>
          </a:p>
        </p:txBody>
      </p:sp>
      <p:sp>
        <p:nvSpPr>
          <p:cNvPr id="138" name="Google Shape;138;p18"/>
          <p:cNvSpPr txBox="1"/>
          <p:nvPr/>
        </p:nvSpPr>
        <p:spPr>
          <a:xfrm>
            <a:off x="9012555" y="5886859"/>
            <a:ext cx="368935" cy="226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6034" marR="0" rtl="0" algn="l">
              <a:lnSpc>
                <a:spcPct val="11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307350" y="1645677"/>
            <a:ext cx="8595900" cy="41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2870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6FC"/>
              </a:buClr>
              <a:buSzPts val="2400"/>
              <a:buFont typeface="Times New Roman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and get feedback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20" lvl="0" marL="287020" marR="267335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0B6FC"/>
              </a:buClr>
              <a:buSzPts val="2400"/>
              <a:buFont typeface="Times New Roman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Stakeholders can see, hold, interact with a prototype more easily than a document or a drawing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20" lvl="0" marL="287020" marR="267335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0B6FC"/>
              </a:buClr>
              <a:buSzPts val="2400"/>
              <a:buFont typeface="Times New Roman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test out ideas for yourself (like a rough draft)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20" lvl="0" marL="2870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0B6FC"/>
              </a:buClr>
              <a:buSzPts val="2400"/>
              <a:buFont typeface="Times New Roman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encourages reflection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20" lvl="0" marL="2870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0B6FC"/>
              </a:buClr>
              <a:buSzPts val="2400"/>
              <a:buFont typeface="Times New Roman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Prototypes answer questions (like critical features needed) and help researchers choose between alternatives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383540" y="741899"/>
            <a:ext cx="4264660" cy="68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Prototype</a:t>
            </a:r>
            <a:endParaRPr sz="3000"/>
          </a:p>
        </p:txBody>
      </p:sp>
      <p:sp>
        <p:nvSpPr>
          <p:cNvPr id="145" name="Google Shape;145;p19"/>
          <p:cNvSpPr txBox="1"/>
          <p:nvPr/>
        </p:nvSpPr>
        <p:spPr>
          <a:xfrm>
            <a:off x="9012555" y="5886859"/>
            <a:ext cx="368935" cy="226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6034" marR="0" rtl="0" algn="l">
              <a:lnSpc>
                <a:spcPct val="11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307350" y="1645677"/>
            <a:ext cx="8595900" cy="3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2870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6FC"/>
              </a:buClr>
              <a:buSzPts val="2300"/>
              <a:buFont typeface="Times New Roman"/>
              <a:buChar char="🞆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with easiest to use/most flexible tool</a:t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5420" lvl="0" marL="28702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30B6FC"/>
              </a:buClr>
              <a:buSzPts val="1400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20" lvl="0" marL="28702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30B6FC"/>
              </a:buClr>
              <a:buSzPts val="2300"/>
              <a:buFont typeface="Times New Roman"/>
              <a:buChar char="🞆"/>
            </a:pPr>
            <a:r>
              <a:rPr b="0" i="0" lang="en-US" sz="23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Palladio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468" lvl="1" marL="74422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30B6FC"/>
              </a:buClr>
              <a:buSzPts val="2300"/>
              <a:buFont typeface="Times New Roman"/>
              <a:buChar char="🞆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Cloud-based tool out of Stanford, no account needed</a:t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468" lvl="1" marL="74422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30B6FC"/>
              </a:buClr>
              <a:buSzPts val="2300"/>
              <a:buFont typeface="Times New Roman"/>
              <a:buChar char="🞆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with spreadsheets (csv, xslx, tsv)</a:t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468" lvl="1" marL="74422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30B6FC"/>
              </a:buClr>
              <a:buSzPts val="2300"/>
              <a:buFont typeface="Times New Roman"/>
              <a:buChar char="🞆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explore creating maps, graphs, and network diagrams</a:t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468" lvl="1" marL="74422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30B6FC"/>
              </a:buClr>
              <a:buSzPts val="2300"/>
              <a:buFont typeface="Times New Roman"/>
              <a:buChar char="🞆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explore filtering and organizing data</a:t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468" lvl="1" marL="74422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30B6FC"/>
              </a:buClr>
              <a:buSzPts val="2300"/>
              <a:buFont typeface="Times New Roman"/>
              <a:buChar char="🞆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save configuration files to easily return to project for more analysis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20" lvl="0" marL="28702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30B6FC"/>
              </a:buClr>
              <a:buSzPts val="2300"/>
              <a:buFont typeface="Times New Roman"/>
              <a:buChar char="🞆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Watch </a:t>
            </a:r>
            <a:r>
              <a:rPr b="0" i="0" lang="en-US" sz="23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Palladio walkthrough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5418" lvl="1" marL="74422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30B6FC"/>
              </a:buClr>
              <a:buSzPts val="1400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5418" lvl="1" marL="74422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30B6FC"/>
              </a:buClr>
              <a:buSzPts val="1400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681038" y="365127"/>
            <a:ext cx="8544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Learn to Standardize</a:t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1751" y="1690813"/>
            <a:ext cx="3336976" cy="482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050" y="2937275"/>
            <a:ext cx="4551001" cy="34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796150" y="1500875"/>
            <a:ext cx="4902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tools require data be standardized and formatted in certain ways.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681038" y="365127"/>
            <a:ext cx="8544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Learn Tool Idiosyncrasies</a:t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050" y="3045100"/>
            <a:ext cx="4541175" cy="3053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9161" y="1690825"/>
            <a:ext cx="4002805" cy="44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893900" y="1690825"/>
            <a:ext cx="4717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Different tools provide different features. One must structure data correctly to utilize those features.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83561" y="741900"/>
            <a:ext cx="89979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Other Good Prototyping Tools</a:t>
            </a:r>
            <a:endParaRPr sz="3000"/>
          </a:p>
        </p:txBody>
      </p:sp>
      <p:sp>
        <p:nvSpPr>
          <p:cNvPr id="168" name="Google Shape;168;p22"/>
          <p:cNvSpPr txBox="1"/>
          <p:nvPr/>
        </p:nvSpPr>
        <p:spPr>
          <a:xfrm>
            <a:off x="9012555" y="5886859"/>
            <a:ext cx="369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6033" marR="0" rtl="0" algn="l">
              <a:lnSpc>
                <a:spcPct val="11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307350" y="1645674"/>
            <a:ext cx="8595900" cy="50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2870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6FC"/>
              </a:buClr>
              <a:buSzPts val="2300"/>
              <a:buFont typeface="Times New Roman"/>
              <a:buChar char="🞆"/>
            </a:pPr>
            <a:r>
              <a:rPr b="0" i="0" lang="en-US" sz="23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Omeka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🞆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for?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■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archives and exhibits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■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structuring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■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maps and timelines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6FC"/>
              </a:buClr>
              <a:buSzPts val="2300"/>
              <a:buFont typeface="Times New Roman"/>
              <a:buChar char="🞆"/>
            </a:pPr>
            <a:r>
              <a:rPr b="0" i="0" lang="en-US" sz="23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Google My Maps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🞆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for?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■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point and polygon data to layers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6FC"/>
              </a:buClr>
              <a:buSzPts val="2300"/>
              <a:buFont typeface="Times New Roman"/>
              <a:buChar char="🞆"/>
            </a:pPr>
            <a:r>
              <a:rPr b="0" i="0" lang="en-US" sz="23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Voyant Tools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🞆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for?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■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corpus and text analysis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■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topic modelling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