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a8769d0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aa8769d0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wikipedia.org/wiki/Digital_humani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hatisdigitalhumanitie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54100" y="742875"/>
            <a:ext cx="74358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What are the Digital Humanities?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141412"/>
                </a:solidFill>
                <a:latin typeface="Calibri"/>
                <a:ea typeface="Calibri"/>
                <a:cs typeface="Calibri"/>
                <a:sym typeface="Calibri"/>
              </a:rPr>
              <a:t>The Wikipedia entry states, </a:t>
            </a:r>
            <a:r>
              <a:rPr lang="en" u="sng">
                <a:solidFill>
                  <a:srgbClr val="1155CC"/>
                </a:solidFill>
                <a:latin typeface="Calibri"/>
                <a:ea typeface="Calibri"/>
                <a:cs typeface="Calibri"/>
                <a:sym typeface="Calibri"/>
                <a:hlinkClick r:id="rId3">
                  <a:extLst>
                    <a:ext uri="{A12FA001-AC4F-418D-AE19-62706E023703}">
                      <ahyp:hlinkClr val="tx"/>
                    </a:ext>
                  </a:extLst>
                </a:hlinkClick>
              </a:rPr>
              <a:t>https://en.wikipedia.org/wiki/Digital_humanities</a:t>
            </a:r>
            <a:r>
              <a:rPr lang="en">
                <a:solidFill>
                  <a:srgbClr val="141412"/>
                </a:solidFill>
                <a:latin typeface="Calibri"/>
                <a:ea typeface="Calibri"/>
                <a:cs typeface="Calibri"/>
                <a:sym typeface="Calibri"/>
              </a:rPr>
              <a:t>: </a:t>
            </a:r>
            <a:endParaRPr>
              <a:solidFill>
                <a:srgbClr val="141412"/>
              </a:solidFill>
              <a:latin typeface="Calibri"/>
              <a:ea typeface="Calibri"/>
              <a:cs typeface="Calibri"/>
              <a:sym typeface="Calibri"/>
            </a:endParaRPr>
          </a:p>
          <a:p>
            <a:pPr indent="0" lvl="0" marL="457200" rtl="0" algn="l">
              <a:lnSpc>
                <a:spcPct val="115000"/>
              </a:lnSpc>
              <a:spcBef>
                <a:spcPts val="1800"/>
              </a:spcBef>
              <a:spcAft>
                <a:spcPts val="0"/>
              </a:spcAft>
              <a:buNone/>
            </a:pPr>
            <a:r>
              <a:rPr lang="en" sz="1300">
                <a:solidFill>
                  <a:srgbClr val="202122"/>
                </a:solidFill>
                <a:highlight>
                  <a:srgbClr val="FFFFFF"/>
                </a:highlight>
              </a:rPr>
              <a:t>Digital humanities (DH) is an area of scholarly activity at the intersection of computing or digital technologies and the disciplines of the humanities. It includes the systematic use of digital resources in the humanities, as well as the analysis of their application. DH can be defined as new ways of doing scholarship that involve collaborative, transdisciplinary, and computationally engaged research, teaching, and publishing. It brings digital tools and methods to the study of the humanities with the recognition that the printed word is no longer the main medium for knowledge production and distribution.</a:t>
            </a:r>
            <a:endParaRPr>
              <a:solidFill>
                <a:srgbClr val="141412"/>
              </a:solidFill>
              <a:latin typeface="Calibri"/>
              <a:ea typeface="Calibri"/>
              <a:cs typeface="Calibri"/>
              <a:sym typeface="Calibri"/>
            </a:endParaRPr>
          </a:p>
          <a:p>
            <a:pPr indent="0" lvl="0" marL="0" rtl="0" algn="l">
              <a:lnSpc>
                <a:spcPct val="115000"/>
              </a:lnSpc>
              <a:spcBef>
                <a:spcPts val="1800"/>
              </a:spcBef>
              <a:spcAft>
                <a:spcPts val="0"/>
              </a:spcAft>
              <a:buNone/>
            </a:pPr>
            <a:r>
              <a:t/>
            </a:r>
            <a:endParaRPr>
              <a:solidFill>
                <a:srgbClr val="141412"/>
              </a:solidFill>
              <a:latin typeface="Calibri"/>
              <a:ea typeface="Calibri"/>
              <a:cs typeface="Calibri"/>
              <a:sym typeface="Calibri"/>
            </a:endParaRPr>
          </a:p>
          <a:p>
            <a:pPr indent="0" lvl="0" marL="0" rtl="0" algn="l">
              <a:lnSpc>
                <a:spcPct val="115000"/>
              </a:lnSpc>
              <a:spcBef>
                <a:spcPts val="1800"/>
              </a:spcBef>
              <a:spcAft>
                <a:spcPts val="1800"/>
              </a:spcAft>
              <a:buNone/>
            </a:pPr>
            <a:r>
              <a:t/>
            </a:r>
            <a:endParaRPr>
              <a:solidFill>
                <a:srgbClr val="14141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522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41412"/>
                </a:solidFill>
                <a:latin typeface="Calibri"/>
                <a:ea typeface="Calibri"/>
                <a:cs typeface="Calibri"/>
                <a:sym typeface="Calibri"/>
              </a:rPr>
              <a:t>And for less formal answers, take a look at this resource which includes some pithy, some snippy remarks. Each ‘refresh’ provides a new definition. Note, this in itself is a DH project! </a:t>
            </a:r>
            <a:r>
              <a:rPr lang="en" sz="1400" u="sng">
                <a:solidFill>
                  <a:srgbClr val="1155CC"/>
                </a:solidFill>
                <a:latin typeface="Calibri"/>
                <a:ea typeface="Calibri"/>
                <a:cs typeface="Calibri"/>
                <a:sym typeface="Calibri"/>
                <a:hlinkClick r:id="rId3">
                  <a:extLst>
                    <a:ext uri="{A12FA001-AC4F-418D-AE19-62706E023703}">
                      <ahyp:hlinkClr val="tx"/>
                    </a:ext>
                  </a:extLst>
                </a:hlinkClick>
              </a:rPr>
              <a:t>https://whatisdigitalhumanities.com/</a:t>
            </a:r>
            <a:endParaRPr sz="1400">
              <a:latin typeface="Calibri"/>
              <a:ea typeface="Calibri"/>
              <a:cs typeface="Calibri"/>
              <a:sym typeface="Calibri"/>
            </a:endParaRPr>
          </a:p>
          <a:p>
            <a:pPr indent="0" lvl="0" marL="0" rtl="0" algn="l">
              <a:spcBef>
                <a:spcPts val="1800"/>
              </a:spcBef>
              <a:spcAft>
                <a:spcPts val="0"/>
              </a:spcAft>
              <a:buNone/>
            </a:pPr>
            <a:r>
              <a:t/>
            </a:r>
            <a:endParaRPr sz="1400">
              <a:latin typeface="Calibri"/>
              <a:ea typeface="Calibri"/>
              <a:cs typeface="Calibri"/>
              <a:sym typeface="Calibri"/>
            </a:endParaRPr>
          </a:p>
          <a:p>
            <a:pPr indent="0" lvl="0" marL="0" rtl="0" algn="ctr">
              <a:spcBef>
                <a:spcPts val="1800"/>
              </a:spcBef>
              <a:spcAft>
                <a:spcPts val="0"/>
              </a:spcAft>
              <a:buNone/>
            </a:pPr>
            <a:r>
              <a:rPr lang="en" sz="1400">
                <a:latin typeface="Calibri"/>
                <a:ea typeface="Calibri"/>
                <a:cs typeface="Calibri"/>
                <a:sym typeface="Calibri"/>
              </a:rPr>
              <a:t>For example:</a:t>
            </a:r>
            <a:endParaRPr sz="1400">
              <a:latin typeface="Calibri"/>
              <a:ea typeface="Calibri"/>
              <a:cs typeface="Calibri"/>
              <a:sym typeface="Calibri"/>
            </a:endParaRPr>
          </a:p>
          <a:p>
            <a:pPr indent="0" lvl="0" marL="0" rtl="0" algn="ctr">
              <a:spcBef>
                <a:spcPts val="1800"/>
              </a:spcBef>
              <a:spcAft>
                <a:spcPts val="0"/>
              </a:spcAft>
              <a:buNone/>
            </a:pPr>
            <a:r>
              <a:rPr lang="en" sz="1400">
                <a:solidFill>
                  <a:srgbClr val="111111"/>
                </a:solidFill>
                <a:highlight>
                  <a:srgbClr val="FFFFFF"/>
                </a:highlight>
                <a:latin typeface="Calibri"/>
                <a:ea typeface="Calibri"/>
                <a:cs typeface="Calibri"/>
                <a:sym typeface="Calibri"/>
              </a:rPr>
              <a:t>“Using digital technologies and tools to ask questions, do research, hypothesize, and analyse, </a:t>
            </a:r>
            <a:endParaRPr sz="1400">
              <a:solidFill>
                <a:srgbClr val="111111"/>
              </a:solidFill>
              <a:highlight>
                <a:srgbClr val="FFFFFF"/>
              </a:highlight>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 sz="1400">
                <a:solidFill>
                  <a:srgbClr val="111111"/>
                </a:solidFill>
                <a:highlight>
                  <a:srgbClr val="FFFFFF"/>
                </a:highlight>
                <a:latin typeface="Calibri"/>
                <a:ea typeface="Calibri"/>
                <a:cs typeface="Calibri"/>
                <a:sym typeface="Calibri"/>
              </a:rPr>
              <a:t>and present human cultural heritage.”</a:t>
            </a:r>
            <a:r>
              <a:rPr i="1" lang="en" sz="1400">
                <a:solidFill>
                  <a:srgbClr val="111111"/>
                </a:solidFill>
                <a:highlight>
                  <a:srgbClr val="FFFFFF"/>
                </a:highlight>
                <a:latin typeface="Calibri"/>
                <a:ea typeface="Calibri"/>
                <a:cs typeface="Calibri"/>
                <a:sym typeface="Calibri"/>
              </a:rPr>
              <a:t>  Meagan Timney</a:t>
            </a:r>
            <a:endParaRPr sz="1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