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2144479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2144479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vocabulary.com/dictionary/humanities" TargetMode="External"/><Relationship Id="rId4" Type="http://schemas.openxmlformats.org/officeDocument/2006/relationships/hyperlink" Target="https://www.neh.gov/divisions/odh" TargetMode="External"/><Relationship Id="rId5" Type="http://schemas.openxmlformats.org/officeDocument/2006/relationships/hyperlink" Target="https://action.nationalhumanitiescenter.org/what-are-humanities/" TargetMode="External"/><Relationship Id="rId6" Type="http://schemas.openxmlformats.org/officeDocument/2006/relationships/hyperlink" Target="https://4humanities.org/2014/12/what-are-the-humanities/" TargetMode="External"/><Relationship Id="rId7" Type="http://schemas.openxmlformats.org/officeDocument/2006/relationships/hyperlink" Target="https://4humanities.org/guide-to-issues-in-humanities-advocac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08925" y="714575"/>
            <a:ext cx="8058300" cy="305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What are the Humanities?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141412"/>
                </a:solidFill>
                <a:latin typeface="Calibri"/>
                <a:ea typeface="Calibri"/>
                <a:cs typeface="Calibri"/>
                <a:sym typeface="Calibri"/>
              </a:rPr>
              <a:t>“The humanities—including the study of languages, literature, history, jurisprudence, philosophy, comparative religion, ethics, and the arts—are disciplines of memory and imagination, telling us where we have been and helping us envision where we are going.”</a:t>
            </a:r>
            <a:endParaRPr>
              <a:solidFill>
                <a:srgbClr val="141412"/>
              </a:solidFill>
              <a:latin typeface="Calibri"/>
              <a:ea typeface="Calibri"/>
              <a:cs typeface="Calibri"/>
              <a:sym typeface="Calibri"/>
            </a:endParaRPr>
          </a:p>
          <a:p>
            <a:pPr indent="0" lvl="0" marL="0" rtl="0" algn="l">
              <a:lnSpc>
                <a:spcPct val="115000"/>
              </a:lnSpc>
              <a:spcBef>
                <a:spcPts val="1800"/>
              </a:spcBef>
              <a:spcAft>
                <a:spcPts val="1800"/>
              </a:spcAft>
              <a:buNone/>
            </a:pPr>
            <a:r>
              <a:rPr lang="en">
                <a:solidFill>
                  <a:srgbClr val="141412"/>
                </a:solidFill>
                <a:latin typeface="Calibri"/>
                <a:ea typeface="Calibri"/>
                <a:cs typeface="Calibri"/>
                <a:sym typeface="Calibri"/>
              </a:rPr>
              <a:t>The core of the term humanities is “human” -- thus humanities attempt to understand what it means to be human. Sometimes referred to as classics or liberal arts, the broad field of humanities are studied by “humanists,” the way science is studied by scientists, and art is created by artists.</a:t>
            </a:r>
            <a:endParaRPr>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255100" y="1018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41412"/>
                </a:solidFill>
                <a:latin typeface="Calibri"/>
                <a:ea typeface="Calibri"/>
                <a:cs typeface="Calibri"/>
                <a:sym typeface="Calibri"/>
              </a:rPr>
              <a:t>Humanities covers disciplines </a:t>
            </a:r>
            <a:r>
              <a:rPr lang="en" sz="1400" u="sng">
                <a:solidFill>
                  <a:srgbClr val="141412"/>
                </a:solidFill>
                <a:latin typeface="Calibri"/>
                <a:ea typeface="Calibri"/>
                <a:cs typeface="Calibri"/>
                <a:sym typeface="Calibri"/>
              </a:rPr>
              <a:t>outside </a:t>
            </a:r>
            <a:r>
              <a:rPr lang="en" sz="1400">
                <a:solidFill>
                  <a:srgbClr val="141412"/>
                </a:solidFill>
                <a:latin typeface="Calibri"/>
                <a:ea typeface="Calibri"/>
                <a:cs typeface="Calibri"/>
                <a:sym typeface="Calibri"/>
              </a:rPr>
              <a:t>of the science, technology, engineering, and math (STEM). </a:t>
            </a:r>
            <a:endParaRPr sz="1400">
              <a:solidFill>
                <a:srgbClr val="141412"/>
              </a:solidFill>
              <a:latin typeface="Calibri"/>
              <a:ea typeface="Calibri"/>
              <a:cs typeface="Calibri"/>
              <a:sym typeface="Calibri"/>
            </a:endParaRPr>
          </a:p>
          <a:p>
            <a:pPr indent="-317500" lvl="0" marL="457200" rtl="0" algn="l">
              <a:spcBef>
                <a:spcPts val="1800"/>
              </a:spcBef>
              <a:spcAft>
                <a:spcPts val="0"/>
              </a:spcAft>
              <a:buClr>
                <a:schemeClr val="dk1"/>
              </a:buClr>
              <a:buSzPts val="1400"/>
              <a:buFont typeface="Calibri"/>
              <a:buChar char="●"/>
            </a:pPr>
            <a:r>
              <a:rPr lang="en" sz="1400">
                <a:solidFill>
                  <a:srgbClr val="080A0A"/>
                </a:solidFill>
                <a:latin typeface="Calibri"/>
                <a:ea typeface="Calibri"/>
                <a:cs typeface="Calibri"/>
                <a:sym typeface="Calibri"/>
              </a:rPr>
              <a:t>Humanities, a definition, </a:t>
            </a:r>
            <a:r>
              <a:rPr lang="en" sz="1400" u="sng">
                <a:solidFill>
                  <a:srgbClr val="0000FF"/>
                </a:solidFill>
                <a:latin typeface="Calibri"/>
                <a:ea typeface="Calibri"/>
                <a:cs typeface="Calibri"/>
                <a:sym typeface="Calibri"/>
                <a:hlinkClick r:id="rId3">
                  <a:extLst>
                    <a:ext uri="{A12FA001-AC4F-418D-AE19-62706E023703}">
                      <ahyp:hlinkClr val="tx"/>
                    </a:ext>
                  </a:extLst>
                </a:hlinkClick>
              </a:rPr>
              <a:t>https://www.vocabulary.com/dictionary/humanities</a:t>
            </a:r>
            <a:endParaRPr sz="1400">
              <a:solidFill>
                <a:srgbClr val="080A0A"/>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rgbClr val="080A0A"/>
                </a:solidFill>
                <a:latin typeface="Calibri"/>
                <a:ea typeface="Calibri"/>
                <a:cs typeface="Calibri"/>
                <a:sym typeface="Calibri"/>
              </a:rPr>
              <a:t>Office of Digital Humanities, National Endowment for the Humanities, </a:t>
            </a:r>
            <a:r>
              <a:rPr lang="en" sz="1400" u="sng">
                <a:solidFill>
                  <a:srgbClr val="0000FF"/>
                </a:solidFill>
                <a:latin typeface="Calibri"/>
                <a:ea typeface="Calibri"/>
                <a:cs typeface="Calibri"/>
                <a:sym typeface="Calibri"/>
                <a:hlinkClick r:id="rId4">
                  <a:extLst>
                    <a:ext uri="{A12FA001-AC4F-418D-AE19-62706E023703}">
                      <ahyp:hlinkClr val="tx"/>
                    </a:ext>
                  </a:extLst>
                </a:hlinkClick>
              </a:rPr>
              <a:t>https://www.neh.gov/divisions/odh</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Short description and film from the National Humanities Center, </a:t>
            </a:r>
            <a:r>
              <a:rPr lang="en" sz="1400" u="sng">
                <a:solidFill>
                  <a:srgbClr val="1155CC"/>
                </a:solidFill>
                <a:latin typeface="Calibri"/>
                <a:ea typeface="Calibri"/>
                <a:cs typeface="Calibri"/>
                <a:sym typeface="Calibri"/>
                <a:hlinkClick r:id="rId5">
                  <a:extLst>
                    <a:ext uri="{A12FA001-AC4F-418D-AE19-62706E023703}">
                      <ahyp:hlinkClr val="tx"/>
                    </a:ext>
                  </a:extLst>
                </a:hlinkClick>
              </a:rPr>
              <a:t>https://action.nationalhumanitiescenter.org/what-are-humanities/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#humanities </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4Humanities: Advocating for the Humanities: What are the Humanities?, </a:t>
            </a:r>
            <a:r>
              <a:rPr lang="en" sz="1400" u="sng">
                <a:solidFill>
                  <a:srgbClr val="1155CC"/>
                </a:solidFill>
                <a:latin typeface="Calibri"/>
                <a:ea typeface="Calibri"/>
                <a:cs typeface="Calibri"/>
                <a:sym typeface="Calibri"/>
                <a:hlinkClick r:id="rId6">
                  <a:extLst>
                    <a:ext uri="{A12FA001-AC4F-418D-AE19-62706E023703}">
                      <ahyp:hlinkClr val="tx"/>
                    </a:ext>
                  </a:extLst>
                </a:hlinkClick>
              </a:rPr>
              <a:t>https://4humanities.org/2014/12/what-are-the-humanities/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Guide to Issues in Humanities Advocacy, </a:t>
            </a:r>
            <a:r>
              <a:rPr lang="en" sz="1400" u="sng">
                <a:solidFill>
                  <a:srgbClr val="1155CC"/>
                </a:solidFill>
                <a:latin typeface="Calibri"/>
                <a:ea typeface="Calibri"/>
                <a:cs typeface="Calibri"/>
                <a:sym typeface="Calibri"/>
                <a:hlinkClick r:id="rId7">
                  <a:extLst>
                    <a:ext uri="{A12FA001-AC4F-418D-AE19-62706E023703}">
                      <ahyp:hlinkClr val="tx"/>
                    </a:ext>
                  </a:extLst>
                </a:hlinkClick>
              </a:rPr>
              <a:t>https://4humanities.org/guide-to-issues-in-humanities-advocacy/</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