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2f72b71dd_0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2f72b71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13" name="Shape 13"/>
        <p:cNvGrpSpPr/>
        <p:nvPr/>
      </p:nvGrpSpPr>
      <p:grpSpPr>
        <a:xfrm>
          <a:off x="0" y="0"/>
          <a:ext cx="0" cy="0"/>
          <a:chOff x="0" y="0"/>
          <a:chExt cx="0" cy="0"/>
        </a:xfrm>
      </p:grpSpPr>
      <p:sp>
        <p:nvSpPr>
          <p:cNvPr id="14" name="Google Shape;14;p2"/>
          <p:cNvSpPr/>
          <p:nvPr/>
        </p:nvSpPr>
        <p:spPr>
          <a:xfrm>
            <a:off x="777240"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 name="Google Shape;15;p2"/>
          <p:cNvSpPr txBox="1"/>
          <p:nvPr>
            <p:ph type="ctrTitle"/>
          </p:nvPr>
        </p:nvSpPr>
        <p:spPr>
          <a:xfrm>
            <a:off x="762000" y="3200400"/>
            <a:ext cx="75438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8000"/>
              <a:buFont typeface="Impact"/>
              <a:buNone/>
              <a:defRPr sz="8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 type="subTitle"/>
          </p:nvPr>
        </p:nvSpPr>
        <p:spPr>
          <a:xfrm>
            <a:off x="762000" y="4724400"/>
            <a:ext cx="6858000" cy="9906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None/>
              <a:defRPr sz="2800">
                <a:solidFill>
                  <a:schemeClr val="dk2"/>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17" name="Google Shape;17;p2"/>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p:nvPr/>
        </p:nvSpPr>
        <p:spPr>
          <a:xfrm>
            <a:off x="777240" y="6172200"/>
            <a:ext cx="754380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 type="body"/>
          </p:nvPr>
        </p:nvSpPr>
        <p:spPr>
          <a:xfrm rot="5400000">
            <a:off x="2590800" y="-990600"/>
            <a:ext cx="3886200" cy="7239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1028700" y="2476500"/>
            <a:ext cx="5410199"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3009900" y="266701"/>
            <a:ext cx="4876800" cy="5715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2"/>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1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1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 name="Google Shape;103;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7"/>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7" name="Google Shape;107;p17"/>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 name="Google Shape;114;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5" name="Google Shape;115;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6" name="Shape 116"/>
        <p:cNvGrpSpPr/>
        <p:nvPr/>
      </p:nvGrpSpPr>
      <p:grpSpPr>
        <a:xfrm>
          <a:off x="0" y="0"/>
          <a:ext cx="0" cy="0"/>
          <a:chOff x="0" y="0"/>
          <a:chExt cx="0" cy="0"/>
        </a:xfrm>
      </p:grpSpPr>
      <p:sp>
        <p:nvSpPr>
          <p:cNvPr id="117" name="Google Shape;117;p20"/>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8" name="Google Shape;118;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9" name="Shape 119"/>
        <p:cNvGrpSpPr/>
        <p:nvPr/>
      </p:nvGrpSpPr>
      <p:grpSpPr>
        <a:xfrm>
          <a:off x="0" y="0"/>
          <a:ext cx="0" cy="0"/>
          <a:chOff x="0" y="0"/>
          <a:chExt cx="0" cy="0"/>
        </a:xfrm>
      </p:grpSpPr>
      <p:sp>
        <p:nvSpPr>
          <p:cNvPr id="120" name="Google Shape;120;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2" name="Google Shape;122;p21"/>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3" name="Google Shape;123;p21"/>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3"/>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7" name="Google Shape;127;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sp>
        <p:nvSpPr>
          <p:cNvPr id="129" name="Google Shape;129;p23"/>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23"/>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1" name="Google Shape;131;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rgbClr val="FFFFFF"/>
        </a:solidFill>
      </p:bgPr>
    </p:bg>
    <p:spTree>
      <p:nvGrpSpPr>
        <p:cNvPr id="27" name="Shape 27"/>
        <p:cNvGrpSpPr/>
        <p:nvPr/>
      </p:nvGrpSpPr>
      <p:grpSpPr>
        <a:xfrm>
          <a:off x="0" y="0"/>
          <a:ext cx="0" cy="0"/>
          <a:chOff x="0" y="0"/>
          <a:chExt cx="0" cy="0"/>
        </a:xfrm>
      </p:grpSpPr>
      <p:sp>
        <p:nvSpPr>
          <p:cNvPr id="28" name="Google Shape;28;p4"/>
          <p:cNvSpPr/>
          <p:nvPr/>
        </p:nvSpPr>
        <p:spPr>
          <a:xfrm>
            <a:off x="777240"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 name="Google Shape;29;p4"/>
          <p:cNvSpPr txBox="1"/>
          <p:nvPr>
            <p:ph type="title"/>
          </p:nvPr>
        </p:nvSpPr>
        <p:spPr>
          <a:xfrm>
            <a:off x="762000" y="3276600"/>
            <a:ext cx="75438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Impact"/>
              <a:buNone/>
              <a:defRPr b="0"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762000" y="4953000"/>
            <a:ext cx="6858000" cy="914400"/>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800"/>
              <a:buNone/>
              <a:defRPr sz="2800">
                <a:solidFill>
                  <a:schemeClr val="dk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1" name="Google Shape;31;p4"/>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
          <p:cNvSpPr/>
          <p:nvPr/>
        </p:nvSpPr>
        <p:spPr>
          <a:xfrm>
            <a:off x="777240" y="6172200"/>
            <a:ext cx="754380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7620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
          <p:cNvSpPr txBox="1"/>
          <p:nvPr>
            <p:ph idx="2" type="body"/>
          </p:nvPr>
        </p:nvSpPr>
        <p:spPr>
          <a:xfrm>
            <a:off x="46482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Impact"/>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7589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2" type="body"/>
          </p:nvPr>
        </p:nvSpPr>
        <p:spPr>
          <a:xfrm>
            <a:off x="7589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3" type="body"/>
          </p:nvPr>
        </p:nvSpPr>
        <p:spPr>
          <a:xfrm>
            <a:off x="46451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
          <p:cNvSpPr txBox="1"/>
          <p:nvPr>
            <p:ph idx="4" type="body"/>
          </p:nvPr>
        </p:nvSpPr>
        <p:spPr>
          <a:xfrm>
            <a:off x="46451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6"/>
          <p:cNvCxnSpPr/>
          <p:nvPr/>
        </p:nvCxnSpPr>
        <p:spPr>
          <a:xfrm>
            <a:off x="758952" y="1249362"/>
            <a:ext cx="3657600" cy="1588"/>
          </a:xfrm>
          <a:prstGeom prst="straightConnector1">
            <a:avLst/>
          </a:prstGeom>
          <a:noFill/>
          <a:ln cap="flat" cmpd="sng" w="15875">
            <a:solidFill>
              <a:schemeClr val="accent1"/>
            </a:solidFill>
            <a:prstDash val="solid"/>
            <a:round/>
            <a:headEnd len="sm" w="sm" type="none"/>
            <a:tailEnd len="sm" w="sm" type="none"/>
          </a:ln>
        </p:spPr>
      </p:cxnSp>
      <p:cxnSp>
        <p:nvCxnSpPr>
          <p:cNvPr id="52" name="Google Shape;52;p6"/>
          <p:cNvCxnSpPr/>
          <p:nvPr/>
        </p:nvCxnSpPr>
        <p:spPr>
          <a:xfrm>
            <a:off x="4645152" y="1249362"/>
            <a:ext cx="3657600" cy="1588"/>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762000" y="4572000"/>
            <a:ext cx="678484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Impact"/>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3710866" y="457200"/>
            <a:ext cx="4594934" cy="4114799"/>
          </a:xfrm>
          <a:prstGeom prst="rect">
            <a:avLst/>
          </a:prstGeom>
          <a:noFill/>
          <a:ln>
            <a:noFill/>
          </a:ln>
        </p:spPr>
        <p:txBody>
          <a:bodyPr anchorCtr="0" anchor="ctr" bIns="45700" lIns="91425" spcFirstLastPara="1" rIns="91425" wrap="square" tIns="45700">
            <a:noAutofit/>
          </a:bodyPr>
          <a:lstStyle>
            <a:lvl1pPr indent="-381000" lvl="0" marL="457200" algn="l">
              <a:spcBef>
                <a:spcPts val="480"/>
              </a:spcBef>
              <a:spcAft>
                <a:spcPts val="0"/>
              </a:spcAft>
              <a:buSzPts val="2400"/>
              <a:buChar char="•"/>
              <a:defRPr sz="2400"/>
            </a:lvl1pPr>
            <a:lvl2pPr indent="-368300" lvl="1" marL="914400" algn="l">
              <a:spcBef>
                <a:spcPts val="440"/>
              </a:spcBef>
              <a:spcAft>
                <a:spcPts val="0"/>
              </a:spcAft>
              <a:buSzPts val="2200"/>
              <a:buChar char="•"/>
              <a:defRPr sz="22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5" name="Google Shape;65;p9"/>
          <p:cNvSpPr txBox="1"/>
          <p:nvPr>
            <p:ph idx="2" type="body"/>
          </p:nvPr>
        </p:nvSpPr>
        <p:spPr>
          <a:xfrm>
            <a:off x="762001" y="457200"/>
            <a:ext cx="2673657" cy="4114800"/>
          </a:xfrm>
          <a:prstGeom prst="rect">
            <a:avLst/>
          </a:prstGeom>
          <a:noFill/>
          <a:ln>
            <a:noFill/>
          </a:ln>
        </p:spPr>
        <p:txBody>
          <a:bodyPr anchorCtr="0" anchor="ctr" bIns="45700" lIns="91425" spcFirstLastPara="1" rIns="91425" wrap="square" tIns="45700">
            <a:noAutofit/>
          </a:bodyPr>
          <a:lstStyle>
            <a:lvl1pPr indent="-228600" lvl="0" marL="457200" algn="l">
              <a:spcBef>
                <a:spcPts val="420"/>
              </a:spcBef>
              <a:spcAft>
                <a:spcPts val="0"/>
              </a:spcAft>
              <a:buSzPts val="2100"/>
              <a:buNone/>
              <a:defRPr sz="21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6" name="Google Shape;66;p9"/>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9"/>
          <p:cNvCxnSpPr/>
          <p:nvPr/>
        </p:nvCxnSpPr>
        <p:spPr>
          <a:xfrm rot="5400000">
            <a:off x="1677194" y="2514600"/>
            <a:ext cx="3810000" cy="1588"/>
          </a:xfrm>
          <a:prstGeom prst="straightConnector1">
            <a:avLst/>
          </a:prstGeom>
          <a:noFill/>
          <a:ln cap="flat" cmpd="sng" w="15875">
            <a:solidFill>
              <a:srgbClr val="97979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758952" y="4572000"/>
            <a:ext cx="678484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Impact"/>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2" type="pic"/>
          </p:nvPr>
        </p:nvSpPr>
        <p:spPr>
          <a:xfrm>
            <a:off x="777240" y="457200"/>
            <a:ext cx="7543800" cy="2895600"/>
          </a:xfrm>
          <a:prstGeom prst="rect">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2"/>
                </a:solidFill>
                <a:latin typeface="Times New Roman"/>
                <a:ea typeface="Times New Roman"/>
                <a:cs typeface="Times New Roman"/>
                <a:sym typeface="Times New Roman"/>
              </a:defRPr>
            </a:lvl1pPr>
            <a:lvl2pPr lvl="1" marR="0" rtl="0" algn="l">
              <a:spcBef>
                <a:spcPts val="560"/>
              </a:spcBef>
              <a:spcAft>
                <a:spcPts val="0"/>
              </a:spcAft>
              <a:buClr>
                <a:schemeClr val="accent1"/>
              </a:buClr>
              <a:buSzPts val="28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l">
              <a:spcBef>
                <a:spcPts val="480"/>
              </a:spcBef>
              <a:spcAft>
                <a:spcPts val="0"/>
              </a:spcAft>
              <a:buClr>
                <a:schemeClr val="accent1"/>
              </a:buClr>
              <a:buSzPts val="2400"/>
              <a:buFont typeface="Arial"/>
              <a:buNone/>
              <a:defRPr b="0" i="0" sz="2400" u="none" cap="none" strike="noStrike">
                <a:solidFill>
                  <a:schemeClr val="dk2"/>
                </a:solidFill>
                <a:latin typeface="Times New Roman"/>
                <a:ea typeface="Times New Roman"/>
                <a:cs typeface="Times New Roman"/>
                <a:sym typeface="Times New Roman"/>
              </a:defRPr>
            </a:lvl3pPr>
            <a:lvl4pPr lvl="3"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6pPr>
            <a:lvl7pPr lvl="6"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7pPr>
            <a:lvl8pPr lvl="7"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8pPr>
            <a:lvl9pPr lvl="8" marR="0" rtl="0" algn="l">
              <a:spcBef>
                <a:spcPts val="400"/>
              </a:spcBef>
              <a:spcAft>
                <a:spcPts val="0"/>
              </a:spcAft>
              <a:buClr>
                <a:schemeClr val="accent1"/>
              </a:buClr>
              <a:buSzPts val="2000"/>
              <a:buFont typeface="Arial"/>
              <a:buNone/>
              <a:defRPr b="0" i="0" sz="2000" u="none" cap="none" strike="noStrike">
                <a:solidFill>
                  <a:schemeClr val="dk2"/>
                </a:solidFill>
                <a:latin typeface="Times New Roman"/>
                <a:ea typeface="Times New Roman"/>
                <a:cs typeface="Times New Roman"/>
                <a:sym typeface="Times New Roman"/>
              </a:defRPr>
            </a:lvl9pPr>
          </a:lstStyle>
          <a:p/>
        </p:txBody>
      </p:sp>
      <p:sp>
        <p:nvSpPr>
          <p:cNvPr id="73" name="Google Shape;73;p10"/>
          <p:cNvSpPr txBox="1"/>
          <p:nvPr>
            <p:ph idx="1" type="body"/>
          </p:nvPr>
        </p:nvSpPr>
        <p:spPr>
          <a:xfrm>
            <a:off x="850392" y="3505200"/>
            <a:ext cx="7391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4" name="Google Shape;74;p10"/>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262626"/>
              </a:buClr>
              <a:buSzPts val="5400"/>
              <a:buFont typeface="Impact"/>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248400" y="6208776"/>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200" u="none" cap="none" strike="noStrike">
                <a:solidFill>
                  <a:srgbClr val="444444"/>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761999" y="6208776"/>
            <a:ext cx="487386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444444"/>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7620000" y="5687568"/>
            <a:ext cx="762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rgbClr val="262626"/>
                </a:solidFill>
                <a:latin typeface="Impact"/>
                <a:ea typeface="Impact"/>
                <a:cs typeface="Impact"/>
                <a:sym typeface="Impact"/>
              </a:defRPr>
            </a:lvl1pPr>
            <a:lvl2pPr indent="0" lvl="1" marL="0" marR="0" rtl="0" algn="r">
              <a:spcBef>
                <a:spcPts val="0"/>
              </a:spcBef>
              <a:buNone/>
              <a:defRPr b="0" i="0" sz="2400" u="none" cap="none" strike="noStrike">
                <a:solidFill>
                  <a:srgbClr val="262626"/>
                </a:solidFill>
                <a:latin typeface="Impact"/>
                <a:ea typeface="Impact"/>
                <a:cs typeface="Impact"/>
                <a:sym typeface="Impact"/>
              </a:defRPr>
            </a:lvl2pPr>
            <a:lvl3pPr indent="0" lvl="2" marL="0" marR="0" rtl="0" algn="r">
              <a:spcBef>
                <a:spcPts val="0"/>
              </a:spcBef>
              <a:buNone/>
              <a:defRPr b="0" i="0" sz="2400" u="none" cap="none" strike="noStrike">
                <a:solidFill>
                  <a:srgbClr val="262626"/>
                </a:solidFill>
                <a:latin typeface="Impact"/>
                <a:ea typeface="Impact"/>
                <a:cs typeface="Impact"/>
                <a:sym typeface="Impact"/>
              </a:defRPr>
            </a:lvl3pPr>
            <a:lvl4pPr indent="0" lvl="3" marL="0" marR="0" rtl="0" algn="r">
              <a:spcBef>
                <a:spcPts val="0"/>
              </a:spcBef>
              <a:buNone/>
              <a:defRPr b="0" i="0" sz="2400" u="none" cap="none" strike="noStrike">
                <a:solidFill>
                  <a:srgbClr val="262626"/>
                </a:solidFill>
                <a:latin typeface="Impact"/>
                <a:ea typeface="Impact"/>
                <a:cs typeface="Impact"/>
                <a:sym typeface="Impact"/>
              </a:defRPr>
            </a:lvl4pPr>
            <a:lvl5pPr indent="0" lvl="4" marL="0" marR="0" rtl="0" algn="r">
              <a:spcBef>
                <a:spcPts val="0"/>
              </a:spcBef>
              <a:buNone/>
              <a:defRPr b="0" i="0" sz="2400" u="none" cap="none" strike="noStrike">
                <a:solidFill>
                  <a:srgbClr val="262626"/>
                </a:solidFill>
                <a:latin typeface="Impact"/>
                <a:ea typeface="Impact"/>
                <a:cs typeface="Impact"/>
                <a:sym typeface="Impact"/>
              </a:defRPr>
            </a:lvl5pPr>
            <a:lvl6pPr indent="0" lvl="5" marL="0" marR="0" rtl="0" algn="r">
              <a:spcBef>
                <a:spcPts val="0"/>
              </a:spcBef>
              <a:buNone/>
              <a:defRPr b="0" i="0" sz="2400" u="none" cap="none" strike="noStrike">
                <a:solidFill>
                  <a:srgbClr val="262626"/>
                </a:solidFill>
                <a:latin typeface="Impact"/>
                <a:ea typeface="Impact"/>
                <a:cs typeface="Impact"/>
                <a:sym typeface="Impact"/>
              </a:defRPr>
            </a:lvl6pPr>
            <a:lvl7pPr indent="0" lvl="6" marL="0" marR="0" rtl="0" algn="r">
              <a:spcBef>
                <a:spcPts val="0"/>
              </a:spcBef>
              <a:buNone/>
              <a:defRPr b="0" i="0" sz="2400" u="none" cap="none" strike="noStrike">
                <a:solidFill>
                  <a:srgbClr val="262626"/>
                </a:solidFill>
                <a:latin typeface="Impact"/>
                <a:ea typeface="Impact"/>
                <a:cs typeface="Impact"/>
                <a:sym typeface="Impact"/>
              </a:defRPr>
            </a:lvl7pPr>
            <a:lvl8pPr indent="0" lvl="7" marL="0" marR="0" rtl="0" algn="r">
              <a:spcBef>
                <a:spcPts val="0"/>
              </a:spcBef>
              <a:buNone/>
              <a:defRPr b="0" i="0" sz="2400" u="none" cap="none" strike="noStrike">
                <a:solidFill>
                  <a:srgbClr val="262626"/>
                </a:solidFill>
                <a:latin typeface="Impact"/>
                <a:ea typeface="Impact"/>
                <a:cs typeface="Impact"/>
                <a:sym typeface="Impact"/>
              </a:defRPr>
            </a:lvl8pPr>
            <a:lvl9pPr indent="0" lvl="8" marL="0" marR="0" rtl="0" algn="r">
              <a:spcBef>
                <a:spcPts val="0"/>
              </a:spcBef>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777240"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1"/>
          <p:cNvSpPr/>
          <p:nvPr/>
        </p:nvSpPr>
        <p:spPr>
          <a:xfrm>
            <a:off x="777240" y="6172200"/>
            <a:ext cx="754380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1" name="Google Shape;91;p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2" name="Google Shape;92;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valley.lib.virginia.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tapor-test.artsrn.ualberta.ca/home" TargetMode="External"/><Relationship Id="rId4" Type="http://schemas.openxmlformats.org/officeDocument/2006/relationships/hyperlink" Target="https://voyant-tools.org/" TargetMode="External"/><Relationship Id="rId5" Type="http://schemas.openxmlformats.org/officeDocument/2006/relationships/hyperlink" Target="http://dhresourcesforprojectbuilding.pbworks.com/w/page/69244319/Digital" TargetMode="External"/><Relationship Id="rId6" Type="http://schemas.openxmlformats.org/officeDocument/2006/relationships/hyperlink" Target="https://omeka.org/" TargetMode="External"/><Relationship Id="rId7" Type="http://schemas.openxmlformats.org/officeDocument/2006/relationships/hyperlink" Target="https://wordpress.com/" TargetMode="External"/><Relationship Id="rId8" Type="http://schemas.openxmlformats.org/officeDocument/2006/relationships/hyperlink" Target="http://wordhoard.northwestern.edu/userman/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wwp.northeastern.edu/" TargetMode="External"/><Relationship Id="rId4" Type="http://schemas.openxmlformats.org/officeDocument/2006/relationships/hyperlink" Target="http://whitmanarchive.org/" TargetMode="External"/><Relationship Id="rId5" Type="http://schemas.openxmlformats.org/officeDocument/2006/relationships/hyperlink" Target="http://www.edickinson.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564000" y="347700"/>
            <a:ext cx="8016000" cy="39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200">
                <a:solidFill>
                  <a:schemeClr val="dk1"/>
                </a:solidFill>
                <a:latin typeface="Calibri"/>
                <a:ea typeface="Calibri"/>
                <a:cs typeface="Calibri"/>
                <a:sym typeface="Calibri"/>
              </a:rPr>
              <a:t>History of Digital Humanities</a:t>
            </a:r>
            <a:endParaRPr b="1" sz="4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000">
                <a:solidFill>
                  <a:schemeClr val="dk1"/>
                </a:solidFill>
                <a:latin typeface="Calibri"/>
                <a:ea typeface="Calibri"/>
                <a:cs typeface="Calibri"/>
                <a:sym typeface="Calibri"/>
              </a:rPr>
              <a:t>This week we look back to the origins of digital humanities, the late 1940s, at what was then called “humanities computing,” featuring Father Roberto Busa and his work with IBM to create a digital concordance of the works of St. Thomas Aquinas.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000">
                <a:solidFill>
                  <a:schemeClr val="dk1"/>
                </a:solidFill>
                <a:latin typeface="Calibri"/>
                <a:ea typeface="Calibri"/>
                <a:cs typeface="Calibri"/>
                <a:sym typeface="Calibri"/>
              </a:rPr>
              <a:t>We explore the United States’ National Endowment for the Humanities and the extraordinary DH projects it has funded. And we examine the concept of “missing data” for underrepresented peoples and groups, plus the power that is wielded through data.</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History</a:t>
            </a:r>
            <a:endParaRPr>
              <a:latin typeface="Calibri"/>
              <a:ea typeface="Calibri"/>
              <a:cs typeface="Calibri"/>
              <a:sym typeface="Calibri"/>
            </a:endParaRPr>
          </a:p>
        </p:txBody>
      </p:sp>
      <p:sp>
        <p:nvSpPr>
          <p:cNvPr id="192" name="Google Shape;192;p34"/>
          <p:cNvSpPr txBox="1"/>
          <p:nvPr>
            <p:ph idx="1" type="body"/>
          </p:nvPr>
        </p:nvSpPr>
        <p:spPr>
          <a:xfrm>
            <a:off x="762000" y="685800"/>
            <a:ext cx="7543800" cy="4191000"/>
          </a:xfrm>
          <a:prstGeom prst="rect">
            <a:avLst/>
          </a:prstGeom>
          <a:noFill/>
          <a:ln>
            <a:noFill/>
          </a:ln>
        </p:spPr>
        <p:txBody>
          <a:bodyPr anchorCtr="0" anchor="ctr" bIns="45700" lIns="91425" spcFirstLastPara="1" rIns="91425" wrap="square" tIns="45700">
            <a:noAutofit/>
          </a:bodyPr>
          <a:lstStyle/>
          <a:p>
            <a:pPr indent="-222250" lvl="0" marL="274320" rtl="0" algn="l">
              <a:lnSpc>
                <a:spcPct val="80000"/>
              </a:lnSpc>
              <a:spcBef>
                <a:spcPts val="0"/>
              </a:spcBef>
              <a:spcAft>
                <a:spcPts val="0"/>
              </a:spcAft>
              <a:buSzPts val="1400"/>
              <a:buFont typeface="Calibri"/>
              <a:buChar char="•"/>
            </a:pPr>
            <a:r>
              <a:rPr lang="en-US" sz="1400">
                <a:latin typeface="Calibri"/>
                <a:ea typeface="Calibri"/>
                <a:cs typeface="Calibri"/>
                <a:sym typeface="Calibri"/>
              </a:rPr>
              <a:t>Up until 2004, DH was typically referred to as </a:t>
            </a:r>
            <a:r>
              <a:rPr i="1" lang="en-US" sz="1400">
                <a:latin typeface="Calibri"/>
                <a:ea typeface="Calibri"/>
                <a:cs typeface="Calibri"/>
                <a:sym typeface="Calibri"/>
              </a:rPr>
              <a:t>humanities computing</a:t>
            </a:r>
            <a:r>
              <a:rPr lang="en-US" sz="1400">
                <a:latin typeface="Calibri"/>
                <a:ea typeface="Calibri"/>
                <a:cs typeface="Calibri"/>
                <a:sym typeface="Calibri"/>
              </a:rPr>
              <a:t>. </a:t>
            </a:r>
            <a:endParaRPr sz="1400">
              <a:latin typeface="Calibri"/>
              <a:ea typeface="Calibri"/>
              <a:cs typeface="Calibri"/>
              <a:sym typeface="Calibri"/>
            </a:endParaRPr>
          </a:p>
          <a:p>
            <a:pPr indent="-222250" lvl="0" marL="274320" rtl="0" algn="l">
              <a:lnSpc>
                <a:spcPct val="80000"/>
              </a:lnSpc>
              <a:spcBef>
                <a:spcPts val="444"/>
              </a:spcBef>
              <a:spcAft>
                <a:spcPts val="0"/>
              </a:spcAft>
              <a:buSzPts val="1400"/>
              <a:buFont typeface="Calibri"/>
              <a:buChar char="•"/>
            </a:pPr>
            <a:r>
              <a:rPr lang="en-US" sz="1400">
                <a:latin typeface="Calibri"/>
                <a:ea typeface="Calibri"/>
                <a:cs typeface="Calibri"/>
                <a:sym typeface="Calibri"/>
              </a:rPr>
              <a:t>John Unsworth, Susan Schreibman, and Ray Siemens came up with the term DH in the anthology they edited called, </a:t>
            </a:r>
            <a:r>
              <a:rPr i="1" lang="en-US" sz="1400">
                <a:latin typeface="Calibri"/>
                <a:ea typeface="Calibri"/>
                <a:cs typeface="Calibri"/>
                <a:sym typeface="Calibri"/>
              </a:rPr>
              <a:t>A Companion to Digital Humanities </a:t>
            </a:r>
            <a:r>
              <a:rPr lang="en-US" sz="1400">
                <a:latin typeface="Calibri"/>
                <a:ea typeface="Calibri"/>
                <a:cs typeface="Calibri"/>
                <a:sym typeface="Calibri"/>
              </a:rPr>
              <a:t>(2004).  They thought DH would help keep the field from being viewed as mere digitization.  </a:t>
            </a:r>
            <a:endParaRPr sz="1400">
              <a:latin typeface="Calibri"/>
              <a:ea typeface="Calibri"/>
              <a:cs typeface="Calibri"/>
              <a:sym typeface="Calibri"/>
            </a:endParaRPr>
          </a:p>
          <a:p>
            <a:pPr indent="-222250" lvl="0" marL="274320" rtl="0" algn="l">
              <a:lnSpc>
                <a:spcPct val="80000"/>
              </a:lnSpc>
              <a:spcBef>
                <a:spcPts val="444"/>
              </a:spcBef>
              <a:spcAft>
                <a:spcPts val="0"/>
              </a:spcAft>
              <a:buSzPts val="1400"/>
              <a:buFont typeface="Calibri"/>
              <a:buChar char="•"/>
            </a:pPr>
            <a:r>
              <a:rPr lang="en-US" sz="1400">
                <a:latin typeface="Calibri"/>
                <a:ea typeface="Calibri"/>
                <a:cs typeface="Calibri"/>
                <a:sym typeface="Calibri"/>
              </a:rPr>
              <a:t>In 2006, the National Endowment for the Humanities (NEH) launched the Digital Humanities Initiative, which really made the term DH widespread in the US.  </a:t>
            </a:r>
            <a:endParaRPr sz="1400">
              <a:latin typeface="Calibri"/>
              <a:ea typeface="Calibri"/>
              <a:cs typeface="Calibri"/>
              <a:sym typeface="Calibri"/>
            </a:endParaRPr>
          </a:p>
          <a:p>
            <a:pPr indent="-222250" lvl="0" marL="274320" rtl="0" algn="l">
              <a:lnSpc>
                <a:spcPct val="80000"/>
              </a:lnSpc>
              <a:spcBef>
                <a:spcPts val="444"/>
              </a:spcBef>
              <a:spcAft>
                <a:spcPts val="0"/>
              </a:spcAft>
              <a:buSzPts val="1400"/>
              <a:buFont typeface="Calibri"/>
              <a:buChar char="•"/>
            </a:pPr>
            <a:r>
              <a:rPr lang="en-US" sz="1400">
                <a:latin typeface="Calibri"/>
                <a:ea typeface="Calibri"/>
                <a:cs typeface="Calibri"/>
                <a:sym typeface="Calibri"/>
              </a:rPr>
              <a:t>The 2009, MLA (Modern Language Association) conference further helped establish the field of DH, when many of scholars who made DH presentations were very well received.</a:t>
            </a:r>
            <a:endParaRPr sz="1400">
              <a:latin typeface="Calibri"/>
              <a:ea typeface="Calibri"/>
              <a:cs typeface="Calibri"/>
              <a:sym typeface="Calibri"/>
            </a:endParaRPr>
          </a:p>
          <a:p>
            <a:pPr indent="-133350" lvl="0" marL="274320" rtl="0" algn="l">
              <a:lnSpc>
                <a:spcPct val="80000"/>
              </a:lnSpc>
              <a:spcBef>
                <a:spcPts val="444"/>
              </a:spcBef>
              <a:spcAft>
                <a:spcPts val="0"/>
              </a:spcAft>
              <a:buSzPts val="2220"/>
              <a:buNone/>
            </a:pPr>
            <a:r>
              <a:t/>
            </a:r>
            <a:endParaRPr sz="1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Criticism of DH</a:t>
            </a:r>
            <a:endParaRPr>
              <a:latin typeface="Calibri"/>
              <a:ea typeface="Calibri"/>
              <a:cs typeface="Calibri"/>
              <a:sym typeface="Calibri"/>
            </a:endParaRPr>
          </a:p>
        </p:txBody>
      </p:sp>
      <p:sp>
        <p:nvSpPr>
          <p:cNvPr id="198" name="Google Shape;198;p35"/>
          <p:cNvSpPr txBox="1"/>
          <p:nvPr>
            <p:ph idx="1" type="body"/>
          </p:nvPr>
        </p:nvSpPr>
        <p:spPr>
          <a:xfrm>
            <a:off x="762000" y="685800"/>
            <a:ext cx="7543800" cy="4572000"/>
          </a:xfrm>
          <a:prstGeom prst="rect">
            <a:avLst/>
          </a:prstGeom>
          <a:noFill/>
          <a:ln>
            <a:noFill/>
          </a:ln>
        </p:spPr>
        <p:txBody>
          <a:bodyPr anchorCtr="0" anchor="ctr" bIns="45700" lIns="91425" spcFirstLastPara="1" rIns="91425" wrap="square" tIns="45700">
            <a:noAutofit/>
          </a:bodyPr>
          <a:lstStyle/>
          <a:p>
            <a:pPr indent="-260350" lvl="0" marL="274320" rtl="0" algn="l">
              <a:lnSpc>
                <a:spcPct val="80000"/>
              </a:lnSpc>
              <a:spcBef>
                <a:spcPts val="0"/>
              </a:spcBef>
              <a:spcAft>
                <a:spcPts val="0"/>
              </a:spcAft>
              <a:buSzPts val="2000"/>
              <a:buFont typeface="Calibri"/>
              <a:buChar char="•"/>
            </a:pPr>
            <a:r>
              <a:rPr lang="en-US" sz="2000">
                <a:latin typeface="Calibri"/>
                <a:ea typeface="Calibri"/>
                <a:cs typeface="Calibri"/>
                <a:sym typeface="Calibri"/>
              </a:rPr>
              <a:t>Lack of attention to issues of race, class, gender, and sexuality.</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Negative publicity – scholars questioned if DH projects could provide the same level of analysis as traditional projects.</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Too much trust was being put into the technology.  The software wasn’t being designed by scholars in the humanities, so how do we know that the data being generated is accurate?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Diversity – Lack of racial diversity is inherent in the field because of when foundations of DH like UNIX and early computers were designed and built by white men during a time of major social upheaval.</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Issues of access – users with disabilities are often overlooked when DH projects are designed.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Lack of a peer review system.  </a:t>
            </a:r>
            <a:endParaRPr sz="2000">
              <a:latin typeface="Calibri"/>
              <a:ea typeface="Calibri"/>
              <a:cs typeface="Calibri"/>
              <a:sym typeface="Calibri"/>
            </a:endParaRPr>
          </a:p>
          <a:p>
            <a:pPr indent="-272097" lvl="1" marL="594360" rtl="0" algn="l">
              <a:lnSpc>
                <a:spcPct val="80000"/>
              </a:lnSpc>
              <a:spcBef>
                <a:spcPts val="407"/>
              </a:spcBef>
              <a:spcAft>
                <a:spcPts val="0"/>
              </a:spcAft>
              <a:buSzPts val="2000"/>
              <a:buFont typeface="Calibri"/>
              <a:buChar char="•"/>
            </a:pPr>
            <a:r>
              <a:rPr lang="en-US" sz="2000">
                <a:latin typeface="Calibri"/>
                <a:ea typeface="Calibri"/>
                <a:cs typeface="Calibri"/>
                <a:sym typeface="Calibri"/>
              </a:rPr>
              <a:t>How can we address this?  Can we address this?  Is it a problem?</a:t>
            </a:r>
            <a:endParaRPr sz="2000">
              <a:latin typeface="Calibri"/>
              <a:ea typeface="Calibri"/>
              <a:cs typeface="Calibri"/>
              <a:sym typeface="Calibri"/>
            </a:endParaRPr>
          </a:p>
          <a:p>
            <a:pPr indent="-133350" lvl="0" marL="274320" rtl="0" algn="l">
              <a:lnSpc>
                <a:spcPct val="80000"/>
              </a:lnSpc>
              <a:spcBef>
                <a:spcPts val="444"/>
              </a:spcBef>
              <a:spcAft>
                <a:spcPts val="0"/>
              </a:spcAft>
              <a:buSzPts val="222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5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5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5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5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5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500"/>
                                        <p:tgtEl>
                                          <p:spTgt spid="1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animEffect filter="fade" transition="in">
                                      <p:cBhvr>
                                        <p:cTn dur="500"/>
                                        <p:tgtEl>
                                          <p:spTgt spid="19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4294967295" type="ctrTitle"/>
          </p:nvPr>
        </p:nvSpPr>
        <p:spPr>
          <a:xfrm>
            <a:off x="800100" y="1265850"/>
            <a:ext cx="7543800" cy="1524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8000"/>
              <a:buFont typeface="Impact"/>
              <a:buNone/>
            </a:pPr>
            <a:r>
              <a:rPr lang="en-US">
                <a:latin typeface="Calibri"/>
                <a:ea typeface="Calibri"/>
                <a:cs typeface="Calibri"/>
                <a:sym typeface="Calibri"/>
              </a:rPr>
              <a:t>Digital Humanities</a:t>
            </a:r>
            <a:endParaRPr>
              <a:latin typeface="Calibri"/>
              <a:ea typeface="Calibri"/>
              <a:cs typeface="Calibri"/>
              <a:sym typeface="Calibri"/>
            </a:endParaRPr>
          </a:p>
        </p:txBody>
      </p:sp>
      <p:sp>
        <p:nvSpPr>
          <p:cNvPr id="144" name="Google Shape;144;p26"/>
          <p:cNvSpPr txBox="1"/>
          <p:nvPr>
            <p:ph idx="4294967295" type="subTitle"/>
          </p:nvPr>
        </p:nvSpPr>
        <p:spPr>
          <a:xfrm>
            <a:off x="800100" y="2789850"/>
            <a:ext cx="68580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latin typeface="Calibri"/>
                <a:ea typeface="Calibri"/>
                <a:cs typeface="Calibri"/>
                <a:sym typeface="Calibri"/>
              </a:rPr>
              <a:t>History of DH</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Quick Review…</a:t>
            </a:r>
            <a:endParaRPr>
              <a:latin typeface="Calibri"/>
              <a:ea typeface="Calibri"/>
              <a:cs typeface="Calibri"/>
              <a:sym typeface="Calibri"/>
            </a:endParaRPr>
          </a:p>
        </p:txBody>
      </p:sp>
      <p:sp>
        <p:nvSpPr>
          <p:cNvPr id="150" name="Google Shape;150;p27"/>
          <p:cNvSpPr txBox="1"/>
          <p:nvPr>
            <p:ph idx="1" type="body"/>
          </p:nvPr>
        </p:nvSpPr>
        <p:spPr>
          <a:xfrm>
            <a:off x="762000" y="685800"/>
            <a:ext cx="7543800" cy="4191000"/>
          </a:xfrm>
          <a:prstGeom prst="rect">
            <a:avLst/>
          </a:prstGeom>
          <a:noFill/>
          <a:ln>
            <a:noFill/>
          </a:ln>
        </p:spPr>
        <p:txBody>
          <a:bodyPr anchorCtr="0" anchor="ctr" bIns="45700" lIns="91425" spcFirstLastPara="1" rIns="91425" wrap="square" tIns="45700">
            <a:noAutofit/>
          </a:bodyPr>
          <a:lstStyle/>
          <a:p>
            <a:pPr indent="-260350" lvl="0" marL="274320" rtl="0" algn="l">
              <a:lnSpc>
                <a:spcPct val="80000"/>
              </a:lnSpc>
              <a:spcBef>
                <a:spcPts val="0"/>
              </a:spcBef>
              <a:spcAft>
                <a:spcPts val="0"/>
              </a:spcAft>
              <a:buSzPts val="2000"/>
              <a:buFont typeface="Calibri"/>
              <a:buChar char="•"/>
            </a:pPr>
            <a:r>
              <a:rPr lang="en-US" sz="2000">
                <a:latin typeface="Calibri"/>
                <a:ea typeface="Calibri"/>
                <a:cs typeface="Calibri"/>
                <a:sym typeface="Calibri"/>
              </a:rPr>
              <a:t>DH is a relatively new area of scholarly activity that intersects with digital technologies and the humanities.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DH can be viewed as a new way of doing scholarship that involves collaborative, transdisciplinary, and computationally engaged research, teaching, and publishing.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DH is going beyond the printed word as the main medium for producing scholarship and distributing it.</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DH is making new scholarship possible, but we also have to be sure to study and critique how this work is impacting cultural heritage and digital culture.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There needs to be a two way relationship between the humanities and digital technology in which both sides are questioning one another to create a successful balance.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Definition</a:t>
            </a:r>
            <a:endParaRPr>
              <a:latin typeface="Calibri"/>
              <a:ea typeface="Calibri"/>
              <a:cs typeface="Calibri"/>
              <a:sym typeface="Calibri"/>
            </a:endParaRPr>
          </a:p>
        </p:txBody>
      </p:sp>
      <p:sp>
        <p:nvSpPr>
          <p:cNvPr id="156" name="Google Shape;156;p28"/>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p>
            <a:pPr indent="-248920" lvl="0" marL="274320" rtl="0" algn="l">
              <a:spcBef>
                <a:spcPts val="0"/>
              </a:spcBef>
              <a:spcAft>
                <a:spcPts val="0"/>
              </a:spcAft>
              <a:buSzPts val="2000"/>
              <a:buFont typeface="Calibri"/>
              <a:buChar char="•"/>
            </a:pPr>
            <a:r>
              <a:rPr lang="en-US" sz="2000">
                <a:latin typeface="Calibri"/>
                <a:ea typeface="Calibri"/>
                <a:cs typeface="Calibri"/>
                <a:sym typeface="Calibri"/>
              </a:rPr>
              <a:t>Based on your readings, what do you think DH is?</a:t>
            </a:r>
            <a:endParaRPr sz="2000">
              <a:latin typeface="Calibri"/>
              <a:ea typeface="Calibri"/>
              <a:cs typeface="Calibri"/>
              <a:sym typeface="Calibri"/>
            </a:endParaRPr>
          </a:p>
          <a:p>
            <a:pPr indent="0" lvl="0" marL="274320" rtl="0" algn="l">
              <a:spcBef>
                <a:spcPts val="480"/>
              </a:spcBef>
              <a:spcAft>
                <a:spcPts val="0"/>
              </a:spcAft>
              <a:buNone/>
            </a:pPr>
            <a:r>
              <a:t/>
            </a:r>
            <a:endParaRPr sz="2000">
              <a:latin typeface="Calibri"/>
              <a:ea typeface="Calibri"/>
              <a:cs typeface="Calibri"/>
              <a:sym typeface="Calibri"/>
            </a:endParaRPr>
          </a:p>
          <a:p>
            <a:pPr indent="-261619" lvl="1" marL="594360" rtl="0" algn="l">
              <a:spcBef>
                <a:spcPts val="440"/>
              </a:spcBef>
              <a:spcAft>
                <a:spcPts val="0"/>
              </a:spcAft>
              <a:buSzPts val="2000"/>
              <a:buFont typeface="Calibri"/>
              <a:buChar char="•"/>
            </a:pPr>
            <a:r>
              <a:rPr lang="en-US" sz="2000">
                <a:latin typeface="Calibri"/>
                <a:ea typeface="Calibri"/>
                <a:cs typeface="Calibri"/>
                <a:sym typeface="Calibri"/>
              </a:rPr>
              <a:t>The definition of DH is continually changing, because technology is continually changing.  So, current definitions can be quickly outdated and can potentially limit the future potential of DH. </a:t>
            </a:r>
            <a:endParaRPr sz="2000">
              <a:latin typeface="Calibri"/>
              <a:ea typeface="Calibri"/>
              <a:cs typeface="Calibri"/>
              <a:sym typeface="Calibri"/>
            </a:endParaRPr>
          </a:p>
          <a:p>
            <a:pPr indent="-261619" lvl="1" marL="594360" rtl="0" algn="l">
              <a:spcBef>
                <a:spcPts val="440"/>
              </a:spcBef>
              <a:spcAft>
                <a:spcPts val="0"/>
              </a:spcAft>
              <a:buSzPts val="2000"/>
              <a:buFont typeface="Calibri"/>
              <a:buChar char="•"/>
            </a:pPr>
            <a:r>
              <a:rPr lang="en-US" sz="2000">
                <a:latin typeface="Calibri"/>
                <a:ea typeface="Calibri"/>
                <a:cs typeface="Calibri"/>
                <a:sym typeface="Calibri"/>
              </a:rPr>
              <a:t>DH can embrace a wide range of topics from text encoding initiatives, to data mining large cultural datasets, to 3-D modeling.  </a:t>
            </a:r>
            <a:endParaRPr sz="2000">
              <a:latin typeface="Calibri"/>
              <a:ea typeface="Calibri"/>
              <a:cs typeface="Calibri"/>
              <a:sym typeface="Calibri"/>
            </a:endParaRPr>
          </a:p>
          <a:p>
            <a:pPr indent="-121920" lvl="0" marL="274320" rtl="0" algn="l">
              <a:spcBef>
                <a:spcPts val="480"/>
              </a:spcBef>
              <a:spcAft>
                <a:spcPts val="0"/>
              </a:spcAft>
              <a:buSzPts val="24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Values and Methods</a:t>
            </a:r>
            <a:endParaRPr>
              <a:latin typeface="Calibri"/>
              <a:ea typeface="Calibri"/>
              <a:cs typeface="Calibri"/>
              <a:sym typeface="Calibri"/>
            </a:endParaRPr>
          </a:p>
        </p:txBody>
      </p:sp>
      <p:sp>
        <p:nvSpPr>
          <p:cNvPr id="162" name="Google Shape;162;p29"/>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p>
            <a:pPr indent="-248920" lvl="0" marL="274320" rtl="0" algn="l">
              <a:spcBef>
                <a:spcPts val="0"/>
              </a:spcBef>
              <a:spcAft>
                <a:spcPts val="0"/>
              </a:spcAft>
              <a:buSzPts val="2000"/>
              <a:buFont typeface="Calibri"/>
              <a:buChar char="•"/>
            </a:pPr>
            <a:r>
              <a:rPr lang="en-US" sz="2000">
                <a:latin typeface="Calibri"/>
                <a:ea typeface="Calibri"/>
                <a:cs typeface="Calibri"/>
                <a:sym typeface="Calibri"/>
              </a:rPr>
              <a:t>DH grew out of the concept of being open and accessible. </a:t>
            </a:r>
            <a:endParaRPr sz="2000">
              <a:latin typeface="Calibri"/>
              <a:ea typeface="Calibri"/>
              <a:cs typeface="Calibri"/>
              <a:sym typeface="Calibri"/>
            </a:endParaRPr>
          </a:p>
          <a:p>
            <a:pPr indent="-248920" lvl="0" marL="274320" rtl="0" algn="l">
              <a:spcBef>
                <a:spcPts val="480"/>
              </a:spcBef>
              <a:spcAft>
                <a:spcPts val="0"/>
              </a:spcAft>
              <a:buSzPts val="2000"/>
              <a:buFont typeface="Calibri"/>
              <a:buChar char="•"/>
            </a:pPr>
            <a:r>
              <a:rPr lang="en-US" sz="2000">
                <a:latin typeface="Calibri"/>
                <a:ea typeface="Calibri"/>
                <a:cs typeface="Calibri"/>
                <a:sym typeface="Calibri"/>
              </a:rPr>
              <a:t>DH scholars are continuing in the scholarly tradition of answering existing research questions, challenging existing theories, or by coming up with new questioning by using computational methods. </a:t>
            </a:r>
            <a:endParaRPr sz="2000">
              <a:latin typeface="Calibri"/>
              <a:ea typeface="Calibri"/>
              <a:cs typeface="Calibri"/>
              <a:sym typeface="Calibri"/>
            </a:endParaRPr>
          </a:p>
          <a:p>
            <a:pPr indent="-248920" lvl="0" marL="274320" rtl="0" algn="l">
              <a:spcBef>
                <a:spcPts val="480"/>
              </a:spcBef>
              <a:spcAft>
                <a:spcPts val="0"/>
              </a:spcAft>
              <a:buSzPts val="2000"/>
              <a:buFont typeface="Calibri"/>
              <a:buChar char="•"/>
            </a:pPr>
            <a:r>
              <a:rPr lang="en-US" sz="2000">
                <a:latin typeface="Calibri"/>
                <a:ea typeface="Calibri"/>
                <a:cs typeface="Calibri"/>
                <a:sym typeface="Calibri"/>
              </a:rPr>
              <a:t>The Valley of the Shadow of Death project - </a:t>
            </a:r>
            <a:r>
              <a:rPr lang="en-US" sz="2000" u="sng">
                <a:solidFill>
                  <a:schemeClr val="hlink"/>
                </a:solidFill>
                <a:latin typeface="Calibri"/>
                <a:ea typeface="Calibri"/>
                <a:cs typeface="Calibri"/>
                <a:sym typeface="Calibri"/>
                <a:hlinkClick r:id="rId3"/>
              </a:rPr>
              <a:t>http://valley.lib.virginia.edu/</a:t>
            </a:r>
            <a:r>
              <a:rPr lang="en-US" sz="2000" u="sng">
                <a:latin typeface="Calibri"/>
                <a:ea typeface="Calibri"/>
                <a:cs typeface="Calibri"/>
                <a:sym typeface="Calibri"/>
              </a:rPr>
              <a:t>.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5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5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500"/>
                                        <p:tgtEl>
                                          <p:spTgt spid="1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Tools</a:t>
            </a:r>
            <a:endParaRPr>
              <a:latin typeface="Calibri"/>
              <a:ea typeface="Calibri"/>
              <a:cs typeface="Calibri"/>
              <a:sym typeface="Calibri"/>
            </a:endParaRPr>
          </a:p>
        </p:txBody>
      </p:sp>
      <p:sp>
        <p:nvSpPr>
          <p:cNvPr id="168" name="Google Shape;168;p30"/>
          <p:cNvSpPr txBox="1"/>
          <p:nvPr>
            <p:ph idx="1" type="body"/>
          </p:nvPr>
        </p:nvSpPr>
        <p:spPr>
          <a:xfrm>
            <a:off x="762000" y="685800"/>
            <a:ext cx="7543800" cy="4495800"/>
          </a:xfrm>
          <a:prstGeom prst="rect">
            <a:avLst/>
          </a:prstGeom>
          <a:noFill/>
          <a:ln>
            <a:noFill/>
          </a:ln>
        </p:spPr>
        <p:txBody>
          <a:bodyPr anchorCtr="0" anchor="ctr" bIns="45700" lIns="91425" spcFirstLastPara="1" rIns="91425" wrap="square" tIns="45700">
            <a:noAutofit/>
          </a:bodyPr>
          <a:lstStyle/>
          <a:p>
            <a:pPr indent="-248920" lvl="0" marL="274320" rtl="0" algn="l">
              <a:lnSpc>
                <a:spcPct val="90000"/>
              </a:lnSpc>
              <a:spcBef>
                <a:spcPts val="0"/>
              </a:spcBef>
              <a:spcAft>
                <a:spcPts val="0"/>
              </a:spcAft>
              <a:buSzPts val="2000"/>
              <a:buFont typeface="Calibri"/>
              <a:buChar char="•"/>
            </a:pPr>
            <a:r>
              <a:rPr lang="en-US" sz="2000">
                <a:latin typeface="Calibri"/>
                <a:ea typeface="Calibri"/>
                <a:cs typeface="Calibri"/>
                <a:sym typeface="Calibri"/>
              </a:rPr>
              <a:t>DH scholars use a variety of tools in their work.  The complexity of the tools depends on the nature of their work and their budget. </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TAPoR - </a:t>
            </a:r>
            <a:r>
              <a:rPr lang="en-US" sz="2000" u="sng">
                <a:solidFill>
                  <a:schemeClr val="hlink"/>
                </a:solidFill>
                <a:latin typeface="Calibri"/>
                <a:ea typeface="Calibri"/>
                <a:cs typeface="Calibri"/>
                <a:sym typeface="Calibri"/>
                <a:hlinkClick r:id="rId3"/>
              </a:rPr>
              <a:t>http://tapor-test.artsrn.ualberta.ca/home</a:t>
            </a:r>
            <a:r>
              <a:rPr lang="en-US" sz="2000">
                <a:latin typeface="Calibri"/>
                <a:ea typeface="Calibri"/>
                <a:cs typeface="Calibri"/>
                <a:sym typeface="Calibri"/>
              </a:rPr>
              <a:t> </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Voyant - </a:t>
            </a:r>
            <a:r>
              <a:rPr lang="en-US" sz="2000" u="sng">
                <a:solidFill>
                  <a:schemeClr val="hlink"/>
                </a:solidFill>
                <a:latin typeface="Calibri"/>
                <a:ea typeface="Calibri"/>
                <a:cs typeface="Calibri"/>
                <a:sym typeface="Calibri"/>
                <a:hlinkClick r:id="rId4"/>
              </a:rPr>
              <a:t>https://voyant-tools.org/</a:t>
            </a:r>
            <a:r>
              <a:rPr lang="en-US" sz="2000">
                <a:latin typeface="Calibri"/>
                <a:ea typeface="Calibri"/>
                <a:cs typeface="Calibri"/>
                <a:sym typeface="Calibri"/>
              </a:rPr>
              <a:t> </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Digital Humanities Tools -  </a:t>
            </a:r>
            <a:r>
              <a:rPr lang="en-US" sz="2000" u="sng">
                <a:solidFill>
                  <a:schemeClr val="hlink"/>
                </a:solidFill>
                <a:latin typeface="Calibri"/>
                <a:ea typeface="Calibri"/>
                <a:cs typeface="Calibri"/>
                <a:sym typeface="Calibri"/>
                <a:hlinkClick r:id="rId5"/>
              </a:rPr>
              <a:t>http://dhresourcesforprojectbuilding.pbworks.com/w/page/69244319/Digital</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Omeka - </a:t>
            </a:r>
            <a:r>
              <a:rPr lang="en-US" sz="2000" u="sng">
                <a:solidFill>
                  <a:schemeClr val="hlink"/>
                </a:solidFill>
                <a:latin typeface="Calibri"/>
                <a:ea typeface="Calibri"/>
                <a:cs typeface="Calibri"/>
                <a:sym typeface="Calibri"/>
                <a:hlinkClick r:id="rId6"/>
              </a:rPr>
              <a:t>https://omeka.org/</a:t>
            </a:r>
            <a:r>
              <a:rPr lang="en-US" sz="2000">
                <a:latin typeface="Calibri"/>
                <a:ea typeface="Calibri"/>
                <a:cs typeface="Calibri"/>
                <a:sym typeface="Calibri"/>
              </a:rPr>
              <a:t> </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Word Press - </a:t>
            </a:r>
            <a:r>
              <a:rPr lang="en-US" sz="2000" u="sng">
                <a:solidFill>
                  <a:schemeClr val="hlink"/>
                </a:solidFill>
                <a:latin typeface="Calibri"/>
                <a:ea typeface="Calibri"/>
                <a:cs typeface="Calibri"/>
                <a:sym typeface="Calibri"/>
                <a:hlinkClick r:id="rId7"/>
              </a:rPr>
              <a:t>https://wordpress.com/</a:t>
            </a:r>
            <a:r>
              <a:rPr lang="en-US" sz="2000">
                <a:latin typeface="Calibri"/>
                <a:ea typeface="Calibri"/>
                <a:cs typeface="Calibri"/>
                <a:sym typeface="Calibri"/>
              </a:rPr>
              <a:t> </a:t>
            </a:r>
            <a:endParaRPr sz="2000">
              <a:latin typeface="Calibri"/>
              <a:ea typeface="Calibri"/>
              <a:cs typeface="Calibri"/>
              <a:sym typeface="Calibri"/>
            </a:endParaRPr>
          </a:p>
          <a:p>
            <a:pPr indent="-248920" lvl="0" marL="274320" rtl="0" algn="l">
              <a:lnSpc>
                <a:spcPct val="90000"/>
              </a:lnSpc>
              <a:spcBef>
                <a:spcPts val="480"/>
              </a:spcBef>
              <a:spcAft>
                <a:spcPts val="0"/>
              </a:spcAft>
              <a:buSzPts val="2000"/>
              <a:buFont typeface="Calibri"/>
              <a:buChar char="•"/>
            </a:pPr>
            <a:r>
              <a:rPr lang="en-US" sz="2000">
                <a:latin typeface="Calibri"/>
                <a:ea typeface="Calibri"/>
                <a:cs typeface="Calibri"/>
                <a:sym typeface="Calibri"/>
              </a:rPr>
              <a:t>WordHoard - </a:t>
            </a:r>
            <a:r>
              <a:rPr lang="en-US" sz="2000" u="sng">
                <a:solidFill>
                  <a:schemeClr val="hlink"/>
                </a:solidFill>
                <a:latin typeface="Calibri"/>
                <a:ea typeface="Calibri"/>
                <a:cs typeface="Calibri"/>
                <a:sym typeface="Calibri"/>
                <a:hlinkClick r:id="rId8"/>
              </a:rPr>
              <a:t>http://wordhoard.northwestern.edu/userman/index.html</a:t>
            </a:r>
            <a:endParaRPr sz="2000">
              <a:latin typeface="Calibri"/>
              <a:ea typeface="Calibri"/>
              <a:cs typeface="Calibri"/>
              <a:sym typeface="Calibri"/>
            </a:endParaRPr>
          </a:p>
          <a:p>
            <a:pPr indent="-121920" lvl="0" marL="274320" rtl="0" algn="l">
              <a:lnSpc>
                <a:spcPct val="90000"/>
              </a:lnSpc>
              <a:spcBef>
                <a:spcPts val="480"/>
              </a:spcBef>
              <a:spcAft>
                <a:spcPts val="0"/>
              </a:spcAft>
              <a:buSzPts val="24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500"/>
                                        <p:tgtEl>
                                          <p:spTgt spid="1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500"/>
                                        <p:tgtEl>
                                          <p:spTgt spid="1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animEffect filter="fade" transition="in">
                                      <p:cBhvr>
                                        <p:cTn dur="500"/>
                                        <p:tgtEl>
                                          <p:spTgt spid="1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animEffect filter="fade" transition="in">
                                      <p:cBhvr>
                                        <p:cTn dur="500"/>
                                        <p:tgtEl>
                                          <p:spTgt spid="16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Projects</a:t>
            </a:r>
            <a:endParaRPr>
              <a:latin typeface="Calibri"/>
              <a:ea typeface="Calibri"/>
              <a:cs typeface="Calibri"/>
              <a:sym typeface="Calibri"/>
            </a:endParaRPr>
          </a:p>
        </p:txBody>
      </p:sp>
      <p:sp>
        <p:nvSpPr>
          <p:cNvPr id="174" name="Google Shape;174;p31"/>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p>
            <a:pPr indent="-248920" lvl="0" marL="274320" rtl="0" algn="l">
              <a:spcBef>
                <a:spcPts val="0"/>
              </a:spcBef>
              <a:spcAft>
                <a:spcPts val="0"/>
              </a:spcAft>
              <a:buSzPts val="2000"/>
              <a:buFont typeface="Calibri"/>
              <a:buChar char="•"/>
            </a:pPr>
            <a:r>
              <a:rPr lang="en-US" sz="2000">
                <a:latin typeface="Calibri"/>
                <a:ea typeface="Calibri"/>
                <a:cs typeface="Calibri"/>
                <a:sym typeface="Calibri"/>
              </a:rPr>
              <a:t>DH projects tend to be team oriented.</a:t>
            </a:r>
            <a:endParaRPr sz="2000">
              <a:latin typeface="Calibri"/>
              <a:ea typeface="Calibri"/>
              <a:cs typeface="Calibri"/>
              <a:sym typeface="Calibri"/>
            </a:endParaRPr>
          </a:p>
          <a:p>
            <a:pPr indent="-248920" lvl="0" marL="274320" rtl="0" algn="l">
              <a:spcBef>
                <a:spcPts val="480"/>
              </a:spcBef>
              <a:spcAft>
                <a:spcPts val="0"/>
              </a:spcAft>
              <a:buSzPts val="2000"/>
              <a:buFont typeface="Calibri"/>
              <a:buChar char="•"/>
            </a:pPr>
            <a:r>
              <a:rPr lang="en-US" sz="2000">
                <a:latin typeface="Calibri"/>
                <a:ea typeface="Calibri"/>
                <a:cs typeface="Calibri"/>
                <a:sym typeface="Calibri"/>
              </a:rPr>
              <a:t>Project examples:  </a:t>
            </a:r>
            <a:endParaRPr sz="2000">
              <a:latin typeface="Calibri"/>
              <a:ea typeface="Calibri"/>
              <a:cs typeface="Calibri"/>
              <a:sym typeface="Calibri"/>
            </a:endParaRPr>
          </a:p>
          <a:p>
            <a:pPr indent="-261619" lvl="1" marL="594360" rtl="0" algn="l">
              <a:spcBef>
                <a:spcPts val="440"/>
              </a:spcBef>
              <a:spcAft>
                <a:spcPts val="0"/>
              </a:spcAft>
              <a:buSzPts val="2000"/>
              <a:buFont typeface="Calibri"/>
              <a:buChar char="•"/>
            </a:pPr>
            <a:r>
              <a:rPr lang="en-US" sz="2000">
                <a:latin typeface="Calibri"/>
                <a:ea typeface="Calibri"/>
                <a:cs typeface="Calibri"/>
                <a:sym typeface="Calibri"/>
              </a:rPr>
              <a:t>The Women Writers Project - </a:t>
            </a:r>
            <a:r>
              <a:rPr lang="en-US" sz="2000" u="sng">
                <a:solidFill>
                  <a:schemeClr val="hlink"/>
                </a:solidFill>
                <a:latin typeface="Calibri"/>
                <a:ea typeface="Calibri"/>
                <a:cs typeface="Calibri"/>
                <a:sym typeface="Calibri"/>
                <a:hlinkClick r:id="rId3"/>
              </a:rPr>
              <a:t>http://www.wwp.northeastern.edu/</a:t>
            </a:r>
            <a:endParaRPr sz="2000">
              <a:latin typeface="Calibri"/>
              <a:ea typeface="Calibri"/>
              <a:cs typeface="Calibri"/>
              <a:sym typeface="Calibri"/>
            </a:endParaRPr>
          </a:p>
          <a:p>
            <a:pPr indent="-261619" lvl="1" marL="594360" rtl="0" algn="l">
              <a:spcBef>
                <a:spcPts val="440"/>
              </a:spcBef>
              <a:spcAft>
                <a:spcPts val="0"/>
              </a:spcAft>
              <a:buSzPts val="2000"/>
              <a:buFont typeface="Calibri"/>
              <a:buChar char="•"/>
            </a:pPr>
            <a:r>
              <a:rPr lang="en-US" sz="2000">
                <a:latin typeface="Calibri"/>
                <a:ea typeface="Calibri"/>
                <a:cs typeface="Calibri"/>
                <a:sym typeface="Calibri"/>
              </a:rPr>
              <a:t>The Walt Whitman Archive - </a:t>
            </a:r>
            <a:r>
              <a:rPr lang="en-US" sz="2000" u="sng">
                <a:solidFill>
                  <a:schemeClr val="hlink"/>
                </a:solidFill>
                <a:latin typeface="Calibri"/>
                <a:ea typeface="Calibri"/>
                <a:cs typeface="Calibri"/>
                <a:sym typeface="Calibri"/>
                <a:hlinkClick r:id="rId4"/>
              </a:rPr>
              <a:t>http://whitmanarchive.org/</a:t>
            </a:r>
            <a:endParaRPr sz="2000">
              <a:latin typeface="Calibri"/>
              <a:ea typeface="Calibri"/>
              <a:cs typeface="Calibri"/>
              <a:sym typeface="Calibri"/>
            </a:endParaRPr>
          </a:p>
          <a:p>
            <a:pPr indent="-261619" lvl="1" marL="594360" rtl="0" algn="l">
              <a:spcBef>
                <a:spcPts val="440"/>
              </a:spcBef>
              <a:spcAft>
                <a:spcPts val="0"/>
              </a:spcAft>
              <a:buSzPts val="2000"/>
              <a:buFont typeface="Calibri"/>
              <a:buChar char="•"/>
            </a:pPr>
            <a:r>
              <a:rPr lang="en-US" sz="2000">
                <a:latin typeface="Calibri"/>
                <a:ea typeface="Calibri"/>
                <a:cs typeface="Calibri"/>
                <a:sym typeface="Calibri"/>
              </a:rPr>
              <a:t>The Emily Dickinson Archive - </a:t>
            </a:r>
            <a:r>
              <a:rPr lang="en-US" sz="2000" u="sng">
                <a:solidFill>
                  <a:schemeClr val="hlink"/>
                </a:solidFill>
                <a:latin typeface="Calibri"/>
                <a:ea typeface="Calibri"/>
                <a:cs typeface="Calibri"/>
                <a:sym typeface="Calibri"/>
                <a:hlinkClick r:id="rId5"/>
              </a:rPr>
              <a:t>http://www.edickinson.org/</a:t>
            </a:r>
            <a:endParaRPr sz="2000">
              <a:latin typeface="Calibri"/>
              <a:ea typeface="Calibri"/>
              <a:cs typeface="Calibri"/>
              <a:sym typeface="Calibri"/>
            </a:endParaRPr>
          </a:p>
          <a:p>
            <a:pPr indent="-121920" lvl="0" marL="274320" rtl="0" algn="l">
              <a:spcBef>
                <a:spcPts val="480"/>
              </a:spcBef>
              <a:spcAft>
                <a:spcPts val="0"/>
              </a:spcAft>
              <a:buSzPts val="24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500"/>
                                        <p:tgtEl>
                                          <p:spTgt spid="1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History</a:t>
            </a:r>
            <a:endParaRPr>
              <a:latin typeface="Calibri"/>
              <a:ea typeface="Calibri"/>
              <a:cs typeface="Calibri"/>
              <a:sym typeface="Calibri"/>
            </a:endParaRPr>
          </a:p>
        </p:txBody>
      </p:sp>
      <p:sp>
        <p:nvSpPr>
          <p:cNvPr id="180" name="Google Shape;180;p32"/>
          <p:cNvSpPr txBox="1"/>
          <p:nvPr>
            <p:ph idx="1" type="body"/>
          </p:nvPr>
        </p:nvSpPr>
        <p:spPr>
          <a:xfrm>
            <a:off x="762000" y="685800"/>
            <a:ext cx="7543800" cy="4495800"/>
          </a:xfrm>
          <a:prstGeom prst="rect">
            <a:avLst/>
          </a:prstGeom>
          <a:noFill/>
          <a:ln>
            <a:noFill/>
          </a:ln>
        </p:spPr>
        <p:txBody>
          <a:bodyPr anchorCtr="0" anchor="ctr" bIns="45700" lIns="91425" spcFirstLastPara="1" rIns="91425" wrap="square" tIns="45700">
            <a:noAutofit/>
          </a:bodyPr>
          <a:lstStyle/>
          <a:p>
            <a:pPr indent="-271780" lvl="0" marL="274320" rtl="0" algn="l">
              <a:lnSpc>
                <a:spcPct val="80000"/>
              </a:lnSpc>
              <a:spcBef>
                <a:spcPts val="0"/>
              </a:spcBef>
              <a:spcAft>
                <a:spcPts val="0"/>
              </a:spcAft>
              <a:buSzPts val="2000"/>
              <a:buFont typeface="Calibri"/>
              <a:buChar char="•"/>
            </a:pPr>
            <a:r>
              <a:rPr lang="en-US" sz="2000">
                <a:latin typeface="Calibri"/>
                <a:ea typeface="Calibri"/>
                <a:cs typeface="Calibri"/>
                <a:sym typeface="Calibri"/>
              </a:rPr>
              <a:t>DH comes out of the field of </a:t>
            </a:r>
            <a:r>
              <a:rPr i="1" lang="en-US" sz="2000">
                <a:latin typeface="Calibri"/>
                <a:ea typeface="Calibri"/>
                <a:cs typeface="Calibri"/>
                <a:sym typeface="Calibri"/>
              </a:rPr>
              <a:t>humanities computing</a:t>
            </a:r>
            <a:r>
              <a:rPr lang="en-US" sz="2000">
                <a:latin typeface="Calibri"/>
                <a:ea typeface="Calibri"/>
                <a:cs typeface="Calibri"/>
                <a:sym typeface="Calibri"/>
              </a:rPr>
              <a:t>, which dates back to the 1940s.  </a:t>
            </a:r>
            <a:endParaRPr sz="2000">
              <a:latin typeface="Calibri"/>
              <a:ea typeface="Calibri"/>
              <a:cs typeface="Calibri"/>
              <a:sym typeface="Calibri"/>
            </a:endParaRPr>
          </a:p>
          <a:p>
            <a:pPr indent="-271780" lvl="0" marL="274320" rtl="0" algn="l">
              <a:lnSpc>
                <a:spcPct val="80000"/>
              </a:lnSpc>
              <a:spcBef>
                <a:spcPts val="408"/>
              </a:spcBef>
              <a:spcAft>
                <a:spcPts val="0"/>
              </a:spcAft>
              <a:buSzPts val="2000"/>
              <a:buFont typeface="Calibri"/>
              <a:buChar char="•"/>
            </a:pPr>
            <a:r>
              <a:rPr lang="en-US" sz="2000">
                <a:latin typeface="Calibri"/>
                <a:ea typeface="Calibri"/>
                <a:cs typeface="Calibri"/>
                <a:sym typeface="Calibri"/>
              </a:rPr>
              <a:t>The work of the Jesuit scholar Roberto Busa is often viewed as being the start of the field of DH.  </a:t>
            </a:r>
            <a:endParaRPr sz="2000">
              <a:latin typeface="Calibri"/>
              <a:ea typeface="Calibri"/>
              <a:cs typeface="Calibri"/>
              <a:sym typeface="Calibri"/>
            </a:endParaRPr>
          </a:p>
          <a:p>
            <a:pPr indent="-271780" lvl="0" marL="274320" rtl="0" algn="l">
              <a:lnSpc>
                <a:spcPct val="80000"/>
              </a:lnSpc>
              <a:spcBef>
                <a:spcPts val="408"/>
              </a:spcBef>
              <a:spcAft>
                <a:spcPts val="0"/>
              </a:spcAft>
              <a:buSzPts val="2000"/>
              <a:buFont typeface="Calibri"/>
              <a:buChar char="•"/>
            </a:pPr>
            <a:r>
              <a:rPr lang="en-US" sz="2000">
                <a:latin typeface="Calibri"/>
                <a:ea typeface="Calibri"/>
                <a:cs typeface="Calibri"/>
                <a:sym typeface="Calibri"/>
              </a:rPr>
              <a:t>Busa, in collaboration with IBM, created a computer generated concordance of Thomas Aquinas’ works, which was known as the </a:t>
            </a:r>
            <a:r>
              <a:rPr i="1" lang="en-US" sz="2000">
                <a:latin typeface="Calibri"/>
                <a:ea typeface="Calibri"/>
                <a:cs typeface="Calibri"/>
                <a:sym typeface="Calibri"/>
              </a:rPr>
              <a:t>Index Thomisticus</a:t>
            </a:r>
            <a:r>
              <a:rPr lang="en-US" sz="2000">
                <a:latin typeface="Calibri"/>
                <a:ea typeface="Calibri"/>
                <a:cs typeface="Calibri"/>
                <a:sym typeface="Calibri"/>
              </a:rPr>
              <a:t>.  </a:t>
            </a:r>
            <a:endParaRPr sz="2000">
              <a:latin typeface="Calibri"/>
              <a:ea typeface="Calibri"/>
              <a:cs typeface="Calibri"/>
              <a:sym typeface="Calibri"/>
            </a:endParaRPr>
          </a:p>
          <a:p>
            <a:pPr indent="-271780" lvl="0" marL="274320" rtl="0" algn="l">
              <a:lnSpc>
                <a:spcPct val="80000"/>
              </a:lnSpc>
              <a:spcBef>
                <a:spcPts val="408"/>
              </a:spcBef>
              <a:spcAft>
                <a:spcPts val="0"/>
              </a:spcAft>
              <a:buSzPts val="2000"/>
              <a:buFont typeface="Calibri"/>
              <a:buChar char="•"/>
            </a:pPr>
            <a:r>
              <a:rPr lang="en-US" sz="2000">
                <a:latin typeface="Calibri"/>
                <a:ea typeface="Calibri"/>
                <a:cs typeface="Calibri"/>
                <a:sym typeface="Calibri"/>
              </a:rPr>
              <a:t>DH work continued to expand slowly throughout the 50s, 60s, and 70s, largely due to the constraints of computers at the time and the access scholars had to them.  </a:t>
            </a:r>
            <a:endParaRPr sz="2000">
              <a:latin typeface="Calibri"/>
              <a:ea typeface="Calibri"/>
              <a:cs typeface="Calibri"/>
              <a:sym typeface="Calibri"/>
            </a:endParaRPr>
          </a:p>
          <a:p>
            <a:pPr indent="-271780" lvl="0" marL="274320" rtl="0" algn="l">
              <a:lnSpc>
                <a:spcPct val="80000"/>
              </a:lnSpc>
              <a:spcBef>
                <a:spcPts val="408"/>
              </a:spcBef>
              <a:spcAft>
                <a:spcPts val="0"/>
              </a:spcAft>
              <a:buSzPts val="2000"/>
              <a:buFont typeface="Calibri"/>
              <a:buChar char="•"/>
            </a:pPr>
            <a:r>
              <a:rPr lang="en-US" sz="2000">
                <a:latin typeface="Calibri"/>
                <a:ea typeface="Calibri"/>
                <a:cs typeface="Calibri"/>
                <a:sym typeface="Calibri"/>
              </a:rPr>
              <a:t>The first specialized journal in DH came out in 1966, which was called </a:t>
            </a:r>
            <a:r>
              <a:rPr i="1" lang="en-US" sz="2000">
                <a:latin typeface="Calibri"/>
                <a:ea typeface="Calibri"/>
                <a:cs typeface="Calibri"/>
                <a:sym typeface="Calibri"/>
              </a:rPr>
              <a:t>Computers and Humanities.  </a:t>
            </a:r>
            <a:endParaRPr i="1" sz="2000">
              <a:latin typeface="Calibri"/>
              <a:ea typeface="Calibri"/>
              <a:cs typeface="Calibri"/>
              <a:sym typeface="Calibri"/>
            </a:endParaRPr>
          </a:p>
          <a:p>
            <a:pPr indent="-271780" lvl="0" marL="274320" rtl="0" algn="l">
              <a:lnSpc>
                <a:spcPct val="80000"/>
              </a:lnSpc>
              <a:spcBef>
                <a:spcPts val="408"/>
              </a:spcBef>
              <a:spcAft>
                <a:spcPts val="0"/>
              </a:spcAft>
              <a:buSzPts val="2000"/>
              <a:buFont typeface="Calibri"/>
              <a:buChar char="•"/>
            </a:pPr>
            <a:r>
              <a:rPr lang="en-US" sz="2000">
                <a:latin typeface="Calibri"/>
                <a:ea typeface="Calibri"/>
                <a:cs typeface="Calibri"/>
                <a:sym typeface="Calibri"/>
              </a:rPr>
              <a:t>Various associations were also founded, like The Association for Literary and Linguistic Computer (ALLC) in 1977 and the Association for Computers and the Humanities (ACH) in 1978.  </a:t>
            </a:r>
            <a:endParaRPr sz="2000">
              <a:latin typeface="Calibri"/>
              <a:ea typeface="Calibri"/>
              <a:cs typeface="Calibri"/>
              <a:sym typeface="Calibri"/>
            </a:endParaRPr>
          </a:p>
          <a:p>
            <a:pPr indent="-144780" lvl="0" marL="274320" rtl="0" algn="l">
              <a:lnSpc>
                <a:spcPct val="80000"/>
              </a:lnSpc>
              <a:spcBef>
                <a:spcPts val="408"/>
              </a:spcBef>
              <a:spcAft>
                <a:spcPts val="0"/>
              </a:spcAft>
              <a:buSzPts val="204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Impact"/>
              <a:buNone/>
            </a:pPr>
            <a:r>
              <a:rPr lang="en-US">
                <a:latin typeface="Calibri"/>
                <a:ea typeface="Calibri"/>
                <a:cs typeface="Calibri"/>
                <a:sym typeface="Calibri"/>
              </a:rPr>
              <a:t>History</a:t>
            </a:r>
            <a:endParaRPr>
              <a:latin typeface="Calibri"/>
              <a:ea typeface="Calibri"/>
              <a:cs typeface="Calibri"/>
              <a:sym typeface="Calibri"/>
            </a:endParaRPr>
          </a:p>
        </p:txBody>
      </p:sp>
      <p:sp>
        <p:nvSpPr>
          <p:cNvPr id="186" name="Google Shape;186;p33"/>
          <p:cNvSpPr txBox="1"/>
          <p:nvPr>
            <p:ph idx="1" type="body"/>
          </p:nvPr>
        </p:nvSpPr>
        <p:spPr>
          <a:xfrm>
            <a:off x="762000" y="685800"/>
            <a:ext cx="7543800" cy="4191000"/>
          </a:xfrm>
          <a:prstGeom prst="rect">
            <a:avLst/>
          </a:prstGeom>
          <a:noFill/>
          <a:ln>
            <a:noFill/>
          </a:ln>
        </p:spPr>
        <p:txBody>
          <a:bodyPr anchorCtr="0" anchor="ctr" bIns="45700" lIns="91425" spcFirstLastPara="1" rIns="91425" wrap="square" tIns="45700">
            <a:noAutofit/>
          </a:bodyPr>
          <a:lstStyle/>
          <a:p>
            <a:pPr indent="-260350" lvl="0" marL="274320" rtl="0" algn="l">
              <a:lnSpc>
                <a:spcPct val="80000"/>
              </a:lnSpc>
              <a:spcBef>
                <a:spcPts val="0"/>
              </a:spcBef>
              <a:spcAft>
                <a:spcPts val="0"/>
              </a:spcAft>
              <a:buSzPts val="2000"/>
              <a:buFont typeface="Calibri"/>
              <a:buChar char="•"/>
            </a:pPr>
            <a:r>
              <a:rPr lang="en-US" sz="2000">
                <a:latin typeface="Calibri"/>
                <a:ea typeface="Calibri"/>
                <a:cs typeface="Calibri"/>
                <a:sym typeface="Calibri"/>
              </a:rPr>
              <a:t>Standardized tagging or encoding for digital texts and projects like the Text Encoding Initiative (TEI) was developed.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TEI was launched in 1987 and full guidelines were published in in 1994.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TEI was very important because it helped shape the field of electronic text analysis and it led to the development of Extensible Markup Language (XML), which is encoding scheme designed for digital editing.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Major digital text and image archives began to emerge in the 1990s with the advent of personal computing and the World Wide Web.  </a:t>
            </a:r>
            <a:endParaRPr sz="2000">
              <a:latin typeface="Calibri"/>
              <a:ea typeface="Calibri"/>
              <a:cs typeface="Calibri"/>
              <a:sym typeface="Calibri"/>
            </a:endParaRPr>
          </a:p>
          <a:p>
            <a:pPr indent="-260350" lvl="0" marL="274320" rtl="0" algn="l">
              <a:lnSpc>
                <a:spcPct val="80000"/>
              </a:lnSpc>
              <a:spcBef>
                <a:spcPts val="444"/>
              </a:spcBef>
              <a:spcAft>
                <a:spcPts val="0"/>
              </a:spcAft>
              <a:buSzPts val="2000"/>
              <a:buFont typeface="Calibri"/>
              <a:buChar char="•"/>
            </a:pPr>
            <a:r>
              <a:rPr lang="en-US" sz="2000">
                <a:latin typeface="Calibri"/>
                <a:ea typeface="Calibri"/>
                <a:cs typeface="Calibri"/>
                <a:sym typeface="Calibri"/>
              </a:rPr>
              <a:t>The Internet also allowed DH projects to become less centered on text and to become more multimedia in nature.  </a:t>
            </a:r>
            <a:endParaRPr sz="2000">
              <a:latin typeface="Calibri"/>
              <a:ea typeface="Calibri"/>
              <a:cs typeface="Calibri"/>
              <a:sym typeface="Calibri"/>
            </a:endParaRPr>
          </a:p>
          <a:p>
            <a:pPr indent="-133350" lvl="0" marL="274320" rtl="0" algn="l">
              <a:lnSpc>
                <a:spcPct val="80000"/>
              </a:lnSpc>
              <a:spcBef>
                <a:spcPts val="444"/>
              </a:spcBef>
              <a:spcAft>
                <a:spcPts val="0"/>
              </a:spcAft>
              <a:buSzPts val="222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5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500"/>
                                        <p:tgtEl>
                                          <p:spTgt spid="1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