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62" r:id="rId5"/>
    <p:sldId id="259" r:id="rId6"/>
    <p:sldId id="261"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6"/>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964C89-04DA-8A47-A4F2-40B6A54E88A0}" type="datetimeFigureOut">
              <a:rPr lang="en-US" smtClean="0"/>
              <a:t>12/26/20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D39F2-4773-1F4B-93B5-A5F15CAFE67E}" type="slidenum">
              <a:rPr lang="en-US" smtClean="0"/>
              <a:t>‹#›</a:t>
            </a:fld>
            <a:endParaRPr lang="en-US"/>
          </a:p>
        </p:txBody>
      </p:sp>
    </p:spTree>
    <p:extLst>
      <p:ext uri="{BB962C8B-B14F-4D97-AF65-F5344CB8AC3E}">
        <p14:creationId xmlns:p14="http://schemas.microsoft.com/office/powerpoint/2010/main" val="299646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 Bevis’ explains cultural analytics requires new methods for asking and answering questions in the Humanities, and those methods take time to develop and learn. Dr. Martin’s example shows that CA does not replace close reading.</a:t>
            </a:r>
          </a:p>
        </p:txBody>
      </p:sp>
      <p:sp>
        <p:nvSpPr>
          <p:cNvPr id="4" name="Slide Number Placeholder 3"/>
          <p:cNvSpPr>
            <a:spLocks noGrp="1"/>
          </p:cNvSpPr>
          <p:nvPr>
            <p:ph type="sldNum" sz="quarter" idx="5"/>
          </p:nvPr>
        </p:nvSpPr>
        <p:spPr/>
        <p:txBody>
          <a:bodyPr/>
          <a:lstStyle/>
          <a:p>
            <a:fld id="{41CD39F2-4773-1F4B-93B5-A5F15CAFE67E}" type="slidenum">
              <a:rPr lang="en-US" smtClean="0"/>
              <a:t>5</a:t>
            </a:fld>
            <a:endParaRPr lang="en-US"/>
          </a:p>
        </p:txBody>
      </p:sp>
    </p:spTree>
    <p:extLst>
      <p:ext uri="{BB962C8B-B14F-4D97-AF65-F5344CB8AC3E}">
        <p14:creationId xmlns:p14="http://schemas.microsoft.com/office/powerpoint/2010/main" val="1106292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researchers at all institutions have access to the materials for performing CA. Many of the above resources are put together on a volunteer basis, leaving the datasets incomplete or needed improved optical character recognition (OCR) or metadata to ensure what one sees in one’s analysis is correct and not due to incomplete data or some technical or human error.</a:t>
            </a:r>
          </a:p>
        </p:txBody>
      </p:sp>
      <p:sp>
        <p:nvSpPr>
          <p:cNvPr id="4" name="Slide Number Placeholder 3"/>
          <p:cNvSpPr>
            <a:spLocks noGrp="1"/>
          </p:cNvSpPr>
          <p:nvPr>
            <p:ph type="sldNum" sz="quarter" idx="5"/>
          </p:nvPr>
        </p:nvSpPr>
        <p:spPr/>
        <p:txBody>
          <a:bodyPr/>
          <a:lstStyle/>
          <a:p>
            <a:fld id="{41CD39F2-4773-1F4B-93B5-A5F15CAFE67E}" type="slidenum">
              <a:rPr lang="en-US" smtClean="0"/>
              <a:t>6</a:t>
            </a:fld>
            <a:endParaRPr lang="en-US"/>
          </a:p>
        </p:txBody>
      </p:sp>
    </p:spTree>
    <p:extLst>
      <p:ext uri="{BB962C8B-B14F-4D97-AF65-F5344CB8AC3E}">
        <p14:creationId xmlns:p14="http://schemas.microsoft.com/office/powerpoint/2010/main" val="3557044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D39F2-4773-1F4B-93B5-A5F15CAFE67E}" type="slidenum">
              <a:rPr lang="en-US" smtClean="0"/>
              <a:t>7</a:t>
            </a:fld>
            <a:endParaRPr lang="en-US"/>
          </a:p>
        </p:txBody>
      </p:sp>
    </p:spTree>
    <p:extLst>
      <p:ext uri="{BB962C8B-B14F-4D97-AF65-F5344CB8AC3E}">
        <p14:creationId xmlns:p14="http://schemas.microsoft.com/office/powerpoint/2010/main" val="2496149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D39F2-4773-1F4B-93B5-A5F15CAFE67E}" type="slidenum">
              <a:rPr lang="en-US" smtClean="0"/>
              <a:t>8</a:t>
            </a:fld>
            <a:endParaRPr lang="en-US"/>
          </a:p>
        </p:txBody>
      </p:sp>
    </p:spTree>
    <p:extLst>
      <p:ext uri="{BB962C8B-B14F-4D97-AF65-F5344CB8AC3E}">
        <p14:creationId xmlns:p14="http://schemas.microsoft.com/office/powerpoint/2010/main" val="2686859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6A8C-D8D5-9746-9D2F-F84891C3CE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6F8E0C-5461-2E4C-8A08-EFFDF98DBC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486375-4019-D04F-89C9-83A4FB42E2A1}"/>
              </a:ext>
            </a:extLst>
          </p:cNvPr>
          <p:cNvSpPr>
            <a:spLocks noGrp="1"/>
          </p:cNvSpPr>
          <p:nvPr>
            <p:ph type="dt" sz="half" idx="10"/>
          </p:nvPr>
        </p:nvSpPr>
        <p:spPr/>
        <p:txBody>
          <a:bodyPr/>
          <a:lstStyle/>
          <a:p>
            <a:fld id="{2F8F8FFA-A3D2-BB4C-BBD0-B5356B8EB021}" type="datetimeFigureOut">
              <a:rPr lang="en-US" smtClean="0"/>
              <a:t>12/24/20</a:t>
            </a:fld>
            <a:endParaRPr lang="en-US"/>
          </a:p>
        </p:txBody>
      </p:sp>
      <p:sp>
        <p:nvSpPr>
          <p:cNvPr id="5" name="Footer Placeholder 4">
            <a:extLst>
              <a:ext uri="{FF2B5EF4-FFF2-40B4-BE49-F238E27FC236}">
                <a16:creationId xmlns:a16="http://schemas.microsoft.com/office/drawing/2014/main" id="{50B465DD-9F96-1F40-B873-B3BB04DEF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B39EC-2305-7C40-8C14-9340A1805909}"/>
              </a:ext>
            </a:extLst>
          </p:cNvPr>
          <p:cNvSpPr>
            <a:spLocks noGrp="1"/>
          </p:cNvSpPr>
          <p:nvPr>
            <p:ph type="sldNum" sz="quarter" idx="12"/>
          </p:nvPr>
        </p:nvSpPr>
        <p:spPr/>
        <p:txBody>
          <a:bodyPr/>
          <a:lstStyle/>
          <a:p>
            <a:fld id="{00718046-A8B6-D34C-9FFB-E341D1D286F6}" type="slidenum">
              <a:rPr lang="en-US" smtClean="0"/>
              <a:t>‹#›</a:t>
            </a:fld>
            <a:endParaRPr lang="en-US"/>
          </a:p>
        </p:txBody>
      </p:sp>
    </p:spTree>
    <p:extLst>
      <p:ext uri="{BB962C8B-B14F-4D97-AF65-F5344CB8AC3E}">
        <p14:creationId xmlns:p14="http://schemas.microsoft.com/office/powerpoint/2010/main" val="1840534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45DA6-07FB-364F-9604-5AE9DDC0C0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665700-3C91-7449-8CD8-21CDB12CDE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45E969-DCDC-9A41-9115-949029355DC4}"/>
              </a:ext>
            </a:extLst>
          </p:cNvPr>
          <p:cNvSpPr>
            <a:spLocks noGrp="1"/>
          </p:cNvSpPr>
          <p:nvPr>
            <p:ph type="dt" sz="half" idx="10"/>
          </p:nvPr>
        </p:nvSpPr>
        <p:spPr/>
        <p:txBody>
          <a:bodyPr/>
          <a:lstStyle/>
          <a:p>
            <a:fld id="{2F8F8FFA-A3D2-BB4C-BBD0-B5356B8EB021}" type="datetimeFigureOut">
              <a:rPr lang="en-US" smtClean="0"/>
              <a:t>12/24/20</a:t>
            </a:fld>
            <a:endParaRPr lang="en-US"/>
          </a:p>
        </p:txBody>
      </p:sp>
      <p:sp>
        <p:nvSpPr>
          <p:cNvPr id="5" name="Footer Placeholder 4">
            <a:extLst>
              <a:ext uri="{FF2B5EF4-FFF2-40B4-BE49-F238E27FC236}">
                <a16:creationId xmlns:a16="http://schemas.microsoft.com/office/drawing/2014/main" id="{51FFCA55-F17A-FE42-BDAB-FFC3F71E3E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AD68E-AB58-4E45-B92C-B69C22FC7330}"/>
              </a:ext>
            </a:extLst>
          </p:cNvPr>
          <p:cNvSpPr>
            <a:spLocks noGrp="1"/>
          </p:cNvSpPr>
          <p:nvPr>
            <p:ph type="sldNum" sz="quarter" idx="12"/>
          </p:nvPr>
        </p:nvSpPr>
        <p:spPr/>
        <p:txBody>
          <a:bodyPr/>
          <a:lstStyle/>
          <a:p>
            <a:fld id="{00718046-A8B6-D34C-9FFB-E341D1D286F6}" type="slidenum">
              <a:rPr lang="en-US" smtClean="0"/>
              <a:t>‹#›</a:t>
            </a:fld>
            <a:endParaRPr lang="en-US"/>
          </a:p>
        </p:txBody>
      </p:sp>
    </p:spTree>
    <p:extLst>
      <p:ext uri="{BB962C8B-B14F-4D97-AF65-F5344CB8AC3E}">
        <p14:creationId xmlns:p14="http://schemas.microsoft.com/office/powerpoint/2010/main" val="3964259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1B1DC9-919E-E640-8617-5315AF2455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ECF419-FCC9-B244-A159-87F20895C0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F9EF3E-0556-CC46-B48F-464D0940658D}"/>
              </a:ext>
            </a:extLst>
          </p:cNvPr>
          <p:cNvSpPr>
            <a:spLocks noGrp="1"/>
          </p:cNvSpPr>
          <p:nvPr>
            <p:ph type="dt" sz="half" idx="10"/>
          </p:nvPr>
        </p:nvSpPr>
        <p:spPr/>
        <p:txBody>
          <a:bodyPr/>
          <a:lstStyle/>
          <a:p>
            <a:fld id="{2F8F8FFA-A3D2-BB4C-BBD0-B5356B8EB021}" type="datetimeFigureOut">
              <a:rPr lang="en-US" smtClean="0"/>
              <a:t>12/24/20</a:t>
            </a:fld>
            <a:endParaRPr lang="en-US"/>
          </a:p>
        </p:txBody>
      </p:sp>
      <p:sp>
        <p:nvSpPr>
          <p:cNvPr id="5" name="Footer Placeholder 4">
            <a:extLst>
              <a:ext uri="{FF2B5EF4-FFF2-40B4-BE49-F238E27FC236}">
                <a16:creationId xmlns:a16="http://schemas.microsoft.com/office/drawing/2014/main" id="{D3FD0C6A-447F-A949-B016-6941A7BB7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E8ACB8-5ED2-3B48-8034-953F0DB1672A}"/>
              </a:ext>
            </a:extLst>
          </p:cNvPr>
          <p:cNvSpPr>
            <a:spLocks noGrp="1"/>
          </p:cNvSpPr>
          <p:nvPr>
            <p:ph type="sldNum" sz="quarter" idx="12"/>
          </p:nvPr>
        </p:nvSpPr>
        <p:spPr/>
        <p:txBody>
          <a:bodyPr/>
          <a:lstStyle/>
          <a:p>
            <a:fld id="{00718046-A8B6-D34C-9FFB-E341D1D286F6}" type="slidenum">
              <a:rPr lang="en-US" smtClean="0"/>
              <a:t>‹#›</a:t>
            </a:fld>
            <a:endParaRPr lang="en-US"/>
          </a:p>
        </p:txBody>
      </p:sp>
    </p:spTree>
    <p:extLst>
      <p:ext uri="{BB962C8B-B14F-4D97-AF65-F5344CB8AC3E}">
        <p14:creationId xmlns:p14="http://schemas.microsoft.com/office/powerpoint/2010/main" val="385857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C8F4-1EFD-5645-BC4B-E809DD6690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0234C0-275A-FD48-A902-45FA07B8B6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88CFE2-2A89-CE42-9C5D-4DF206F4ACE3}"/>
              </a:ext>
            </a:extLst>
          </p:cNvPr>
          <p:cNvSpPr>
            <a:spLocks noGrp="1"/>
          </p:cNvSpPr>
          <p:nvPr>
            <p:ph type="dt" sz="half" idx="10"/>
          </p:nvPr>
        </p:nvSpPr>
        <p:spPr/>
        <p:txBody>
          <a:bodyPr/>
          <a:lstStyle/>
          <a:p>
            <a:fld id="{2F8F8FFA-A3D2-BB4C-BBD0-B5356B8EB021}" type="datetimeFigureOut">
              <a:rPr lang="en-US" smtClean="0"/>
              <a:t>12/24/20</a:t>
            </a:fld>
            <a:endParaRPr lang="en-US"/>
          </a:p>
        </p:txBody>
      </p:sp>
      <p:sp>
        <p:nvSpPr>
          <p:cNvPr id="5" name="Footer Placeholder 4">
            <a:extLst>
              <a:ext uri="{FF2B5EF4-FFF2-40B4-BE49-F238E27FC236}">
                <a16:creationId xmlns:a16="http://schemas.microsoft.com/office/drawing/2014/main" id="{D7927AAF-7B01-E644-8034-AF95A98AFD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6730C-7EA8-024B-B622-E8300EA64FC5}"/>
              </a:ext>
            </a:extLst>
          </p:cNvPr>
          <p:cNvSpPr>
            <a:spLocks noGrp="1"/>
          </p:cNvSpPr>
          <p:nvPr>
            <p:ph type="sldNum" sz="quarter" idx="12"/>
          </p:nvPr>
        </p:nvSpPr>
        <p:spPr/>
        <p:txBody>
          <a:bodyPr/>
          <a:lstStyle/>
          <a:p>
            <a:fld id="{00718046-A8B6-D34C-9FFB-E341D1D286F6}" type="slidenum">
              <a:rPr lang="en-US" smtClean="0"/>
              <a:t>‹#›</a:t>
            </a:fld>
            <a:endParaRPr lang="en-US"/>
          </a:p>
        </p:txBody>
      </p:sp>
    </p:spTree>
    <p:extLst>
      <p:ext uri="{BB962C8B-B14F-4D97-AF65-F5344CB8AC3E}">
        <p14:creationId xmlns:p14="http://schemas.microsoft.com/office/powerpoint/2010/main" val="3947108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35E5-5A35-1F43-BA4F-16787FF940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3BAEE1-E353-0346-A5FF-45C4E27C59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C4892D-2860-6743-85E2-383CAE2B0926}"/>
              </a:ext>
            </a:extLst>
          </p:cNvPr>
          <p:cNvSpPr>
            <a:spLocks noGrp="1"/>
          </p:cNvSpPr>
          <p:nvPr>
            <p:ph type="dt" sz="half" idx="10"/>
          </p:nvPr>
        </p:nvSpPr>
        <p:spPr/>
        <p:txBody>
          <a:bodyPr/>
          <a:lstStyle/>
          <a:p>
            <a:fld id="{2F8F8FFA-A3D2-BB4C-BBD0-B5356B8EB021}" type="datetimeFigureOut">
              <a:rPr lang="en-US" smtClean="0"/>
              <a:t>12/24/20</a:t>
            </a:fld>
            <a:endParaRPr lang="en-US"/>
          </a:p>
        </p:txBody>
      </p:sp>
      <p:sp>
        <p:nvSpPr>
          <p:cNvPr id="5" name="Footer Placeholder 4">
            <a:extLst>
              <a:ext uri="{FF2B5EF4-FFF2-40B4-BE49-F238E27FC236}">
                <a16:creationId xmlns:a16="http://schemas.microsoft.com/office/drawing/2014/main" id="{A501F95D-D9FC-AE44-8F49-F1AEFD0A6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093F1-1821-174D-9329-CFE74BA9A53F}"/>
              </a:ext>
            </a:extLst>
          </p:cNvPr>
          <p:cNvSpPr>
            <a:spLocks noGrp="1"/>
          </p:cNvSpPr>
          <p:nvPr>
            <p:ph type="sldNum" sz="quarter" idx="12"/>
          </p:nvPr>
        </p:nvSpPr>
        <p:spPr/>
        <p:txBody>
          <a:bodyPr/>
          <a:lstStyle/>
          <a:p>
            <a:fld id="{00718046-A8B6-D34C-9FFB-E341D1D286F6}" type="slidenum">
              <a:rPr lang="en-US" smtClean="0"/>
              <a:t>‹#›</a:t>
            </a:fld>
            <a:endParaRPr lang="en-US"/>
          </a:p>
        </p:txBody>
      </p:sp>
    </p:spTree>
    <p:extLst>
      <p:ext uri="{BB962C8B-B14F-4D97-AF65-F5344CB8AC3E}">
        <p14:creationId xmlns:p14="http://schemas.microsoft.com/office/powerpoint/2010/main" val="32472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D58B4-C3BF-F543-B20E-BEBF4B79D3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E6C3DF-8078-7142-B9BB-74C39657CE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DA5919-18DB-F349-B4B5-A1E8E5FF92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FCA87F-228C-6D43-ADD8-980B27C42F3C}"/>
              </a:ext>
            </a:extLst>
          </p:cNvPr>
          <p:cNvSpPr>
            <a:spLocks noGrp="1"/>
          </p:cNvSpPr>
          <p:nvPr>
            <p:ph type="dt" sz="half" idx="10"/>
          </p:nvPr>
        </p:nvSpPr>
        <p:spPr/>
        <p:txBody>
          <a:bodyPr/>
          <a:lstStyle/>
          <a:p>
            <a:fld id="{2F8F8FFA-A3D2-BB4C-BBD0-B5356B8EB021}" type="datetimeFigureOut">
              <a:rPr lang="en-US" smtClean="0"/>
              <a:t>12/24/20</a:t>
            </a:fld>
            <a:endParaRPr lang="en-US"/>
          </a:p>
        </p:txBody>
      </p:sp>
      <p:sp>
        <p:nvSpPr>
          <p:cNvPr id="6" name="Footer Placeholder 5">
            <a:extLst>
              <a:ext uri="{FF2B5EF4-FFF2-40B4-BE49-F238E27FC236}">
                <a16:creationId xmlns:a16="http://schemas.microsoft.com/office/drawing/2014/main" id="{C4BC6CE7-3DEC-CF48-9475-B51BB75A1F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718BAC-FC27-F44C-B831-4029A42B9DCB}"/>
              </a:ext>
            </a:extLst>
          </p:cNvPr>
          <p:cNvSpPr>
            <a:spLocks noGrp="1"/>
          </p:cNvSpPr>
          <p:nvPr>
            <p:ph type="sldNum" sz="quarter" idx="12"/>
          </p:nvPr>
        </p:nvSpPr>
        <p:spPr/>
        <p:txBody>
          <a:bodyPr/>
          <a:lstStyle/>
          <a:p>
            <a:fld id="{00718046-A8B6-D34C-9FFB-E341D1D286F6}" type="slidenum">
              <a:rPr lang="en-US" smtClean="0"/>
              <a:t>‹#›</a:t>
            </a:fld>
            <a:endParaRPr lang="en-US"/>
          </a:p>
        </p:txBody>
      </p:sp>
    </p:spTree>
    <p:extLst>
      <p:ext uri="{BB962C8B-B14F-4D97-AF65-F5344CB8AC3E}">
        <p14:creationId xmlns:p14="http://schemas.microsoft.com/office/powerpoint/2010/main" val="163080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54838-A329-8A47-8E69-C620E3A0BC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2100FB-408F-574A-BD5D-A4BC251EF8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DE74ED-14CF-A642-B2F9-A39B3DF9D7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7512D5-3F7B-AA40-AA79-96DCABC3DA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19A9AC-838C-9F41-8DFA-028FF3EED8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D600DF-ADE2-A443-B455-CADBDB4139BB}"/>
              </a:ext>
            </a:extLst>
          </p:cNvPr>
          <p:cNvSpPr>
            <a:spLocks noGrp="1"/>
          </p:cNvSpPr>
          <p:nvPr>
            <p:ph type="dt" sz="half" idx="10"/>
          </p:nvPr>
        </p:nvSpPr>
        <p:spPr/>
        <p:txBody>
          <a:bodyPr/>
          <a:lstStyle/>
          <a:p>
            <a:fld id="{2F8F8FFA-A3D2-BB4C-BBD0-B5356B8EB021}" type="datetimeFigureOut">
              <a:rPr lang="en-US" smtClean="0"/>
              <a:t>12/24/20</a:t>
            </a:fld>
            <a:endParaRPr lang="en-US"/>
          </a:p>
        </p:txBody>
      </p:sp>
      <p:sp>
        <p:nvSpPr>
          <p:cNvPr id="8" name="Footer Placeholder 7">
            <a:extLst>
              <a:ext uri="{FF2B5EF4-FFF2-40B4-BE49-F238E27FC236}">
                <a16:creationId xmlns:a16="http://schemas.microsoft.com/office/drawing/2014/main" id="{0D24631A-180F-5B4E-AA7F-EF19BDC9AF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469C40-F10E-7F4D-B535-3DCB4B820CFA}"/>
              </a:ext>
            </a:extLst>
          </p:cNvPr>
          <p:cNvSpPr>
            <a:spLocks noGrp="1"/>
          </p:cNvSpPr>
          <p:nvPr>
            <p:ph type="sldNum" sz="quarter" idx="12"/>
          </p:nvPr>
        </p:nvSpPr>
        <p:spPr/>
        <p:txBody>
          <a:bodyPr/>
          <a:lstStyle/>
          <a:p>
            <a:fld id="{00718046-A8B6-D34C-9FFB-E341D1D286F6}" type="slidenum">
              <a:rPr lang="en-US" smtClean="0"/>
              <a:t>‹#›</a:t>
            </a:fld>
            <a:endParaRPr lang="en-US"/>
          </a:p>
        </p:txBody>
      </p:sp>
    </p:spTree>
    <p:extLst>
      <p:ext uri="{BB962C8B-B14F-4D97-AF65-F5344CB8AC3E}">
        <p14:creationId xmlns:p14="http://schemas.microsoft.com/office/powerpoint/2010/main" val="234812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139B-E70B-3941-B11F-9A82187241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CB8940-4E6D-0649-8FA5-FC01C8121FEB}"/>
              </a:ext>
            </a:extLst>
          </p:cNvPr>
          <p:cNvSpPr>
            <a:spLocks noGrp="1"/>
          </p:cNvSpPr>
          <p:nvPr>
            <p:ph type="dt" sz="half" idx="10"/>
          </p:nvPr>
        </p:nvSpPr>
        <p:spPr/>
        <p:txBody>
          <a:bodyPr/>
          <a:lstStyle/>
          <a:p>
            <a:fld id="{2F8F8FFA-A3D2-BB4C-BBD0-B5356B8EB021}" type="datetimeFigureOut">
              <a:rPr lang="en-US" smtClean="0"/>
              <a:t>12/24/20</a:t>
            </a:fld>
            <a:endParaRPr lang="en-US"/>
          </a:p>
        </p:txBody>
      </p:sp>
      <p:sp>
        <p:nvSpPr>
          <p:cNvPr id="4" name="Footer Placeholder 3">
            <a:extLst>
              <a:ext uri="{FF2B5EF4-FFF2-40B4-BE49-F238E27FC236}">
                <a16:creationId xmlns:a16="http://schemas.microsoft.com/office/drawing/2014/main" id="{C1484E96-B3F9-B642-B912-5E49C4C0A0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574E12-C546-1642-8604-C3391E4ED647}"/>
              </a:ext>
            </a:extLst>
          </p:cNvPr>
          <p:cNvSpPr>
            <a:spLocks noGrp="1"/>
          </p:cNvSpPr>
          <p:nvPr>
            <p:ph type="sldNum" sz="quarter" idx="12"/>
          </p:nvPr>
        </p:nvSpPr>
        <p:spPr/>
        <p:txBody>
          <a:bodyPr/>
          <a:lstStyle/>
          <a:p>
            <a:fld id="{00718046-A8B6-D34C-9FFB-E341D1D286F6}" type="slidenum">
              <a:rPr lang="en-US" smtClean="0"/>
              <a:t>‹#›</a:t>
            </a:fld>
            <a:endParaRPr lang="en-US"/>
          </a:p>
        </p:txBody>
      </p:sp>
    </p:spTree>
    <p:extLst>
      <p:ext uri="{BB962C8B-B14F-4D97-AF65-F5344CB8AC3E}">
        <p14:creationId xmlns:p14="http://schemas.microsoft.com/office/powerpoint/2010/main" val="3984538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4FC4BD-48E5-6144-B923-8F6030996310}"/>
              </a:ext>
            </a:extLst>
          </p:cNvPr>
          <p:cNvSpPr>
            <a:spLocks noGrp="1"/>
          </p:cNvSpPr>
          <p:nvPr>
            <p:ph type="dt" sz="half" idx="10"/>
          </p:nvPr>
        </p:nvSpPr>
        <p:spPr/>
        <p:txBody>
          <a:bodyPr/>
          <a:lstStyle/>
          <a:p>
            <a:fld id="{2F8F8FFA-A3D2-BB4C-BBD0-B5356B8EB021}" type="datetimeFigureOut">
              <a:rPr lang="en-US" smtClean="0"/>
              <a:t>12/24/20</a:t>
            </a:fld>
            <a:endParaRPr lang="en-US"/>
          </a:p>
        </p:txBody>
      </p:sp>
      <p:sp>
        <p:nvSpPr>
          <p:cNvPr id="3" name="Footer Placeholder 2">
            <a:extLst>
              <a:ext uri="{FF2B5EF4-FFF2-40B4-BE49-F238E27FC236}">
                <a16:creationId xmlns:a16="http://schemas.microsoft.com/office/drawing/2014/main" id="{478C8B11-AE26-D741-89B6-B19582989B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F34D45-414C-3D45-A378-F43E4FD5BE16}"/>
              </a:ext>
            </a:extLst>
          </p:cNvPr>
          <p:cNvSpPr>
            <a:spLocks noGrp="1"/>
          </p:cNvSpPr>
          <p:nvPr>
            <p:ph type="sldNum" sz="quarter" idx="12"/>
          </p:nvPr>
        </p:nvSpPr>
        <p:spPr/>
        <p:txBody>
          <a:bodyPr/>
          <a:lstStyle/>
          <a:p>
            <a:fld id="{00718046-A8B6-D34C-9FFB-E341D1D286F6}" type="slidenum">
              <a:rPr lang="en-US" smtClean="0"/>
              <a:t>‹#›</a:t>
            </a:fld>
            <a:endParaRPr lang="en-US"/>
          </a:p>
        </p:txBody>
      </p:sp>
    </p:spTree>
    <p:extLst>
      <p:ext uri="{BB962C8B-B14F-4D97-AF65-F5344CB8AC3E}">
        <p14:creationId xmlns:p14="http://schemas.microsoft.com/office/powerpoint/2010/main" val="356343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F981-3B09-A246-9CDD-D1606B840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E0EEFE-A6D3-1840-A714-CDF8DCD757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71DFB4-BE4C-324D-A2B7-BFF8D961A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6ACBC-BA15-D640-BDB0-D50B5AD7A3EB}"/>
              </a:ext>
            </a:extLst>
          </p:cNvPr>
          <p:cNvSpPr>
            <a:spLocks noGrp="1"/>
          </p:cNvSpPr>
          <p:nvPr>
            <p:ph type="dt" sz="half" idx="10"/>
          </p:nvPr>
        </p:nvSpPr>
        <p:spPr/>
        <p:txBody>
          <a:bodyPr/>
          <a:lstStyle/>
          <a:p>
            <a:fld id="{2F8F8FFA-A3D2-BB4C-BBD0-B5356B8EB021}" type="datetimeFigureOut">
              <a:rPr lang="en-US" smtClean="0"/>
              <a:t>12/24/20</a:t>
            </a:fld>
            <a:endParaRPr lang="en-US"/>
          </a:p>
        </p:txBody>
      </p:sp>
      <p:sp>
        <p:nvSpPr>
          <p:cNvPr id="6" name="Footer Placeholder 5">
            <a:extLst>
              <a:ext uri="{FF2B5EF4-FFF2-40B4-BE49-F238E27FC236}">
                <a16:creationId xmlns:a16="http://schemas.microsoft.com/office/drawing/2014/main" id="{88EEC9C4-06E1-604B-811A-FB162A4CA7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9DD91C-738B-2847-B304-3204E810CADB}"/>
              </a:ext>
            </a:extLst>
          </p:cNvPr>
          <p:cNvSpPr>
            <a:spLocks noGrp="1"/>
          </p:cNvSpPr>
          <p:nvPr>
            <p:ph type="sldNum" sz="quarter" idx="12"/>
          </p:nvPr>
        </p:nvSpPr>
        <p:spPr/>
        <p:txBody>
          <a:bodyPr/>
          <a:lstStyle/>
          <a:p>
            <a:fld id="{00718046-A8B6-D34C-9FFB-E341D1D286F6}" type="slidenum">
              <a:rPr lang="en-US" smtClean="0"/>
              <a:t>‹#›</a:t>
            </a:fld>
            <a:endParaRPr lang="en-US"/>
          </a:p>
        </p:txBody>
      </p:sp>
    </p:spTree>
    <p:extLst>
      <p:ext uri="{BB962C8B-B14F-4D97-AF65-F5344CB8AC3E}">
        <p14:creationId xmlns:p14="http://schemas.microsoft.com/office/powerpoint/2010/main" val="3410040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659E-D29E-BB40-B75C-E0795ACAE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00F9FF-EC07-5745-863F-91AAB10D80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99BCFF-80D2-DF4F-8558-2AFF28C9C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935460-A82A-C54F-B681-A868FB0F5375}"/>
              </a:ext>
            </a:extLst>
          </p:cNvPr>
          <p:cNvSpPr>
            <a:spLocks noGrp="1"/>
          </p:cNvSpPr>
          <p:nvPr>
            <p:ph type="dt" sz="half" idx="10"/>
          </p:nvPr>
        </p:nvSpPr>
        <p:spPr/>
        <p:txBody>
          <a:bodyPr/>
          <a:lstStyle/>
          <a:p>
            <a:fld id="{2F8F8FFA-A3D2-BB4C-BBD0-B5356B8EB021}" type="datetimeFigureOut">
              <a:rPr lang="en-US" smtClean="0"/>
              <a:t>12/24/20</a:t>
            </a:fld>
            <a:endParaRPr lang="en-US"/>
          </a:p>
        </p:txBody>
      </p:sp>
      <p:sp>
        <p:nvSpPr>
          <p:cNvPr id="6" name="Footer Placeholder 5">
            <a:extLst>
              <a:ext uri="{FF2B5EF4-FFF2-40B4-BE49-F238E27FC236}">
                <a16:creationId xmlns:a16="http://schemas.microsoft.com/office/drawing/2014/main" id="{30F18312-3E07-C240-9786-74E267D987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36B5CE-0BA1-424D-938C-A8834D02D928}"/>
              </a:ext>
            </a:extLst>
          </p:cNvPr>
          <p:cNvSpPr>
            <a:spLocks noGrp="1"/>
          </p:cNvSpPr>
          <p:nvPr>
            <p:ph type="sldNum" sz="quarter" idx="12"/>
          </p:nvPr>
        </p:nvSpPr>
        <p:spPr/>
        <p:txBody>
          <a:bodyPr/>
          <a:lstStyle/>
          <a:p>
            <a:fld id="{00718046-A8B6-D34C-9FFB-E341D1D286F6}" type="slidenum">
              <a:rPr lang="en-US" smtClean="0"/>
              <a:t>‹#›</a:t>
            </a:fld>
            <a:endParaRPr lang="en-US"/>
          </a:p>
        </p:txBody>
      </p:sp>
    </p:spTree>
    <p:extLst>
      <p:ext uri="{BB962C8B-B14F-4D97-AF65-F5344CB8AC3E}">
        <p14:creationId xmlns:p14="http://schemas.microsoft.com/office/powerpoint/2010/main" val="28350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C17A08-10FB-9B45-A20D-1263ACB743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49FFA7-4D33-0E45-8088-47222AA28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73592-B493-3545-B840-516CC67E52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F8FFA-A3D2-BB4C-BBD0-B5356B8EB021}" type="datetimeFigureOut">
              <a:rPr lang="en-US" smtClean="0"/>
              <a:t>12/24/20</a:t>
            </a:fld>
            <a:endParaRPr lang="en-US"/>
          </a:p>
        </p:txBody>
      </p:sp>
      <p:sp>
        <p:nvSpPr>
          <p:cNvPr id="5" name="Footer Placeholder 4">
            <a:extLst>
              <a:ext uri="{FF2B5EF4-FFF2-40B4-BE49-F238E27FC236}">
                <a16:creationId xmlns:a16="http://schemas.microsoft.com/office/drawing/2014/main" id="{BBAC2AFF-440E-3A4A-9AFA-116A73AC5D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25785B-E368-1043-9E5D-E1201ED47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18046-A8B6-D34C-9FFB-E341D1D286F6}" type="slidenum">
              <a:rPr lang="en-US" smtClean="0"/>
              <a:t>‹#›</a:t>
            </a:fld>
            <a:endParaRPr lang="en-US"/>
          </a:p>
        </p:txBody>
      </p:sp>
    </p:spTree>
    <p:extLst>
      <p:ext uri="{BB962C8B-B14F-4D97-AF65-F5344CB8AC3E}">
        <p14:creationId xmlns:p14="http://schemas.microsoft.com/office/powerpoint/2010/main" val="116868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pro.europeana.eu/" TargetMode="External"/><Relationship Id="rId3" Type="http://schemas.openxmlformats.org/officeDocument/2006/relationships/hyperlink" Target="https://books.google.com/ngrams" TargetMode="External"/><Relationship Id="rId7" Type="http://schemas.openxmlformats.org/officeDocument/2006/relationships/hyperlink" Target="https://pro.dp.l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chroniclingamerica.loc.gov/" TargetMode="External"/><Relationship Id="rId5" Type="http://schemas.openxmlformats.org/officeDocument/2006/relationships/hyperlink" Target="https://analytics.hathitrust.org/" TargetMode="External"/><Relationship Id="rId10" Type="http://schemas.openxmlformats.org/officeDocument/2006/relationships/hyperlink" Target="https://archive.org/" TargetMode="External"/><Relationship Id="rId4" Type="http://schemas.openxmlformats.org/officeDocument/2006/relationships/hyperlink" Target="https://libguides.bc.edu/textdatamining/databases" TargetMode="External"/><Relationship Id="rId9" Type="http://schemas.openxmlformats.org/officeDocument/2006/relationships/hyperlink" Target="https://www.gutenberg.or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C7CE-0D50-924E-A49F-19C41D06CBA6}"/>
              </a:ext>
            </a:extLst>
          </p:cNvPr>
          <p:cNvSpPr>
            <a:spLocks noGrp="1"/>
          </p:cNvSpPr>
          <p:nvPr>
            <p:ph type="ctrTitle"/>
          </p:nvPr>
        </p:nvSpPr>
        <p:spPr/>
        <p:txBody>
          <a:bodyPr/>
          <a:lstStyle/>
          <a:p>
            <a:r>
              <a:rPr lang="en-US" dirty="0"/>
              <a:t>Cultural Analytics</a:t>
            </a:r>
          </a:p>
        </p:txBody>
      </p:sp>
    </p:spTree>
    <p:extLst>
      <p:ext uri="{BB962C8B-B14F-4D97-AF65-F5344CB8AC3E}">
        <p14:creationId xmlns:p14="http://schemas.microsoft.com/office/powerpoint/2010/main" val="3580279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255D-4E35-464C-A852-2172D8BC142B}"/>
              </a:ext>
            </a:extLst>
          </p:cNvPr>
          <p:cNvSpPr>
            <a:spLocks noGrp="1"/>
          </p:cNvSpPr>
          <p:nvPr>
            <p:ph type="title"/>
          </p:nvPr>
        </p:nvSpPr>
        <p:spPr/>
        <p:txBody>
          <a:bodyPr/>
          <a:lstStyle/>
          <a:p>
            <a:r>
              <a:rPr lang="en-US" dirty="0"/>
              <a:t>What is CA?</a:t>
            </a:r>
          </a:p>
        </p:txBody>
      </p:sp>
      <p:sp>
        <p:nvSpPr>
          <p:cNvPr id="3" name="Content Placeholder 2">
            <a:extLst>
              <a:ext uri="{FF2B5EF4-FFF2-40B4-BE49-F238E27FC236}">
                <a16:creationId xmlns:a16="http://schemas.microsoft.com/office/drawing/2014/main" id="{ED6830DC-841F-ED48-A87C-6CC5E53D607F}"/>
              </a:ext>
            </a:extLst>
          </p:cNvPr>
          <p:cNvSpPr>
            <a:spLocks noGrp="1"/>
          </p:cNvSpPr>
          <p:nvPr>
            <p:ph idx="1"/>
          </p:nvPr>
        </p:nvSpPr>
        <p:spPr/>
        <p:txBody>
          <a:bodyPr>
            <a:normAutofit/>
          </a:bodyPr>
          <a:lstStyle/>
          <a:p>
            <a:pPr marL="0" indent="0">
              <a:buNone/>
            </a:pPr>
            <a:r>
              <a:rPr lang="en-US" sz="3600" dirty="0"/>
              <a:t>Looking for cultural patterns at scale</a:t>
            </a:r>
          </a:p>
          <a:p>
            <a:pPr marL="0" indent="0">
              <a:buNone/>
            </a:pPr>
            <a:r>
              <a:rPr lang="en-US" sz="3600" dirty="0"/>
              <a:t>	</a:t>
            </a:r>
          </a:p>
          <a:p>
            <a:pPr marL="0" indent="0">
              <a:buNone/>
            </a:pPr>
            <a:r>
              <a:rPr lang="en-US" sz="3600" dirty="0"/>
              <a:t>Scale = </a:t>
            </a:r>
          </a:p>
          <a:p>
            <a:pPr lvl="2"/>
            <a:r>
              <a:rPr lang="en-US" sz="3600" dirty="0"/>
              <a:t>100s – 1000s of years</a:t>
            </a:r>
          </a:p>
          <a:p>
            <a:pPr lvl="2"/>
            <a:r>
              <a:rPr lang="en-US" sz="3600" dirty="0"/>
              <a:t>10,000s – 100,000s of books</a:t>
            </a:r>
          </a:p>
          <a:p>
            <a:pPr lvl="2"/>
            <a:r>
              <a:rPr lang="en-US" sz="3600" dirty="0"/>
              <a:t>Millions to billions words</a:t>
            </a:r>
          </a:p>
        </p:txBody>
      </p:sp>
    </p:spTree>
    <p:extLst>
      <p:ext uri="{BB962C8B-B14F-4D97-AF65-F5344CB8AC3E}">
        <p14:creationId xmlns:p14="http://schemas.microsoft.com/office/powerpoint/2010/main" val="3549249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CCFEC-4632-824F-9C16-969EE958F650}"/>
              </a:ext>
            </a:extLst>
          </p:cNvPr>
          <p:cNvSpPr>
            <a:spLocks noGrp="1"/>
          </p:cNvSpPr>
          <p:nvPr>
            <p:ph type="title"/>
          </p:nvPr>
        </p:nvSpPr>
        <p:spPr/>
        <p:txBody>
          <a:bodyPr/>
          <a:lstStyle/>
          <a:p>
            <a:r>
              <a:rPr lang="en-US" dirty="0"/>
              <a:t>But why?</a:t>
            </a:r>
          </a:p>
        </p:txBody>
      </p:sp>
      <p:sp>
        <p:nvSpPr>
          <p:cNvPr id="3" name="Content Placeholder 2">
            <a:extLst>
              <a:ext uri="{FF2B5EF4-FFF2-40B4-BE49-F238E27FC236}">
                <a16:creationId xmlns:a16="http://schemas.microsoft.com/office/drawing/2014/main" id="{F92BA489-BEB5-3548-BFEA-769A511D5FF2}"/>
              </a:ext>
            </a:extLst>
          </p:cNvPr>
          <p:cNvSpPr>
            <a:spLocks noGrp="1"/>
          </p:cNvSpPr>
          <p:nvPr>
            <p:ph idx="1"/>
          </p:nvPr>
        </p:nvSpPr>
        <p:spPr/>
        <p:txBody>
          <a:bodyPr/>
          <a:lstStyle/>
          <a:p>
            <a:pPr marL="0" indent="0">
              <a:buNone/>
            </a:pPr>
            <a:r>
              <a:rPr lang="en-US" dirty="0"/>
              <a:t>Humanists study and make claims about cultural. CA allows humanist to test their claims about cultural phenomena “more empirically”</a:t>
            </a:r>
          </a:p>
          <a:p>
            <a:pPr marL="0" indent="0">
              <a:buNone/>
            </a:pPr>
            <a:endParaRPr lang="en-US" dirty="0"/>
          </a:p>
          <a:p>
            <a:pPr marL="0" indent="0">
              <a:buNone/>
            </a:pPr>
            <a:r>
              <a:rPr lang="en-US" dirty="0"/>
              <a:t>Example: Instead of reading closely a handful of British Victorian novels to understand how England thought about criminal punishment in that period, we can now look at the language of thousands of British novels over time and track language changes to validate old claims and make new ones.</a:t>
            </a:r>
          </a:p>
        </p:txBody>
      </p:sp>
    </p:spTree>
    <p:extLst>
      <p:ext uri="{BB962C8B-B14F-4D97-AF65-F5344CB8AC3E}">
        <p14:creationId xmlns:p14="http://schemas.microsoft.com/office/powerpoint/2010/main" val="4151223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7879F-FAFE-1946-9958-E250FB3F6CA9}"/>
              </a:ext>
            </a:extLst>
          </p:cNvPr>
          <p:cNvSpPr>
            <a:spLocks noGrp="1"/>
          </p:cNvSpPr>
          <p:nvPr>
            <p:ph type="title"/>
          </p:nvPr>
        </p:nvSpPr>
        <p:spPr/>
        <p:txBody>
          <a:bodyPr/>
          <a:lstStyle/>
          <a:p>
            <a:r>
              <a:rPr lang="en-US" dirty="0"/>
              <a:t>Understanding the </a:t>
            </a:r>
            <a:r>
              <a:rPr lang="en-US" dirty="0" err="1"/>
              <a:t>Ngram</a:t>
            </a:r>
            <a:r>
              <a:rPr lang="en-US" dirty="0"/>
              <a:t> Viewer</a:t>
            </a:r>
          </a:p>
        </p:txBody>
      </p:sp>
      <p:sp>
        <p:nvSpPr>
          <p:cNvPr id="3" name="Content Placeholder 2">
            <a:extLst>
              <a:ext uri="{FF2B5EF4-FFF2-40B4-BE49-F238E27FC236}">
                <a16:creationId xmlns:a16="http://schemas.microsoft.com/office/drawing/2014/main" id="{4DC5F2B6-77EE-6647-9261-47F9B962FB6E}"/>
              </a:ext>
            </a:extLst>
          </p:cNvPr>
          <p:cNvSpPr>
            <a:spLocks noGrp="1"/>
          </p:cNvSpPr>
          <p:nvPr>
            <p:ph idx="1"/>
          </p:nvPr>
        </p:nvSpPr>
        <p:spPr>
          <a:xfrm>
            <a:off x="838200" y="1825625"/>
            <a:ext cx="10515600" cy="4765180"/>
          </a:xfrm>
        </p:spPr>
        <p:txBody>
          <a:bodyPr>
            <a:normAutofit fontScale="92500" lnSpcReduction="10000"/>
          </a:bodyPr>
          <a:lstStyle/>
          <a:p>
            <a:r>
              <a:rPr lang="en-US" b="1" dirty="0"/>
              <a:t>Gram</a:t>
            </a:r>
            <a:r>
              <a:rPr lang="en-US" dirty="0"/>
              <a:t> = unit of meaning; each unit is a string of characters separated by spaces</a:t>
            </a:r>
          </a:p>
          <a:p>
            <a:pPr lvl="1"/>
            <a:r>
              <a:rPr lang="en-US" dirty="0"/>
              <a:t>Unigram (1-gram) = one unit of meaning separated spaces (</a:t>
            </a:r>
            <a:r>
              <a:rPr lang="en-US" dirty="0" err="1"/>
              <a:t>ie</a:t>
            </a:r>
            <a:r>
              <a:rPr lang="en-US" dirty="0"/>
              <a:t>, “dog”)</a:t>
            </a:r>
          </a:p>
          <a:p>
            <a:pPr lvl="1"/>
            <a:r>
              <a:rPr lang="en-US" dirty="0"/>
              <a:t>Bigram (2-gram) = two units of meaning separated spaces (</a:t>
            </a:r>
            <a:r>
              <a:rPr lang="en-US" dirty="0" err="1"/>
              <a:t>ie</a:t>
            </a:r>
            <a:r>
              <a:rPr lang="en-US" dirty="0"/>
              <a:t>, “dog lover”</a:t>
            </a:r>
          </a:p>
          <a:p>
            <a:pPr lvl="1"/>
            <a:r>
              <a:rPr lang="en-US" dirty="0"/>
              <a:t>Trigram (3-gram) = three units of meaning separated spaces (</a:t>
            </a:r>
            <a:r>
              <a:rPr lang="en-US" dirty="0" err="1"/>
              <a:t>ie</a:t>
            </a:r>
            <a:r>
              <a:rPr lang="en-US" dirty="0"/>
              <a:t>, “dog lover like”)</a:t>
            </a:r>
          </a:p>
          <a:p>
            <a:r>
              <a:rPr lang="en-US" b="1" dirty="0"/>
              <a:t>Smoothing</a:t>
            </a:r>
            <a:r>
              <a:rPr lang="en-US" dirty="0"/>
              <a:t> = averaging the number of times an n-gram appears over years, for example in 1919</a:t>
            </a:r>
          </a:p>
          <a:p>
            <a:pPr lvl="1"/>
            <a:r>
              <a:rPr lang="en-US" dirty="0"/>
              <a:t>0 = take the raw word count of n-gram for 1919 only</a:t>
            </a:r>
          </a:p>
          <a:p>
            <a:pPr lvl="1"/>
            <a:r>
              <a:rPr lang="en-US" dirty="0"/>
              <a:t>1 = average n-gram count of 1919 by taking the count from 1918, 1919, and 1920 divided by 3</a:t>
            </a:r>
          </a:p>
          <a:p>
            <a:pPr lvl="1"/>
            <a:r>
              <a:rPr lang="en-US" dirty="0"/>
              <a:t>4 = average n-gram count of 1919 by taking the count from 1915, 1916, 1917, 1918, 1919, 1920, 1921, 1922, 1923 divided by 8</a:t>
            </a:r>
          </a:p>
          <a:p>
            <a:pPr lvl="1"/>
            <a:r>
              <a:rPr lang="en-US" dirty="0"/>
              <a:t>Years at the left and right most edge of the graph will average only years </a:t>
            </a:r>
          </a:p>
        </p:txBody>
      </p:sp>
    </p:spTree>
    <p:extLst>
      <p:ext uri="{BB962C8B-B14F-4D97-AF65-F5344CB8AC3E}">
        <p14:creationId xmlns:p14="http://schemas.microsoft.com/office/powerpoint/2010/main" val="47455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4AA77-14A5-084D-A8CE-5195AF3021AA}"/>
              </a:ext>
            </a:extLst>
          </p:cNvPr>
          <p:cNvSpPr>
            <a:spLocks noGrp="1"/>
          </p:cNvSpPr>
          <p:nvPr>
            <p:ph type="title"/>
          </p:nvPr>
        </p:nvSpPr>
        <p:spPr/>
        <p:txBody>
          <a:bodyPr/>
          <a:lstStyle/>
          <a:p>
            <a:r>
              <a:rPr lang="en-US" dirty="0"/>
              <a:t>Why has CA not overtaken the Humanities</a:t>
            </a:r>
          </a:p>
        </p:txBody>
      </p:sp>
      <p:sp>
        <p:nvSpPr>
          <p:cNvPr id="3" name="Content Placeholder 2">
            <a:extLst>
              <a:ext uri="{FF2B5EF4-FFF2-40B4-BE49-F238E27FC236}">
                <a16:creationId xmlns:a16="http://schemas.microsoft.com/office/drawing/2014/main" id="{9C712D95-E47A-084B-8F38-BF21EF9DC91F}"/>
              </a:ext>
            </a:extLst>
          </p:cNvPr>
          <p:cNvSpPr>
            <a:spLocks noGrp="1"/>
          </p:cNvSpPr>
          <p:nvPr>
            <p:ph idx="1"/>
          </p:nvPr>
        </p:nvSpPr>
        <p:spPr/>
        <p:txBody>
          <a:bodyPr>
            <a:normAutofit fontScale="25000" lnSpcReduction="20000"/>
          </a:bodyPr>
          <a:lstStyle/>
          <a:p>
            <a:pPr marL="0" indent="0" fontAlgn="base">
              <a:lnSpc>
                <a:spcPct val="120000"/>
              </a:lnSpc>
              <a:buNone/>
            </a:pPr>
            <a:r>
              <a:rPr lang="en-US" sz="7400" dirty="0"/>
              <a:t>This is not just a tool; this is actually shaping the kind of questions someone in literature might even ask…It should come in a box marked ‘Handle With Care,’…</a:t>
            </a:r>
          </a:p>
          <a:p>
            <a:pPr marL="0" indent="0" fontAlgn="base">
              <a:lnSpc>
                <a:spcPct val="120000"/>
              </a:lnSpc>
              <a:buNone/>
            </a:pPr>
            <a:r>
              <a:rPr lang="en-US" sz="7200" dirty="0"/>
              <a:t>(Matthew Bevis quoted in </a:t>
            </a:r>
            <a:r>
              <a:rPr lang="en-US" sz="7200" i="1" dirty="0"/>
              <a:t>Analyzing Literature by Words and Numbers</a:t>
            </a:r>
            <a:r>
              <a:rPr lang="en-US" sz="7200" dirty="0"/>
              <a:t>)</a:t>
            </a:r>
            <a:r>
              <a:rPr lang="en-US" sz="7400" dirty="0"/>
              <a:t> </a:t>
            </a:r>
          </a:p>
          <a:p>
            <a:pPr marL="0" indent="0" fontAlgn="base">
              <a:lnSpc>
                <a:spcPct val="120000"/>
              </a:lnSpc>
              <a:buNone/>
            </a:pPr>
            <a:endParaRPr lang="en-US" sz="7400" dirty="0"/>
          </a:p>
          <a:p>
            <a:pPr marL="0" indent="0" fontAlgn="base">
              <a:lnSpc>
                <a:spcPct val="120000"/>
              </a:lnSpc>
              <a:buNone/>
            </a:pPr>
            <a:r>
              <a:rPr lang="en-US" sz="7400" dirty="0"/>
              <a:t>Ms. Martin at Princeton knows firsthand how electronic searches can unearth both obscure texts and dead ends. She has spent the last 10 years compiling a list of books, newspaper and journal articles about the technical aspects of poetry…She recalled finding a sudden explosion of the words “syntax” and “prosody” in 1832, suggesting a spirited debate about poetic structure. But it turned out that Dr. Syntax and Prosody were the names of two racehorses…“You find 200 titles with ‘Syntax,’ and you think there must be a big grammar debate that year,” Ms. Martin said, “but it was just that Syntax was winning.”</a:t>
            </a:r>
          </a:p>
          <a:p>
            <a:pPr marL="0" indent="0" fontAlgn="base">
              <a:lnSpc>
                <a:spcPct val="120000"/>
              </a:lnSpc>
              <a:buNone/>
            </a:pPr>
            <a:r>
              <a:rPr lang="en-US" sz="7200" dirty="0"/>
              <a:t>(Meredith Martin quoted in </a:t>
            </a:r>
            <a:r>
              <a:rPr lang="en-US" sz="7200" i="1" dirty="0"/>
              <a:t>Analyzing Literature by Words and Numbers</a:t>
            </a:r>
            <a:r>
              <a:rPr lang="en-US" sz="7200" dirty="0"/>
              <a:t>)</a:t>
            </a:r>
          </a:p>
          <a:p>
            <a:pPr marL="0" indent="0" fontAlgn="base">
              <a:buNone/>
            </a:pPr>
            <a:endParaRPr lang="en-US" dirty="0"/>
          </a:p>
          <a:p>
            <a:pPr marL="0" indent="0" fontAlgn="base">
              <a:buNone/>
            </a:pPr>
            <a:r>
              <a:rPr lang="en-US" dirty="0"/>
              <a:t>	</a:t>
            </a:r>
          </a:p>
        </p:txBody>
      </p:sp>
    </p:spTree>
    <p:extLst>
      <p:ext uri="{BB962C8B-B14F-4D97-AF65-F5344CB8AC3E}">
        <p14:creationId xmlns:p14="http://schemas.microsoft.com/office/powerpoint/2010/main" val="3662761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7B0A-757A-CD4A-AF54-C595417686C1}"/>
              </a:ext>
            </a:extLst>
          </p:cNvPr>
          <p:cNvSpPr>
            <a:spLocks noGrp="1"/>
          </p:cNvSpPr>
          <p:nvPr>
            <p:ph type="title"/>
          </p:nvPr>
        </p:nvSpPr>
        <p:spPr/>
        <p:txBody>
          <a:bodyPr/>
          <a:lstStyle/>
          <a:p>
            <a:r>
              <a:rPr lang="en-US" dirty="0"/>
              <a:t>Finding “Reliable” Data</a:t>
            </a:r>
          </a:p>
        </p:txBody>
      </p:sp>
      <p:sp>
        <p:nvSpPr>
          <p:cNvPr id="3" name="Content Placeholder 2">
            <a:extLst>
              <a:ext uri="{FF2B5EF4-FFF2-40B4-BE49-F238E27FC236}">
                <a16:creationId xmlns:a16="http://schemas.microsoft.com/office/drawing/2014/main" id="{DC5369C2-BDC7-4B49-B73B-88D70B06F78A}"/>
              </a:ext>
            </a:extLst>
          </p:cNvPr>
          <p:cNvSpPr>
            <a:spLocks noGrp="1"/>
          </p:cNvSpPr>
          <p:nvPr>
            <p:ph idx="1"/>
          </p:nvPr>
        </p:nvSpPr>
        <p:spPr/>
        <p:txBody>
          <a:bodyPr/>
          <a:lstStyle/>
          <a:p>
            <a:r>
              <a:rPr lang="en-US" dirty="0"/>
              <a:t>Google Book </a:t>
            </a:r>
            <a:r>
              <a:rPr lang="en-US" dirty="0">
                <a:hlinkClick r:id="rId3"/>
              </a:rPr>
              <a:t>Ngram Viewer</a:t>
            </a:r>
            <a:endParaRPr lang="en-US" dirty="0"/>
          </a:p>
          <a:p>
            <a:r>
              <a:rPr lang="en-US" dirty="0"/>
              <a:t>Compile text data from going to digital databases</a:t>
            </a:r>
          </a:p>
          <a:p>
            <a:pPr lvl="2" fontAlgn="base"/>
            <a:r>
              <a:rPr lang="en-US" u="sng" dirty="0">
                <a:hlinkClick r:id="rId4"/>
              </a:rPr>
              <a:t>Databases</a:t>
            </a:r>
            <a:r>
              <a:rPr lang="en-US" dirty="0"/>
              <a:t> that allow text mining</a:t>
            </a:r>
          </a:p>
          <a:p>
            <a:pPr fontAlgn="base"/>
            <a:r>
              <a:rPr lang="en-US" dirty="0"/>
              <a:t>Digital Libraries (need to OCR)</a:t>
            </a:r>
          </a:p>
          <a:p>
            <a:pPr lvl="2" fontAlgn="base"/>
            <a:r>
              <a:rPr lang="en-US" u="sng" dirty="0">
                <a:hlinkClick r:id="rId5"/>
              </a:rPr>
              <a:t>Hathi Trust</a:t>
            </a:r>
            <a:r>
              <a:rPr lang="en-US" dirty="0"/>
              <a:t> </a:t>
            </a:r>
          </a:p>
          <a:p>
            <a:pPr lvl="2" fontAlgn="base"/>
            <a:r>
              <a:rPr lang="en-US" dirty="0"/>
              <a:t>Library of Congress’ </a:t>
            </a:r>
            <a:r>
              <a:rPr lang="en-US" dirty="0">
                <a:hlinkClick r:id="rId6"/>
              </a:rPr>
              <a:t>Chronicling America</a:t>
            </a:r>
            <a:endParaRPr lang="en-US" dirty="0"/>
          </a:p>
          <a:p>
            <a:pPr lvl="2" fontAlgn="base"/>
            <a:r>
              <a:rPr lang="en-US" u="sng" dirty="0">
                <a:hlinkClick r:id="rId7"/>
              </a:rPr>
              <a:t>Digital Public Library of America</a:t>
            </a:r>
            <a:endParaRPr lang="en-US" dirty="0"/>
          </a:p>
          <a:p>
            <a:pPr lvl="2" fontAlgn="base"/>
            <a:r>
              <a:rPr lang="en-US" u="sng" dirty="0">
                <a:hlinkClick r:id="rId8"/>
              </a:rPr>
              <a:t>Europeana</a:t>
            </a:r>
            <a:endParaRPr lang="en-US" dirty="0"/>
          </a:p>
          <a:p>
            <a:pPr lvl="2" fontAlgn="base"/>
            <a:r>
              <a:rPr lang="en-US" dirty="0">
                <a:hlinkClick r:id="rId9"/>
              </a:rPr>
              <a:t>Project Gutenberg</a:t>
            </a:r>
            <a:endParaRPr lang="en-US" dirty="0"/>
          </a:p>
          <a:p>
            <a:pPr lvl="2" fontAlgn="base"/>
            <a:r>
              <a:rPr lang="en-US" dirty="0">
                <a:hlinkClick r:id="rId10"/>
              </a:rPr>
              <a:t>Internet Archive</a:t>
            </a:r>
            <a:endParaRPr lang="en-US" dirty="0"/>
          </a:p>
          <a:p>
            <a:endParaRPr lang="en-US" dirty="0"/>
          </a:p>
          <a:p>
            <a:endParaRPr lang="en-US" dirty="0"/>
          </a:p>
        </p:txBody>
      </p:sp>
    </p:spTree>
    <p:extLst>
      <p:ext uri="{BB962C8B-B14F-4D97-AF65-F5344CB8AC3E}">
        <p14:creationId xmlns:p14="http://schemas.microsoft.com/office/powerpoint/2010/main" val="1473270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8152-7382-E943-82BC-3CD9022637DA}"/>
              </a:ext>
            </a:extLst>
          </p:cNvPr>
          <p:cNvSpPr>
            <a:spLocks noGrp="1"/>
          </p:cNvSpPr>
          <p:nvPr>
            <p:ph type="title"/>
          </p:nvPr>
        </p:nvSpPr>
        <p:spPr/>
        <p:txBody>
          <a:bodyPr/>
          <a:lstStyle/>
          <a:p>
            <a:r>
              <a:rPr lang="en-US" dirty="0"/>
              <a:t>Need to Interpret Quantitative Results</a:t>
            </a:r>
          </a:p>
        </p:txBody>
      </p:sp>
      <p:sp>
        <p:nvSpPr>
          <p:cNvPr id="3" name="Content Placeholder 2">
            <a:extLst>
              <a:ext uri="{FF2B5EF4-FFF2-40B4-BE49-F238E27FC236}">
                <a16:creationId xmlns:a16="http://schemas.microsoft.com/office/drawing/2014/main" id="{A0D17781-87BE-3948-92A0-819F092DADFB}"/>
              </a:ext>
            </a:extLst>
          </p:cNvPr>
          <p:cNvSpPr>
            <a:spLocks noGrp="1"/>
          </p:cNvSpPr>
          <p:nvPr>
            <p:ph idx="1"/>
          </p:nvPr>
        </p:nvSpPr>
        <p:spPr/>
        <p:txBody>
          <a:bodyPr/>
          <a:lstStyle/>
          <a:p>
            <a:pPr marL="0" indent="0">
              <a:buNone/>
            </a:pPr>
            <a:r>
              <a:rPr lang="en-US" sz="2400" dirty="0"/>
              <a:t>“we must remain attentive to where and how computational data analytics crosses the line into naïve empiricism—often unwittingly… [By]…acknowledging that numbers have to be </a:t>
            </a:r>
            <a:r>
              <a:rPr lang="en-US" sz="2400" i="1" dirty="0"/>
              <a:t>read</a:t>
            </a:r>
            <a:r>
              <a:rPr lang="en-US" sz="2400" dirty="0"/>
              <a:t>—that is, resisting the view that statistical results are meaningful in any self-evident way—takes place by close reading of computational results and often manipulating parameters, adjusting algorithms, and rerunning the data”</a:t>
            </a:r>
          </a:p>
          <a:p>
            <a:pPr marL="0" indent="0">
              <a:buNone/>
            </a:pPr>
            <a:r>
              <a:rPr lang="en-US" sz="1800" dirty="0"/>
              <a:t>(from Laura Mandell </a:t>
            </a:r>
            <a:r>
              <a:rPr lang="en-US" sz="1800" i="1" dirty="0"/>
              <a:t>Gender and Cultural Analytics: Finding or Marking Stereotypes</a:t>
            </a:r>
            <a:r>
              <a:rPr lang="en-US" sz="1800" dirty="0"/>
              <a:t>)</a:t>
            </a:r>
          </a:p>
          <a:p>
            <a:pPr marL="0" indent="0">
              <a:buNone/>
            </a:pPr>
            <a:endParaRPr lang="en-US" dirty="0"/>
          </a:p>
          <a:p>
            <a:pPr marL="0" indent="0">
              <a:buNone/>
            </a:pPr>
            <a:r>
              <a:rPr lang="en-US" dirty="0"/>
              <a:t>Scholars have to think carefully about their datasets, how they organize them, and the word counts they find significant or else risk suggesting cultural stereotypes as </a:t>
            </a:r>
            <a:r>
              <a:rPr lang="en-US"/>
              <a:t>objective truth</a:t>
            </a:r>
            <a:endParaRPr lang="en-US" dirty="0"/>
          </a:p>
        </p:txBody>
      </p:sp>
    </p:spTree>
    <p:extLst>
      <p:ext uri="{BB962C8B-B14F-4D97-AF65-F5344CB8AC3E}">
        <p14:creationId xmlns:p14="http://schemas.microsoft.com/office/powerpoint/2010/main" val="2610261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2506F-710D-2E44-AF6D-C0D947C8B62B}"/>
              </a:ext>
            </a:extLst>
          </p:cNvPr>
          <p:cNvSpPr>
            <a:spLocks noGrp="1"/>
          </p:cNvSpPr>
          <p:nvPr>
            <p:ph type="title"/>
          </p:nvPr>
        </p:nvSpPr>
        <p:spPr/>
        <p:txBody>
          <a:bodyPr/>
          <a:lstStyle/>
          <a:p>
            <a:r>
              <a:rPr lang="en-US" dirty="0"/>
              <a:t>Analyzing CA</a:t>
            </a:r>
          </a:p>
        </p:txBody>
      </p:sp>
      <p:pic>
        <p:nvPicPr>
          <p:cNvPr id="5" name="Content Placeholder 4">
            <a:extLst>
              <a:ext uri="{FF2B5EF4-FFF2-40B4-BE49-F238E27FC236}">
                <a16:creationId xmlns:a16="http://schemas.microsoft.com/office/drawing/2014/main" id="{F8FBA131-553C-584F-83B6-264095339BAB}"/>
              </a:ext>
            </a:extLst>
          </p:cNvPr>
          <p:cNvPicPr>
            <a:picLocks noGrp="1" noChangeAspect="1"/>
          </p:cNvPicPr>
          <p:nvPr>
            <p:ph idx="1"/>
          </p:nvPr>
        </p:nvPicPr>
        <p:blipFill rotWithShape="1">
          <a:blip r:embed="rId3"/>
          <a:srcRect l="3080" t="3329" r="5435" b="4090"/>
          <a:stretch/>
        </p:blipFill>
        <p:spPr>
          <a:xfrm>
            <a:off x="1028701" y="1857376"/>
            <a:ext cx="5657850" cy="4635500"/>
          </a:xfrm>
        </p:spPr>
      </p:pic>
      <p:sp>
        <p:nvSpPr>
          <p:cNvPr id="8" name="TextBox 7">
            <a:extLst>
              <a:ext uri="{FF2B5EF4-FFF2-40B4-BE49-F238E27FC236}">
                <a16:creationId xmlns:a16="http://schemas.microsoft.com/office/drawing/2014/main" id="{57206E71-261A-854B-A52E-BB363C09CC24}"/>
              </a:ext>
            </a:extLst>
          </p:cNvPr>
          <p:cNvSpPr txBox="1"/>
          <p:nvPr/>
        </p:nvSpPr>
        <p:spPr>
          <a:xfrm>
            <a:off x="6863938" y="2420800"/>
            <a:ext cx="4821382" cy="2308324"/>
          </a:xfrm>
          <a:prstGeom prst="rect">
            <a:avLst/>
          </a:prstGeom>
          <a:noFill/>
        </p:spPr>
        <p:txBody>
          <a:bodyPr wrap="square" rtlCol="0">
            <a:spAutoFit/>
          </a:bodyPr>
          <a:lstStyle/>
          <a:p>
            <a:r>
              <a:rPr lang="en-US" dirty="0"/>
              <a:t>The graph to the left is from Cohen’s research in the NYT reading. The graph show the percent of all books published with the word </a:t>
            </a:r>
            <a:r>
              <a:rPr lang="en-US" b="1" dirty="0"/>
              <a:t>revolution</a:t>
            </a:r>
            <a:r>
              <a:rPr lang="en-US" dirty="0"/>
              <a:t> in the titles (y-axis) on a year by year basis (x-axis).</a:t>
            </a:r>
          </a:p>
          <a:p>
            <a:endParaRPr lang="en-US" dirty="0"/>
          </a:p>
          <a:p>
            <a:r>
              <a:rPr lang="en-US" dirty="0"/>
              <a:t>How do you </a:t>
            </a:r>
            <a:r>
              <a:rPr lang="en-US" b="1" dirty="0"/>
              <a:t>interpret</a:t>
            </a:r>
            <a:r>
              <a:rPr lang="en-US" dirty="0"/>
              <a:t> the graph?</a:t>
            </a:r>
          </a:p>
          <a:p>
            <a:endParaRPr lang="en-US" dirty="0"/>
          </a:p>
          <a:p>
            <a:r>
              <a:rPr lang="en-US" dirty="0"/>
              <a:t>What questions does this graph leave you with?</a:t>
            </a:r>
          </a:p>
        </p:txBody>
      </p:sp>
    </p:spTree>
    <p:extLst>
      <p:ext uri="{BB962C8B-B14F-4D97-AF65-F5344CB8AC3E}">
        <p14:creationId xmlns:p14="http://schemas.microsoft.com/office/powerpoint/2010/main" val="1461014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3134</TotalTime>
  <Words>803</Words>
  <Application>Microsoft Macintosh PowerPoint</Application>
  <PresentationFormat>Widescreen</PresentationFormat>
  <Paragraphs>58</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Cultural Analytics</vt:lpstr>
      <vt:lpstr>What is CA?</vt:lpstr>
      <vt:lpstr>But why?</vt:lpstr>
      <vt:lpstr>Understanding the Ngram Viewer</vt:lpstr>
      <vt:lpstr>Why has CA not overtaken the Humanities</vt:lpstr>
      <vt:lpstr>Finding “Reliable” Data</vt:lpstr>
      <vt:lpstr>Need to Interpret Quantitative Results</vt:lpstr>
      <vt:lpstr>Analyzing 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Cultural Analytics</dc:title>
  <dc:creator>Microsoft Office User</dc:creator>
  <cp:lastModifiedBy>Microsoft Office User</cp:lastModifiedBy>
  <cp:revision>17</cp:revision>
  <dcterms:created xsi:type="dcterms:W3CDTF">2020-12-24T14:58:01Z</dcterms:created>
  <dcterms:modified xsi:type="dcterms:W3CDTF">2020-12-26T19:12:54Z</dcterms:modified>
</cp:coreProperties>
</file>