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5c78a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a85c78a9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bguides.bc.edu/textdatamining/databases" TargetMode="External"/><Relationship Id="rId4" Type="http://schemas.openxmlformats.org/officeDocument/2006/relationships/hyperlink" Target="https://guides.lib.uci.edu/c.php?g=334722&amp;p=6470744" TargetMode="External"/><Relationship Id="rId5" Type="http://schemas.openxmlformats.org/officeDocument/2006/relationships/hyperlink" Target="https://analytics.hathitrust.org/" TargetMode="External"/><Relationship Id="rId6" Type="http://schemas.openxmlformats.org/officeDocument/2006/relationships/hyperlink" Target="https://www.loc.gov/collections/" TargetMode="External"/><Relationship Id="rId7" Type="http://schemas.openxmlformats.org/officeDocument/2006/relationships/hyperlink" Target="https://pro.dp.la/developers/api-codex" TargetMode="External"/><Relationship Id="rId8" Type="http://schemas.openxmlformats.org/officeDocument/2006/relationships/hyperlink" Target="https://pro.europeana.eu/resources/apis/intr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iriamposner.com/classes/dh201w19/tutorials-guides/finding-data/" TargetMode="External"/><Relationship Id="rId4" Type="http://schemas.openxmlformats.org/officeDocument/2006/relationships/hyperlink" Target="https://www.columnfivemedia.com/100-best-free-data-sources-infographic" TargetMode="External"/><Relationship Id="rId5" Type="http://schemas.openxmlformats.org/officeDocument/2006/relationships/hyperlink" Target="https://www.kaggle.com/datase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ebscraper.io/" TargetMode="External"/><Relationship Id="rId4" Type="http://schemas.openxmlformats.org/officeDocument/2006/relationships/hyperlink" Target="https://library.capture.duke.edu/Panopto/Pages/Viewer.aspx?id=08b0e58a-7b51-44da-9aa4-165c9c509797" TargetMode="External"/><Relationship Id="rId5" Type="http://schemas.openxmlformats.org/officeDocument/2006/relationships/hyperlink" Target="https://www.import.io/" TargetMode="External"/><Relationship Id="rId6" Type="http://schemas.openxmlformats.org/officeDocument/2006/relationships/hyperlink" Target="https://help.import.io/hc/en-u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ags.hawksey.info/" TargetMode="External"/><Relationship Id="rId4" Type="http://schemas.openxmlformats.org/officeDocument/2006/relationships/hyperlink" Target="https://github.com/DocNow/twarc" TargetMode="External"/><Relationship Id="rId5" Type="http://schemas.openxmlformats.org/officeDocument/2006/relationships/hyperlink" Target="https://catalog.docnow.io/" TargetMode="External"/><Relationship Id="rId6" Type="http://schemas.openxmlformats.org/officeDocument/2006/relationships/hyperlink" Target="https://github.com/rarcega/instagram-scraper" TargetMode="External"/><Relationship Id="rId7" Type="http://schemas.openxmlformats.org/officeDocument/2006/relationships/hyperlink" Target="https://github.com/harismuneer/Ultimate-Facebook-Scra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Data for DH Projects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Difficulties of humanities data research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Doing data-based research presents all kinds of methodological problems: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where to find the information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are the limitations to getting that information (eg, time and access)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information to collect and how much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methods to 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tools to 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to find data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Ask a Librarian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Compile data from going to archives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Compile data from going to digital databases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 u="sng">
                <a:solidFill>
                  <a:schemeClr val="hlink"/>
                </a:solidFill>
                <a:hlinkClick r:id="rId3"/>
              </a:rPr>
              <a:t>Databases</a:t>
            </a:r>
            <a:r>
              <a:rPr lang="en-US" sz="2040"/>
              <a:t> that allow text mining</a:t>
            </a:r>
            <a:endParaRPr sz="2040"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2040"/>
              <a:buChar char="•"/>
            </a:pPr>
            <a:r>
              <a:rPr lang="en-US" sz="2040" u="sng">
                <a:solidFill>
                  <a:schemeClr val="hlink"/>
                </a:solidFill>
                <a:hlinkClick r:id="rId4"/>
              </a:rPr>
              <a:t>Humanities datasets</a:t>
            </a:r>
            <a:endParaRPr sz="204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The Web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Digital Libraries (need to OCR these as well)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 u="sng">
                <a:solidFill>
                  <a:schemeClr val="hlink"/>
                </a:solidFill>
                <a:hlinkClick r:id="rId5"/>
              </a:rPr>
              <a:t>Hathi Trust</a:t>
            </a:r>
            <a:r>
              <a:rPr lang="en-US" sz="2040"/>
              <a:t> </a:t>
            </a:r>
            <a:endParaRPr sz="2040"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Library of Congress </a:t>
            </a:r>
            <a:r>
              <a:rPr lang="en-US" sz="2040" u="sng">
                <a:solidFill>
                  <a:schemeClr val="hlink"/>
                </a:solidFill>
                <a:hlinkClick r:id="rId6"/>
              </a:rPr>
              <a:t>Digital Collections</a:t>
            </a:r>
            <a:endParaRPr sz="2040"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 u="sng">
                <a:solidFill>
                  <a:schemeClr val="hlink"/>
                </a:solidFill>
                <a:hlinkClick r:id="rId7"/>
              </a:rPr>
              <a:t>Digital Public Library of America</a:t>
            </a:r>
            <a:endParaRPr sz="2040"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 u="sng">
                <a:solidFill>
                  <a:schemeClr val="hlink"/>
                </a:solidFill>
                <a:hlinkClick r:id="rId8"/>
              </a:rPr>
              <a:t>Europeana</a:t>
            </a:r>
            <a:endParaRPr sz="2040"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Free datasets on the web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Web pages and Social media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Finding existing datasets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6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Miriam Posner’s compiled list of datasets: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http://miriamposner.com/classes/dh201w19/tutorials-guides/finding-data/</a:t>
            </a:r>
            <a:endParaRPr sz="3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606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Free datasets by category: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https://www.columnfivemedia.com/100-best-free-data-sources-infographic</a:t>
            </a:r>
            <a:endParaRPr sz="3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Free datasets from Kaggle: </a:t>
            </a:r>
            <a:r>
              <a:rPr lang="en-US" sz="3000" u="sng">
                <a:solidFill>
                  <a:schemeClr val="hlink"/>
                </a:solidFill>
                <a:hlinkClick r:id="rId5"/>
              </a:rPr>
              <a:t>https://www.kaggle.com/datasets</a:t>
            </a:r>
            <a:endParaRPr sz="3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1" marL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get your own web data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Most information on the web can be had by using one of two methods: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1" lang="en-US" sz="3000"/>
              <a:t>Application Programing Interface (API) </a:t>
            </a:r>
            <a:r>
              <a:rPr lang="en-US" sz="3000"/>
              <a:t>= set of commands to access information provided by the company who “owns” that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1" lang="en-US" sz="3000"/>
              <a:t>Web Scraping </a:t>
            </a:r>
            <a:r>
              <a:rPr lang="en-US" sz="3000"/>
              <a:t>= Using HTML (structuring language which enables browsers to read and render information) to grab specific pieces of information on a web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to Use web scraping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93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Web scraping actually makes requests from a website’s server so it is generally better to use APIs. Web servers don’t like scrappers and will often limit their access.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500"/>
              <a:t>That said, here are valid reasons to use web scraping:</a:t>
            </a:r>
            <a:endParaRPr sz="3500"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500"/>
          </a:p>
          <a:p>
            <a:pPr indent="-36195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service you are trying to get information from doesn’t have an API</a:t>
            </a:r>
            <a:endParaRPr sz="3500"/>
          </a:p>
          <a:p>
            <a:pPr indent="-36195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The service’s API sucks (I’m talking to you Facebook)</a:t>
            </a:r>
            <a:endParaRPr sz="3500"/>
          </a:p>
          <a:p>
            <a:pPr indent="-30480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/>
              <a:t>Limited or no access</a:t>
            </a:r>
            <a:endParaRPr sz="3100"/>
          </a:p>
          <a:p>
            <a:pPr indent="-30480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en-US" sz="2300"/>
              <a:t>Server information limitations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No-programming web scraping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Chrome browser Web Scraper,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http://webscraper.io/</a:t>
            </a:r>
            <a:r>
              <a:rPr lang="en-US" sz="2500"/>
              <a:t> (free)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Tutorials: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https://library.capture.duke.edu/Panopto/Pages/Viewer.aspx?id=08b0e58a-7b51-44da-9aa4-165c9c509797</a:t>
            </a:r>
            <a:endParaRPr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Import IO, </a:t>
            </a:r>
            <a:r>
              <a:rPr lang="en-US" sz="2500" u="sng">
                <a:solidFill>
                  <a:schemeClr val="hlink"/>
                </a:solidFill>
                <a:hlinkClick r:id="rId5"/>
              </a:rPr>
              <a:t>https://www.import.io/</a:t>
            </a:r>
            <a:r>
              <a:rPr lang="en-US" sz="2500"/>
              <a:t> (free for seven days)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Tutorials: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 u="sng">
                <a:solidFill>
                  <a:schemeClr val="hlink"/>
                </a:solidFill>
                <a:hlinkClick r:id="rId6"/>
              </a:rPr>
              <a:t>https://help.import.io/hc/en-us</a:t>
            </a:r>
            <a:endParaRPr sz="2500"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data from Social Platforms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21605" y="1600200"/>
            <a:ext cx="9022395" cy="5060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36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Twitter</a:t>
            </a:r>
            <a:endParaRPr sz="2400"/>
          </a:p>
          <a:p>
            <a:pPr indent="-3072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TAGS</a:t>
            </a:r>
            <a:endParaRPr sz="2400"/>
          </a:p>
          <a:p>
            <a:pPr indent="-3072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TWARC</a:t>
            </a:r>
            <a:r>
              <a:rPr lang="en-US" sz="2400"/>
              <a:t> (requires programming knowledge)</a:t>
            </a:r>
            <a:endParaRPr sz="2400"/>
          </a:p>
          <a:p>
            <a:pPr indent="-3072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DocNow Archive</a:t>
            </a:r>
            <a:r>
              <a:rPr lang="en-US" sz="2400"/>
              <a:t> (may </a:t>
            </a:r>
            <a:r>
              <a:rPr lang="en-US" sz="2400"/>
              <a:t>require programming knowledge to get needed data)</a:t>
            </a:r>
            <a:endParaRPr sz="2400"/>
          </a:p>
          <a:p>
            <a:pPr indent="0" lvl="0" marL="13716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4362" lvl="0" marL="3429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Instagram</a:t>
            </a:r>
            <a:endParaRPr sz="2400"/>
          </a:p>
          <a:p>
            <a:pPr indent="-3072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Instagram-scraper </a:t>
            </a:r>
            <a:r>
              <a:rPr lang="en-US" sz="2400"/>
              <a:t>(requires programming knowledge)</a:t>
            </a:r>
            <a:endParaRPr sz="2400"/>
          </a:p>
          <a:p>
            <a:pPr indent="0" lvl="1" marL="4572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62"/>
              <a:buNone/>
            </a:pPr>
            <a:r>
              <a:t/>
            </a:r>
            <a:endParaRPr sz="2400"/>
          </a:p>
          <a:p>
            <a:pPr indent="-364362" lvl="0" marL="34290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Facebook</a:t>
            </a:r>
            <a:r>
              <a:rPr b="1" lang="en-US" sz="2400"/>
              <a:t>	</a:t>
            </a:r>
            <a:endParaRPr sz="2400"/>
          </a:p>
          <a:p>
            <a:pPr indent="-307212" lvl="1" marL="742950" rtl="0" algn="l">
              <a:lnSpc>
                <a:spcPct val="80000"/>
              </a:lnSpc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Ultimate-Facebook-Scraper</a:t>
            </a:r>
            <a:r>
              <a:rPr lang="en-US" sz="2400"/>
              <a:t> (</a:t>
            </a:r>
            <a:r>
              <a:rPr lang="en-US" sz="2400"/>
              <a:t>requires programming knowledge</a:t>
            </a:r>
            <a:endParaRPr sz="2400"/>
          </a:p>
          <a:p>
            <a:pPr indent="0" lvl="2" marL="9144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