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1" marL="457200" rtl="0" algn="l">
              <a:spcBef>
                <a:spcPts val="0"/>
              </a:spcBef>
              <a:spcAft>
                <a:spcPts val="0"/>
              </a:spcAft>
              <a:buNone/>
            </a:pPr>
            <a:r>
              <a:rPr b="1" lang="en-US" sz="1200">
                <a:solidFill>
                  <a:schemeClr val="dk1"/>
                </a:solidFill>
                <a:latin typeface="Calibri"/>
                <a:ea typeface="Calibri"/>
                <a:cs typeface="Calibri"/>
                <a:sym typeface="Calibri"/>
              </a:rPr>
              <a:t>Demonstrate, using keywords based upon class topic</a:t>
            </a:r>
            <a:endParaRPr/>
          </a:p>
          <a:p>
            <a:pPr indent="0" lvl="1" marL="45720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Searches the “scholarly” part of the internet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-Google sets the parameters for what is considered scholarly so questionable sources do get in there</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-Focuses on what their webcrawlers can easily locate and index, so sources that have no online presence will most likely not appear</a:t>
            </a:r>
            <a:endParaRPr/>
          </a:p>
          <a:p>
            <a:pPr indent="0" lvl="2" marL="91440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Strength is in articles</a:t>
            </a:r>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Connects you to Marist sources that are available </a:t>
            </a:r>
            <a:r>
              <a:rPr lang="en-US" sz="1200" u="sng">
                <a:solidFill>
                  <a:schemeClr val="dk1"/>
                </a:solidFill>
                <a:latin typeface="Calibri"/>
                <a:ea typeface="Calibri"/>
                <a:cs typeface="Calibri"/>
                <a:sym typeface="Calibri"/>
              </a:rPr>
              <a:t>online</a:t>
            </a:r>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Wider exposure to the conversation about a topic</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-Sources the Marist library does not have</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Demonstrate Linking abilities of Google Scholar—Students do not follow along</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65" name="Google Shape;165;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Subject Databases</a:t>
            </a:r>
            <a:endParaRPr/>
          </a:p>
          <a:p>
            <a:pPr indent="0" lvl="0" marL="0" rtl="0" algn="l">
              <a:spcBef>
                <a:spcPts val="0"/>
              </a:spcBef>
              <a:spcAft>
                <a:spcPts val="0"/>
              </a:spcAft>
              <a:buNone/>
            </a:pPr>
            <a:r>
              <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Demonstrate database, selected based upon class topic, students follow along</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Subject specific universes of information</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-Not as overwhelming as they are much smaller than tools like Fox Hunt and Google Scholar</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Specialized limits and account services</a:t>
            </a:r>
            <a:endParaRPr/>
          </a:p>
          <a:p>
            <a:pPr indent="-95250" lvl="0" marL="17145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Strength is usually in articles</a:t>
            </a:r>
            <a:endParaRPr/>
          </a:p>
          <a:p>
            <a:pPr indent="-95250" lvl="0" marL="17145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Connects you to Marist sources that are available online and in the library</a:t>
            </a:r>
            <a:endParaRPr/>
          </a:p>
          <a:p>
            <a:pPr indent="-95250" lvl="0" marL="17145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Wider exposure to the conversation about a topic</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-Sources the Marist library does not have</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Point out subject databases on course pathfinder/subject guide.</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73" name="Google Shape;173;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Why evaluate? Filter and assess information to find information that fits your information needs and is valid, reliable and trustworthy. </a:t>
            </a:r>
            <a:endParaRPr/>
          </a:p>
        </p:txBody>
      </p:sp>
      <p:sp>
        <p:nvSpPr>
          <p:cNvPr id="181" name="Google Shape;181;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Calibri"/>
              <a:buChar char="-"/>
            </a:pPr>
            <a:r>
              <a:rPr b="1" lang="en-US" sz="1200">
                <a:solidFill>
                  <a:schemeClr val="dk1"/>
                </a:solidFill>
                <a:latin typeface="Calibri"/>
                <a:ea typeface="Calibri"/>
                <a:cs typeface="Calibri"/>
                <a:sym typeface="Calibri"/>
              </a:rPr>
              <a:t>Break students into groups of 3-4</a:t>
            </a:r>
            <a:r>
              <a:rPr lang="en-US" sz="1200">
                <a:solidFill>
                  <a:schemeClr val="dk1"/>
                </a:solidFill>
                <a:latin typeface="Calibri"/>
                <a:ea typeface="Calibri"/>
                <a:cs typeface="Calibri"/>
                <a:sym typeface="Calibri"/>
              </a:rPr>
              <a:t>, ask groups to find a portrait of Nat Turner using a Google image search.</a:t>
            </a:r>
            <a:endParaRPr/>
          </a:p>
          <a:p>
            <a:pPr indent="-101600" lvl="0" marL="171450" rtl="0" algn="l">
              <a:spcBef>
                <a:spcPts val="0"/>
              </a:spcBef>
              <a:spcAft>
                <a:spcPts val="0"/>
              </a:spcAft>
              <a:buClr>
                <a:schemeClr val="dk1"/>
              </a:buClr>
              <a:buSzPts val="1100"/>
              <a:buFont typeface="Calibri"/>
              <a:buNone/>
            </a:pPr>
            <a:r>
              <a:t/>
            </a:r>
            <a:endParaRPr sz="11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Once they have selected a portrait, they must verify that this is Nat Turner using Wikipedia or library encyclopedias.</a:t>
            </a:r>
            <a:endParaRPr/>
          </a:p>
          <a:p>
            <a:pPr indent="-101600" lvl="0" marL="171450" rtl="0" algn="l">
              <a:spcBef>
                <a:spcPts val="0"/>
              </a:spcBef>
              <a:spcAft>
                <a:spcPts val="0"/>
              </a:spcAft>
              <a:buClr>
                <a:schemeClr val="dk1"/>
              </a:buClr>
              <a:buSzPts val="1100"/>
              <a:buFont typeface="Calibri"/>
              <a:buNone/>
            </a:pPr>
            <a:r>
              <a:t/>
            </a:r>
            <a:endParaRPr sz="11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Librarians should show students how to locate encyclopedias on the course pathfinder or the Reference Shelf</a:t>
            </a:r>
            <a:endParaRPr/>
          </a:p>
          <a:p>
            <a:pPr indent="-101600" lvl="0" marL="171450" rtl="0" algn="l">
              <a:spcBef>
                <a:spcPts val="0"/>
              </a:spcBef>
              <a:spcAft>
                <a:spcPts val="0"/>
              </a:spcAft>
              <a:buClr>
                <a:schemeClr val="dk1"/>
              </a:buClr>
              <a:buSzPts val="1100"/>
              <a:buFont typeface="Calibri"/>
              <a:buNone/>
            </a:pPr>
            <a:r>
              <a:t/>
            </a:r>
            <a:endParaRPr sz="11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Librarians perform the same image search and ask groups which image they picked and solicit how they verified that it was indeed Nat Turner.</a:t>
            </a:r>
            <a:endParaRPr/>
          </a:p>
          <a:p>
            <a:pPr indent="-101600" lvl="0" marL="171450" rtl="0" algn="l">
              <a:spcBef>
                <a:spcPts val="0"/>
              </a:spcBef>
              <a:spcAft>
                <a:spcPts val="0"/>
              </a:spcAft>
              <a:buClr>
                <a:schemeClr val="dk1"/>
              </a:buClr>
              <a:buSzPts val="1100"/>
              <a:buFont typeface="Calibri"/>
              <a:buNone/>
            </a:pPr>
            <a:r>
              <a:t/>
            </a:r>
            <a:endParaRPr sz="11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Even if no one picks a Frederick Douglass image, discuss with them why you had them do this, explaining that this was an actual assignment and the students selected the image of Frederick Douglass, show them websites that pair  Frederick Douglass with story of Nat Turner.</a:t>
            </a:r>
            <a:endParaRPr/>
          </a:p>
          <a:p>
            <a:pPr indent="-101600" lvl="0" marL="171450" rtl="0" algn="l">
              <a:spcBef>
                <a:spcPts val="0"/>
              </a:spcBef>
              <a:spcAft>
                <a:spcPts val="0"/>
              </a:spcAft>
              <a:buClr>
                <a:schemeClr val="dk1"/>
              </a:buClr>
              <a:buSzPts val="1100"/>
              <a:buFont typeface="Calibri"/>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Emphasize that this critical/skeptical eye is essential in all types of information even the small things.  This is a life skill</a:t>
            </a:r>
            <a:endParaRPr sz="1100">
              <a:solidFill>
                <a:schemeClr val="dk1"/>
              </a:solidFill>
              <a:latin typeface="Calibri"/>
              <a:ea typeface="Calibri"/>
              <a:cs typeface="Calibri"/>
              <a:sym typeface="Calibri"/>
            </a:endParaRPr>
          </a:p>
          <a:p>
            <a:pPr indent="0" lvl="1" marL="457200" rtl="0" algn="l">
              <a:spcBef>
                <a:spcPts val="0"/>
              </a:spcBef>
              <a:spcAft>
                <a:spcPts val="0"/>
              </a:spcAft>
              <a:buClr>
                <a:schemeClr val="dk1"/>
              </a:buClr>
              <a:buSzPts val="1200"/>
              <a:buFont typeface="Calibri"/>
              <a:buNone/>
            </a:pPr>
            <a:r>
              <a:t/>
            </a:r>
            <a:endParaRPr/>
          </a:p>
        </p:txBody>
      </p:sp>
      <p:sp>
        <p:nvSpPr>
          <p:cNvPr id="191" name="Google Shape;191;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Evaluation Activity</a:t>
            </a:r>
            <a:r>
              <a:rPr lang="en-US" sz="1200">
                <a:solidFill>
                  <a:schemeClr val="dk1"/>
                </a:solidFill>
                <a:latin typeface="Calibri"/>
                <a:ea typeface="Calibri"/>
                <a:cs typeface="Calibri"/>
                <a:sym typeface="Calibri"/>
              </a:rPr>
              <a:t>: Evaluation activity in groups/ individually on handout w/ slip of paper indicating Library source to search in Fox Hunt and evaluate.  These sources are selected based upon the class topic by the librarians responsible for this workshop. Students must fill in CRAAP criteria. </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1- Directions: Search for Library source in Fox Hunt.  Evaluate the source based on CRAAP criteria.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2- Review exercise when completed.  What were the students’ findings? Would they use the sources in a research paper? In personal life? </a:t>
            </a:r>
            <a:endParaRPr/>
          </a:p>
          <a:p>
            <a:pPr indent="0" lvl="0" marL="0" rtl="0" algn="l">
              <a:spcBef>
                <a:spcPts val="0"/>
              </a:spcBef>
              <a:spcAft>
                <a:spcPts val="0"/>
              </a:spcAft>
              <a:buNone/>
            </a:pPr>
            <a:r>
              <a:t/>
            </a:r>
            <a:endParaRPr/>
          </a:p>
        </p:txBody>
      </p:sp>
      <p:sp>
        <p:nvSpPr>
          <p:cNvPr id="199" name="Google Shape;199;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1" marL="457200" rtl="0" algn="l">
              <a:spcBef>
                <a:spcPts val="0"/>
              </a:spcBef>
              <a:spcAft>
                <a:spcPts val="0"/>
              </a:spcAft>
              <a:buNone/>
            </a:pPr>
            <a:r>
              <a:rPr b="1" lang="en-US" sz="1200">
                <a:solidFill>
                  <a:schemeClr val="dk1"/>
                </a:solidFill>
                <a:latin typeface="Calibri"/>
                <a:ea typeface="Calibri"/>
                <a:cs typeface="Calibri"/>
                <a:sym typeface="Calibri"/>
              </a:rPr>
              <a:t>Google—no demonstration</a:t>
            </a:r>
            <a:endParaRPr/>
          </a:p>
          <a:p>
            <a:pPr indent="0" lvl="1" marL="45720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General internet search</a:t>
            </a:r>
            <a:br>
              <a:rPr lang="en-US" sz="1100">
                <a:solidFill>
                  <a:schemeClr val="dk1"/>
                </a:solidFill>
                <a:latin typeface="Calibri"/>
                <a:ea typeface="Calibri"/>
                <a:cs typeface="Calibri"/>
                <a:sym typeface="Calibri"/>
              </a:rPr>
            </a:br>
            <a:r>
              <a:rPr lang="en-US" sz="1100">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The good, the bad, and the ugly</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Emphasize that there are varying levels of quality out there</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a:t>
            </a:r>
            <a:r>
              <a:rPr b="1" lang="en-US" sz="1200">
                <a:solidFill>
                  <a:schemeClr val="dk1"/>
                </a:solidFill>
                <a:latin typeface="Calibri"/>
                <a:ea typeface="Calibri"/>
                <a:cs typeface="Calibri"/>
                <a:sym typeface="Calibri"/>
              </a:rPr>
              <a:t>com vs. .org vs. .edu vs. .gov</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-Don’t rely on this domain designation as a measure of quality</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Evaluate them all</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-Examples (don’t pull up, just mention):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-Martinlutherking.org—white supremacist website</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-Examine.com—source for dietary supplement information, advisory board members have stake in nutrition and supplement industry</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Basic information</a:t>
            </a:r>
            <a:endParaRPr b="1"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Summarizes information, no original research</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Good starting point if you do not know much about a topic</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Strengths</a:t>
            </a:r>
            <a:endParaRPr b="1"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Popular culture, great for finding information about people, businesses, and locations</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Search Results Ranking</a:t>
            </a:r>
            <a:endParaRPr b="1"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Sources ranked often not by relevance or value, but by number of visits or paying to climb up the results list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-Source for evaluation activity from several years ago climbed up the list, because we had all First Year Seminar students clicking on it to see how it was a bad source</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Shows part of the conversation about a topic </a:t>
            </a:r>
            <a:endParaRPr b="1"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i.e. blogs, magazines, newspapers, websites, social media, etc,</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rare exposure to scholarly sources, often asked to pay for them if you find them</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94" name="Google Shape;9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-General library search, searches all library collections, print and online, similar to Google with one search and you get access to a lot of sources.</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-Get more of the research conversation about a topic, as it has general and specialized sources</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-Can be overwhelming, but a good starting point</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-Only provides full text items</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Take students to course pathfinder to use Fox Hunt there, if they have one, otherwise use library homepage.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Searching Activity</a:t>
            </a:r>
            <a:endParaRPr b="0" sz="1100">
              <a:solidFill>
                <a:schemeClr val="dk1"/>
              </a:solidFill>
              <a:latin typeface="Calibri"/>
              <a:ea typeface="Calibri"/>
              <a:cs typeface="Calibri"/>
              <a:sym typeface="Calibri"/>
            </a:endParaRPr>
          </a:p>
          <a:p>
            <a:pPr indent="0" lvl="0" marL="0" rtl="0" algn="l">
              <a:spcBef>
                <a:spcPts val="0"/>
              </a:spcBef>
              <a:spcAft>
                <a:spcPts val="0"/>
              </a:spcAft>
              <a:buNone/>
            </a:pPr>
            <a:r>
              <a:t/>
            </a:r>
            <a:endParaRPr b="0" sz="11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Introduce Activity—explaining that students will be searching</a:t>
            </a:r>
            <a:r>
              <a:rPr b="1" lang="en-US" sz="1200">
                <a:solidFill>
                  <a:schemeClr val="dk1"/>
                </a:solidFill>
                <a:latin typeface="Calibri"/>
                <a:ea typeface="Calibri"/>
                <a:cs typeface="Calibri"/>
                <a:sym typeface="Calibri"/>
              </a:rPr>
              <a:t> </a:t>
            </a:r>
            <a:r>
              <a:rPr b="1" lang="en-US" sz="1200" u="sng">
                <a:solidFill>
                  <a:schemeClr val="dk1"/>
                </a:solidFill>
                <a:latin typeface="Calibri"/>
                <a:ea typeface="Calibri"/>
                <a:cs typeface="Calibri"/>
                <a:sym typeface="Calibri"/>
              </a:rPr>
              <a:t>quickly</a:t>
            </a:r>
            <a:r>
              <a:rPr b="1" lang="en-US" sz="1200">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for assigned topics in Fox Hunt and Google</a:t>
            </a:r>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-Students will search in Fox Hunt and Google for assigned topics provided on slides, in between each search, librarians will discuss important points about each search engine.  </a:t>
            </a:r>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-Search in both Google and Fox Hunt</a:t>
            </a:r>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02" name="Google Shape;10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1</a:t>
            </a:r>
            <a:r>
              <a:rPr lang="en-US" sz="1200">
                <a:solidFill>
                  <a:schemeClr val="dk1"/>
                </a:solidFill>
                <a:latin typeface="Calibri"/>
                <a:ea typeface="Calibri"/>
                <a:cs typeface="Calibri"/>
                <a:sym typeface="Calibri"/>
              </a:rPr>
              <a:t>-Find a picture of a mammoth</a:t>
            </a:r>
            <a:endParaRPr sz="11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Point out ease of use with Google, several steps for Fox Hunt potentially</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Fox Hunt thinks differently, looks for what college community would need for research.  Google is more general audience, what do we look for most often, basic information and pictures.</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Can find images in Fox Hunt, need to use limits to do so.</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10" name="Google Shape;11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2</a:t>
            </a:r>
            <a:r>
              <a:rPr lang="en-US" sz="1200">
                <a:solidFill>
                  <a:schemeClr val="dk1"/>
                </a:solidFill>
                <a:latin typeface="Calibri"/>
                <a:ea typeface="Calibri"/>
                <a:cs typeface="Calibri"/>
                <a:sym typeface="Calibri"/>
              </a:rPr>
              <a:t>-Find a scholarly article about mammoths</a:t>
            </a:r>
            <a:endParaRPr sz="11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-Limit for this type of source</a:t>
            </a:r>
            <a:endParaRPr sz="11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-Asked to pay on Google, potentially, may only show Open access articles</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18" name="Google Shape;11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3</a:t>
            </a:r>
            <a:r>
              <a:rPr lang="en-US" sz="1200">
                <a:solidFill>
                  <a:schemeClr val="dk1"/>
                </a:solidFill>
                <a:latin typeface="Calibri"/>
                <a:ea typeface="Calibri"/>
                <a:cs typeface="Calibri"/>
                <a:sym typeface="Calibri"/>
              </a:rPr>
              <a:t>-Search for John Legend</a:t>
            </a:r>
            <a:endParaRPr sz="11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-What types of sources do you find in Google in top ten?</a:t>
            </a:r>
            <a:endParaRPr sz="1100">
              <a:solidFill>
                <a:schemeClr val="dk1"/>
              </a:solidFill>
              <a:latin typeface="Calibri"/>
              <a:ea typeface="Calibri"/>
              <a:cs typeface="Calibri"/>
              <a:sym typeface="Calibri"/>
            </a:endParaRPr>
          </a:p>
          <a:p>
            <a:pPr indent="0" lvl="2" marL="914400" rtl="0" algn="l">
              <a:spcBef>
                <a:spcPts val="0"/>
              </a:spcBef>
              <a:spcAft>
                <a:spcPts val="0"/>
              </a:spcAft>
              <a:buNone/>
            </a:pPr>
            <a:r>
              <a:rPr lang="en-US" sz="1200">
                <a:solidFill>
                  <a:schemeClr val="dk1"/>
                </a:solidFill>
                <a:latin typeface="Calibri"/>
                <a:ea typeface="Calibri"/>
                <a:cs typeface="Calibri"/>
                <a:sym typeface="Calibri"/>
              </a:rPr>
              <a:t>Social media, wikipedia</a:t>
            </a:r>
            <a:endParaRPr sz="11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-What types of sources do you find in Fox Hunt in top ten?</a:t>
            </a:r>
            <a:endParaRPr sz="1100">
              <a:solidFill>
                <a:schemeClr val="dk1"/>
              </a:solidFill>
              <a:latin typeface="Calibri"/>
              <a:ea typeface="Calibri"/>
              <a:cs typeface="Calibri"/>
              <a:sym typeface="Calibri"/>
            </a:endParaRPr>
          </a:p>
          <a:p>
            <a:pPr indent="0" lvl="2" marL="914400" rtl="0" algn="l">
              <a:spcBef>
                <a:spcPts val="0"/>
              </a:spcBef>
              <a:spcAft>
                <a:spcPts val="0"/>
              </a:spcAft>
              <a:buNone/>
            </a:pPr>
            <a:r>
              <a:rPr lang="en-US" sz="1200">
                <a:solidFill>
                  <a:schemeClr val="dk1"/>
                </a:solidFill>
                <a:latin typeface="Calibri"/>
                <a:ea typeface="Calibri"/>
                <a:cs typeface="Calibri"/>
                <a:sym typeface="Calibri"/>
              </a:rPr>
              <a:t>Books, articles</a:t>
            </a:r>
            <a:endParaRPr sz="1100">
              <a:solidFill>
                <a:schemeClr val="dk1"/>
              </a:solidFill>
              <a:latin typeface="Calibri"/>
              <a:ea typeface="Calibri"/>
              <a:cs typeface="Calibri"/>
              <a:sym typeface="Calibri"/>
            </a:endParaRPr>
          </a:p>
          <a:p>
            <a:pPr indent="0" lvl="2" marL="914400" rtl="0" algn="l">
              <a:spcBef>
                <a:spcPts val="0"/>
              </a:spcBef>
              <a:spcAft>
                <a:spcPts val="0"/>
              </a:spcAft>
              <a:buNone/>
            </a:pPr>
            <a:r>
              <a:rPr lang="en-US" sz="1200">
                <a:solidFill>
                  <a:schemeClr val="dk1"/>
                </a:solidFill>
                <a:latin typeface="Calibri"/>
                <a:ea typeface="Calibri"/>
                <a:cs typeface="Calibri"/>
                <a:sym typeface="Calibri"/>
              </a:rPr>
              <a:t>Don’t find much on John Legend, initially, Fox Hunt searches for words, doesn’t go to most popular searches with those terms as Google does.  Fox Hunt also searches historically</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26" name="Google Shape;12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4</a:t>
            </a:r>
            <a:r>
              <a:rPr lang="en-US" sz="1200">
                <a:solidFill>
                  <a:schemeClr val="dk1"/>
                </a:solidFill>
                <a:latin typeface="Calibri"/>
                <a:ea typeface="Calibri"/>
                <a:cs typeface="Calibri"/>
                <a:sym typeface="Calibri"/>
              </a:rPr>
              <a:t>-Find reviews of the movie, </a:t>
            </a:r>
            <a:r>
              <a:rPr i="1" lang="en-US" sz="1200">
                <a:solidFill>
                  <a:schemeClr val="dk1"/>
                </a:solidFill>
                <a:latin typeface="Calibri"/>
                <a:ea typeface="Calibri"/>
                <a:cs typeface="Calibri"/>
                <a:sym typeface="Calibri"/>
              </a:rPr>
              <a:t>Avengers: Infinity War</a:t>
            </a:r>
            <a:endParaRPr sz="11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-Both sources have reviews from same place, but from different places too, some more reputable than others</a:t>
            </a:r>
            <a:endParaRPr/>
          </a:p>
        </p:txBody>
      </p:sp>
      <p:sp>
        <p:nvSpPr>
          <p:cNvPr id="134" name="Google Shape;13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Select the Best Places to Search</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-Many ways to search for information, one is not necessarily better than the other, but will bring you different types of information.</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-For college research there is the expectation that you will move beyond basic search engines with basic types of sources to more advanced searching and sources.</a:t>
            </a:r>
            <a:endParaRPr/>
          </a:p>
          <a:p>
            <a:pPr indent="0" lvl="0" marL="0" rtl="0" algn="l">
              <a:spcBef>
                <a:spcPts val="0"/>
              </a:spcBef>
              <a:spcAft>
                <a:spcPts val="0"/>
              </a:spcAft>
              <a:buNone/>
            </a:pPr>
            <a:r>
              <a:t/>
            </a:r>
            <a:endParaRPr/>
          </a:p>
        </p:txBody>
      </p:sp>
      <p:sp>
        <p:nvSpPr>
          <p:cNvPr id="142" name="Google Shape;14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Search Techniques </a:t>
            </a:r>
            <a:endParaRPr sz="1100">
              <a:solidFill>
                <a:schemeClr val="dk1"/>
              </a:solidFill>
              <a:latin typeface="Calibri"/>
              <a:ea typeface="Calibri"/>
              <a:cs typeface="Calibri"/>
              <a:sym typeface="Calibri"/>
            </a:endParaRPr>
          </a:p>
          <a:p>
            <a:pPr indent="0" lvl="1" marL="45720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1- Don’t search in full sentences, select key concepts from your research question to use as keywords</a:t>
            </a:r>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2- Keyword searching and connectors/Boolean</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review examples and discuss how to connect with Boolean operators </a:t>
            </a:r>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3- Phrased searching (targeted searching using quotation marks)</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review examples and discuss impact of phrased searching on search results</a:t>
            </a:r>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4- Use post search limiters to refine search</a:t>
            </a:r>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5- Search with synonyms and related terms, try alternatives</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50" name="Google Shape;150;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3"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3"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49"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49" y="4589467"/>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6"/>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2"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2"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6"/>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6"/>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89" name="Google Shape;89;p13"/>
          <p:cNvSpPr txBox="1"/>
          <p:nvPr/>
        </p:nvSpPr>
        <p:spPr>
          <a:xfrm>
            <a:off x="4122" y="436608"/>
            <a:ext cx="12183761"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rgbClr val="6699FF"/>
                </a:solidFill>
                <a:latin typeface="Calibri"/>
                <a:ea typeface="Calibri"/>
                <a:cs typeface="Calibri"/>
                <a:sym typeface="Calibri"/>
              </a:rPr>
              <a:t>Finding &amp; Evaluating Research</a:t>
            </a:r>
            <a:endParaRPr>
              <a:latin typeface="Calibri"/>
              <a:ea typeface="Calibri"/>
              <a:cs typeface="Calibri"/>
              <a:sym typeface="Calibri"/>
            </a:endParaRPr>
          </a:p>
        </p:txBody>
      </p:sp>
      <p:sp>
        <p:nvSpPr>
          <p:cNvPr id="90" name="Google Shape;90;p13"/>
          <p:cNvSpPr txBox="1"/>
          <p:nvPr/>
        </p:nvSpPr>
        <p:spPr>
          <a:xfrm>
            <a:off x="1305699" y="1581098"/>
            <a:ext cx="9580607" cy="255454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0" lang="en-US" sz="2000" u="none" cap="none" strike="noStrike">
                <a:solidFill>
                  <a:schemeClr val="dk1"/>
                </a:solidFill>
                <a:latin typeface="Calibri"/>
                <a:ea typeface="Calibri"/>
                <a:cs typeface="Calibri"/>
                <a:sym typeface="Calibri"/>
              </a:rPr>
              <a:t>Please open a web browser and pull up these websites:</a:t>
            </a:r>
            <a:endParaRPr sz="2000">
              <a:latin typeface="Calibri"/>
              <a:ea typeface="Calibri"/>
              <a:cs typeface="Calibri"/>
              <a:sym typeface="Calibri"/>
            </a:endParaRPr>
          </a:p>
          <a:p>
            <a:pPr indent="0" lvl="0" marL="0" marR="0" rtl="0" algn="ctr">
              <a:spcBef>
                <a:spcPts val="0"/>
              </a:spcBef>
              <a:spcAft>
                <a:spcPts val="0"/>
              </a:spcAft>
              <a:buNone/>
            </a:pPr>
            <a:r>
              <a:t/>
            </a:r>
            <a:endParaRPr i="0" sz="20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i="0" lang="en-US" sz="2000" u="none" cap="none" strike="noStrike">
                <a:solidFill>
                  <a:schemeClr val="dk1"/>
                </a:solidFill>
                <a:latin typeface="Calibri"/>
                <a:ea typeface="Calibri"/>
                <a:cs typeface="Calibri"/>
                <a:sym typeface="Calibri"/>
              </a:rPr>
              <a:t>Tab 1 – http://library.marist.edu/   </a:t>
            </a:r>
            <a:endParaRPr sz="2000">
              <a:latin typeface="Calibri"/>
              <a:ea typeface="Calibri"/>
              <a:cs typeface="Calibri"/>
              <a:sym typeface="Calibri"/>
            </a:endParaRPr>
          </a:p>
          <a:p>
            <a:pPr indent="0" lvl="0" marL="0" marR="0" rtl="0" algn="ctr">
              <a:spcBef>
                <a:spcPts val="0"/>
              </a:spcBef>
              <a:spcAft>
                <a:spcPts val="0"/>
              </a:spcAft>
              <a:buNone/>
            </a:pPr>
            <a:r>
              <a:t/>
            </a:r>
            <a:endParaRPr i="0" sz="20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i="0" lang="en-US" sz="2000" u="none" cap="none" strike="noStrike">
                <a:solidFill>
                  <a:schemeClr val="dk1"/>
                </a:solidFill>
                <a:latin typeface="Calibri"/>
                <a:ea typeface="Calibri"/>
                <a:cs typeface="Calibri"/>
                <a:sym typeface="Calibri"/>
              </a:rPr>
              <a:t>Tab 2 – https://www.google.com/ </a:t>
            </a:r>
            <a:endParaRPr sz="20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60" name="Google Shape;160;p22"/>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6699FF"/>
              </a:buClr>
              <a:buSzPts val="4000"/>
              <a:buFont typeface="Jacques Francois Shadow"/>
              <a:buNone/>
            </a:pPr>
            <a:r>
              <a:rPr b="1" lang="en-US" sz="4000">
                <a:solidFill>
                  <a:srgbClr val="6699FF"/>
                </a:solidFill>
              </a:rPr>
              <a:t>This Can be Challenging!</a:t>
            </a:r>
            <a:endParaRPr/>
          </a:p>
        </p:txBody>
      </p:sp>
      <p:sp>
        <p:nvSpPr>
          <p:cNvPr id="161" name="Google Shape;161;p22"/>
          <p:cNvSpPr txBox="1"/>
          <p:nvPr>
            <p:ph idx="1" type="body"/>
          </p:nvPr>
        </p:nvSpPr>
        <p:spPr>
          <a:xfrm>
            <a:off x="560175" y="1690692"/>
            <a:ext cx="11088129" cy="4907819"/>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chemeClr val="dk1"/>
              </a:buClr>
              <a:buSzPts val="2800"/>
              <a:buNone/>
            </a:pPr>
            <a:r>
              <a:rPr lang="en-US" sz="2000"/>
              <a:t>Don't give up or change topics!</a:t>
            </a:r>
            <a:endParaRPr sz="2000"/>
          </a:p>
          <a:p>
            <a:pPr indent="0" lvl="0" marL="0" rtl="0" algn="ctr">
              <a:lnSpc>
                <a:spcPct val="80000"/>
              </a:lnSpc>
              <a:spcBef>
                <a:spcPts val="1000"/>
              </a:spcBef>
              <a:spcAft>
                <a:spcPts val="0"/>
              </a:spcAft>
              <a:buClr>
                <a:schemeClr val="dk1"/>
              </a:buClr>
              <a:buSzPts val="2800"/>
              <a:buNone/>
            </a:pPr>
            <a:r>
              <a:t/>
            </a:r>
            <a:endParaRPr sz="2000"/>
          </a:p>
          <a:p>
            <a:pPr indent="0" lvl="0" marL="0" rtl="0" algn="ctr">
              <a:lnSpc>
                <a:spcPct val="80000"/>
              </a:lnSpc>
              <a:spcBef>
                <a:spcPts val="1000"/>
              </a:spcBef>
              <a:spcAft>
                <a:spcPts val="0"/>
              </a:spcAft>
              <a:buClr>
                <a:schemeClr val="dk1"/>
              </a:buClr>
              <a:buSzPts val="2800"/>
              <a:buNone/>
            </a:pPr>
            <a:r>
              <a:rPr lang="en-US" sz="2000"/>
              <a:t>Search with synonyms and try different combinations of keywords to find better search results</a:t>
            </a:r>
            <a:endParaRPr sz="2000"/>
          </a:p>
          <a:p>
            <a:pPr indent="0" lvl="0" marL="0" rtl="0" algn="ctr">
              <a:lnSpc>
                <a:spcPct val="80000"/>
              </a:lnSpc>
              <a:spcBef>
                <a:spcPts val="1000"/>
              </a:spcBef>
              <a:spcAft>
                <a:spcPts val="0"/>
              </a:spcAft>
              <a:buClr>
                <a:schemeClr val="dk1"/>
              </a:buClr>
              <a:buSzPts val="2800"/>
              <a:buNone/>
            </a:pPr>
            <a:r>
              <a:t/>
            </a:r>
            <a:endParaRPr sz="2000"/>
          </a:p>
          <a:p>
            <a:pPr indent="0" lvl="0" marL="0" rtl="0" algn="ctr">
              <a:lnSpc>
                <a:spcPct val="80000"/>
              </a:lnSpc>
              <a:spcBef>
                <a:spcPts val="1000"/>
              </a:spcBef>
              <a:spcAft>
                <a:spcPts val="0"/>
              </a:spcAft>
              <a:buClr>
                <a:schemeClr val="dk1"/>
              </a:buClr>
              <a:buSzPts val="2800"/>
              <a:buNone/>
            </a:pPr>
            <a:r>
              <a:rPr lang="en-US" sz="2000"/>
              <a:t>university=college</a:t>
            </a:r>
            <a:endParaRPr sz="2000"/>
          </a:p>
          <a:p>
            <a:pPr indent="0" lvl="0" marL="0" rtl="0" algn="ctr">
              <a:lnSpc>
                <a:spcPct val="80000"/>
              </a:lnSpc>
              <a:spcBef>
                <a:spcPts val="1000"/>
              </a:spcBef>
              <a:spcAft>
                <a:spcPts val="0"/>
              </a:spcAft>
              <a:buClr>
                <a:schemeClr val="dk1"/>
              </a:buClr>
              <a:buSzPts val="2800"/>
              <a:buNone/>
            </a:pPr>
            <a:r>
              <a:rPr lang="en-US" sz="2000"/>
              <a:t>poor=poverty</a:t>
            </a:r>
            <a:endParaRPr sz="2000"/>
          </a:p>
          <a:p>
            <a:pPr indent="0" lvl="0" marL="0" rtl="0" algn="ctr">
              <a:lnSpc>
                <a:spcPct val="80000"/>
              </a:lnSpc>
              <a:spcBef>
                <a:spcPts val="1000"/>
              </a:spcBef>
              <a:spcAft>
                <a:spcPts val="0"/>
              </a:spcAft>
              <a:buClr>
                <a:schemeClr val="dk1"/>
              </a:buClr>
              <a:buSzPts val="2800"/>
              <a:buNone/>
            </a:pPr>
            <a:r>
              <a:rPr lang="en-US" sz="2000"/>
              <a:t>politics=government</a:t>
            </a:r>
            <a:endParaRPr sz="2000"/>
          </a:p>
          <a:p>
            <a:pPr indent="0" lvl="0" marL="0" rtl="0" algn="ctr">
              <a:lnSpc>
                <a:spcPct val="80000"/>
              </a:lnSpc>
              <a:spcBef>
                <a:spcPts val="1000"/>
              </a:spcBef>
              <a:spcAft>
                <a:spcPts val="0"/>
              </a:spcAft>
              <a:buClr>
                <a:schemeClr val="dk1"/>
              </a:buClr>
              <a:buSzPts val="2800"/>
              <a:buNone/>
            </a:pPr>
            <a:r>
              <a:rPr lang="en-US" sz="2000"/>
              <a:t>success=achievement</a:t>
            </a:r>
            <a:endParaRPr sz="2000"/>
          </a:p>
          <a:p>
            <a:pPr indent="0" lvl="0" marL="0" rtl="0" algn="ctr">
              <a:lnSpc>
                <a:spcPct val="80000"/>
              </a:lnSpc>
              <a:spcBef>
                <a:spcPts val="1000"/>
              </a:spcBef>
              <a:spcAft>
                <a:spcPts val="0"/>
              </a:spcAft>
              <a:buClr>
                <a:schemeClr val="dk1"/>
              </a:buClr>
              <a:buSzPts val="2800"/>
              <a:buNone/>
            </a:pPr>
            <a:r>
              <a:t/>
            </a:r>
            <a:endParaRPr sz="2000"/>
          </a:p>
          <a:p>
            <a:pPr indent="0" lvl="0" marL="0" rtl="0" algn="ctr">
              <a:lnSpc>
                <a:spcPct val="80000"/>
              </a:lnSpc>
              <a:spcBef>
                <a:spcPts val="1000"/>
              </a:spcBef>
              <a:spcAft>
                <a:spcPts val="0"/>
              </a:spcAft>
              <a:buClr>
                <a:schemeClr val="dk1"/>
              </a:buClr>
              <a:buSzPts val="2800"/>
              <a:buNone/>
            </a:pPr>
            <a:r>
              <a:rPr lang="en-US" sz="2000"/>
              <a:t>Ask for help in the library</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68" name="Google Shape;168;p23"/>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6699FF"/>
              </a:buClr>
              <a:buSzPts val="4000"/>
              <a:buFont typeface="Jacques Francois Shadow"/>
              <a:buNone/>
            </a:pPr>
            <a:r>
              <a:rPr b="1" lang="en-US" sz="4000">
                <a:solidFill>
                  <a:srgbClr val="6699FF"/>
                </a:solidFill>
              </a:rPr>
              <a:t>Well What about Google Scholar?</a:t>
            </a:r>
            <a:endParaRPr/>
          </a:p>
        </p:txBody>
      </p:sp>
      <p:sp>
        <p:nvSpPr>
          <p:cNvPr id="169" name="Google Shape;169;p23"/>
          <p:cNvSpPr txBox="1"/>
          <p:nvPr>
            <p:ph idx="1" type="body"/>
          </p:nvPr>
        </p:nvSpPr>
        <p:spPr>
          <a:xfrm>
            <a:off x="838200" y="2474018"/>
            <a:ext cx="10515600" cy="2646622"/>
          </a:xfrm>
          <a:prstGeom prst="rect">
            <a:avLst/>
          </a:prstGeom>
          <a:noFill/>
          <a:ln>
            <a:noFill/>
          </a:ln>
        </p:spPr>
        <p:txBody>
          <a:bodyPr anchorCtr="0" anchor="t" bIns="45700" lIns="91425" spcFirstLastPara="1" rIns="91425" wrap="square" tIns="45700">
            <a:noAutofit/>
          </a:bodyPr>
          <a:lstStyle/>
          <a:p>
            <a:pPr indent="-152400" lvl="0" marL="228600" rtl="0" algn="l">
              <a:lnSpc>
                <a:spcPct val="90000"/>
              </a:lnSpc>
              <a:spcBef>
                <a:spcPts val="0"/>
              </a:spcBef>
              <a:spcAft>
                <a:spcPts val="0"/>
              </a:spcAft>
              <a:buClr>
                <a:schemeClr val="dk1"/>
              </a:buClr>
              <a:buSzPts val="2000"/>
              <a:buChar char="•"/>
            </a:pPr>
            <a:r>
              <a:rPr lang="en-US" sz="2000"/>
              <a:t>scholar.google.com = s</a:t>
            </a:r>
            <a:r>
              <a:rPr lang="en-US" sz="2000"/>
              <a:t>earches the “scholarly” part of the internet</a:t>
            </a:r>
            <a:endParaRPr sz="2000"/>
          </a:p>
          <a:p>
            <a:pPr indent="-152400" lvl="0" marL="228600" rtl="0" algn="l">
              <a:lnSpc>
                <a:spcPct val="90000"/>
              </a:lnSpc>
              <a:spcBef>
                <a:spcPts val="1000"/>
              </a:spcBef>
              <a:spcAft>
                <a:spcPts val="0"/>
              </a:spcAft>
              <a:buClr>
                <a:schemeClr val="dk1"/>
              </a:buClr>
              <a:buSzPts val="2000"/>
              <a:buChar char="•"/>
            </a:pPr>
            <a:r>
              <a:rPr lang="en-US" sz="2000"/>
              <a:t>Strength is in articles</a:t>
            </a:r>
            <a:endParaRPr sz="2000"/>
          </a:p>
          <a:p>
            <a:pPr indent="-152400" lvl="0" marL="228600" rtl="0" algn="l">
              <a:lnSpc>
                <a:spcPct val="90000"/>
              </a:lnSpc>
              <a:spcBef>
                <a:spcPts val="1000"/>
              </a:spcBef>
              <a:spcAft>
                <a:spcPts val="0"/>
              </a:spcAft>
              <a:buClr>
                <a:schemeClr val="dk1"/>
              </a:buClr>
              <a:buSzPts val="2000"/>
              <a:buChar char="•"/>
            </a:pPr>
            <a:r>
              <a:rPr lang="en-US" sz="2000"/>
              <a:t>Connects you to sources that are available </a:t>
            </a:r>
            <a:r>
              <a:rPr lang="en-US" sz="2000" u="sng"/>
              <a:t>online</a:t>
            </a:r>
            <a:endParaRPr sz="2000"/>
          </a:p>
          <a:p>
            <a:pPr indent="-152400" lvl="0" marL="228600" rtl="0" algn="l">
              <a:lnSpc>
                <a:spcPct val="90000"/>
              </a:lnSpc>
              <a:spcBef>
                <a:spcPts val="1000"/>
              </a:spcBef>
              <a:spcAft>
                <a:spcPts val="0"/>
              </a:spcAft>
              <a:buClr>
                <a:schemeClr val="dk1"/>
              </a:buClr>
              <a:buSzPts val="2000"/>
              <a:buChar char="•"/>
            </a:pPr>
            <a:r>
              <a:rPr lang="en-US" sz="2000"/>
              <a:t>Wider exposure to the conversation about a topic</a:t>
            </a:r>
            <a:endParaRPr sz="2000"/>
          </a:p>
          <a:p>
            <a:pPr indent="0" lvl="0" marL="0" rtl="0" algn="l">
              <a:lnSpc>
                <a:spcPct val="90000"/>
              </a:lnSpc>
              <a:spcBef>
                <a:spcPts val="1000"/>
              </a:spcBef>
              <a:spcAft>
                <a:spcPts val="0"/>
              </a:spcAft>
              <a:buClr>
                <a:schemeClr val="dk1"/>
              </a:buClr>
              <a:buSzPts val="2800"/>
              <a:buNone/>
            </a:pPr>
            <a: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76" name="Google Shape;176;p24"/>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6699FF"/>
              </a:buClr>
              <a:buSzPts val="4000"/>
              <a:buFont typeface="Jacques Francois Shadow"/>
              <a:buNone/>
            </a:pPr>
            <a:r>
              <a:rPr b="1" lang="en-US" sz="4000">
                <a:solidFill>
                  <a:srgbClr val="6699FF"/>
                </a:solidFill>
              </a:rPr>
              <a:t>Subject Databases in Your Library</a:t>
            </a:r>
            <a:endParaRPr/>
          </a:p>
        </p:txBody>
      </p:sp>
      <p:sp>
        <p:nvSpPr>
          <p:cNvPr id="177" name="Google Shape;177;p24"/>
          <p:cNvSpPr txBox="1"/>
          <p:nvPr>
            <p:ph idx="1" type="body"/>
          </p:nvPr>
        </p:nvSpPr>
        <p:spPr>
          <a:xfrm>
            <a:off x="838200" y="1984203"/>
            <a:ext cx="10515600" cy="3777153"/>
          </a:xfrm>
          <a:prstGeom prst="rect">
            <a:avLst/>
          </a:prstGeom>
          <a:noFill/>
          <a:ln>
            <a:noFill/>
          </a:ln>
        </p:spPr>
        <p:txBody>
          <a:bodyPr anchorCtr="0" anchor="t" bIns="45700" lIns="91425" spcFirstLastPara="1" rIns="91425" wrap="square" tIns="45700">
            <a:noAutofit/>
          </a:bodyPr>
          <a:lstStyle/>
          <a:p>
            <a:pPr indent="-152400" lvl="0" marL="228600" rtl="0" algn="l">
              <a:lnSpc>
                <a:spcPct val="90000"/>
              </a:lnSpc>
              <a:spcBef>
                <a:spcPts val="0"/>
              </a:spcBef>
              <a:spcAft>
                <a:spcPts val="0"/>
              </a:spcAft>
              <a:buClr>
                <a:schemeClr val="dk1"/>
              </a:buClr>
              <a:buSzPts val="2000"/>
              <a:buChar char="•"/>
            </a:pPr>
            <a:r>
              <a:rPr lang="en-US" sz="2000"/>
              <a:t>Subject specific universes of information</a:t>
            </a:r>
            <a:endParaRPr sz="2000"/>
          </a:p>
          <a:p>
            <a:pPr indent="-152400" lvl="0" marL="228600" rtl="0" algn="l">
              <a:lnSpc>
                <a:spcPct val="90000"/>
              </a:lnSpc>
              <a:spcBef>
                <a:spcPts val="1000"/>
              </a:spcBef>
              <a:spcAft>
                <a:spcPts val="0"/>
              </a:spcAft>
              <a:buClr>
                <a:schemeClr val="dk1"/>
              </a:buClr>
              <a:buSzPts val="2000"/>
              <a:buChar char="•"/>
            </a:pPr>
            <a:r>
              <a:rPr lang="en-US" sz="2000"/>
              <a:t>Specialized limits and account services</a:t>
            </a:r>
            <a:endParaRPr sz="2000"/>
          </a:p>
          <a:p>
            <a:pPr indent="-152400" lvl="0" marL="228600" rtl="0" algn="l">
              <a:lnSpc>
                <a:spcPct val="90000"/>
              </a:lnSpc>
              <a:spcBef>
                <a:spcPts val="1000"/>
              </a:spcBef>
              <a:spcAft>
                <a:spcPts val="0"/>
              </a:spcAft>
              <a:buClr>
                <a:schemeClr val="dk1"/>
              </a:buClr>
              <a:buSzPts val="2000"/>
              <a:buChar char="•"/>
            </a:pPr>
            <a:r>
              <a:rPr lang="en-US" sz="2000"/>
              <a:t>Strength is usually in articles</a:t>
            </a:r>
            <a:endParaRPr sz="2000"/>
          </a:p>
          <a:p>
            <a:pPr indent="-152400" lvl="0" marL="228600" rtl="0" algn="l">
              <a:lnSpc>
                <a:spcPct val="90000"/>
              </a:lnSpc>
              <a:spcBef>
                <a:spcPts val="1000"/>
              </a:spcBef>
              <a:spcAft>
                <a:spcPts val="0"/>
              </a:spcAft>
              <a:buClr>
                <a:schemeClr val="dk1"/>
              </a:buClr>
              <a:buSzPts val="2000"/>
              <a:buChar char="•"/>
            </a:pPr>
            <a:r>
              <a:rPr lang="en-US" sz="2000"/>
              <a:t>Connects you to sources that are available </a:t>
            </a:r>
            <a:r>
              <a:rPr lang="en-US" sz="2000" u="sng"/>
              <a:t>online</a:t>
            </a:r>
            <a:r>
              <a:rPr lang="en-US" sz="2000"/>
              <a:t> and </a:t>
            </a:r>
            <a:r>
              <a:rPr lang="en-US" sz="2000" u="sng"/>
              <a:t>in the library</a:t>
            </a:r>
            <a:endParaRPr sz="2000"/>
          </a:p>
          <a:p>
            <a:pPr indent="-152400" lvl="0" marL="228600" rtl="0" algn="l">
              <a:lnSpc>
                <a:spcPct val="90000"/>
              </a:lnSpc>
              <a:spcBef>
                <a:spcPts val="1000"/>
              </a:spcBef>
              <a:spcAft>
                <a:spcPts val="0"/>
              </a:spcAft>
              <a:buClr>
                <a:schemeClr val="dk1"/>
              </a:buClr>
              <a:buSzPts val="2000"/>
              <a:buChar char="•"/>
            </a:pPr>
            <a:r>
              <a:rPr lang="en-US" sz="2000"/>
              <a:t>Wider exposure to the conversation about a topic</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5"/>
          <p:cNvPicPr preferRelativeResize="0"/>
          <p:nvPr/>
        </p:nvPicPr>
        <p:blipFill rotWithShape="1">
          <a:blip r:embed="rId3">
            <a:alphaModFix/>
          </a:blip>
          <a:srcRect b="0" l="0" r="0" t="0"/>
          <a:stretch/>
        </p:blipFill>
        <p:spPr>
          <a:xfrm>
            <a:off x="-90616" y="0"/>
            <a:ext cx="12282616" cy="6858000"/>
          </a:xfrm>
          <a:prstGeom prst="rect">
            <a:avLst/>
          </a:prstGeom>
          <a:noFill/>
          <a:ln>
            <a:noFill/>
          </a:ln>
        </p:spPr>
      </p:pic>
      <p:sp>
        <p:nvSpPr>
          <p:cNvPr id="184" name="Google Shape;184;p25"/>
          <p:cNvSpPr txBox="1"/>
          <p:nvPr>
            <p:ph type="title"/>
          </p:nvPr>
        </p:nvSpPr>
        <p:spPr>
          <a:xfrm>
            <a:off x="747584" y="48869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6699FF"/>
              </a:buClr>
              <a:buSzPts val="4000"/>
              <a:buFont typeface="Jacques Francois Shadow"/>
              <a:buNone/>
            </a:pPr>
            <a:r>
              <a:rPr b="1" lang="en-US" sz="4000">
                <a:solidFill>
                  <a:srgbClr val="6699FF"/>
                </a:solidFill>
              </a:rPr>
              <a:t>Evaluating</a:t>
            </a:r>
            <a:endParaRPr/>
          </a:p>
        </p:txBody>
      </p:sp>
      <p:sp>
        <p:nvSpPr>
          <p:cNvPr id="185" name="Google Shape;185;p25"/>
          <p:cNvSpPr txBox="1"/>
          <p:nvPr/>
        </p:nvSpPr>
        <p:spPr>
          <a:xfrm>
            <a:off x="832021" y="1927654"/>
            <a:ext cx="1053619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0" lang="en-US" sz="2800" u="none" cap="none" strike="noStrike">
                <a:solidFill>
                  <a:schemeClr val="dk1"/>
                </a:solidFill>
                <a:latin typeface="Calibri"/>
                <a:ea typeface="Calibri"/>
                <a:cs typeface="Calibri"/>
                <a:sym typeface="Calibri"/>
              </a:rPr>
              <a:t>Why Evaluate a Source??</a:t>
            </a:r>
            <a:endParaRPr>
              <a:latin typeface="Calibri"/>
              <a:ea typeface="Calibri"/>
              <a:cs typeface="Calibri"/>
              <a:sym typeface="Calibri"/>
            </a:endParaRPr>
          </a:p>
        </p:txBody>
      </p:sp>
      <p:sp>
        <p:nvSpPr>
          <p:cNvPr id="186" name="Google Shape;186;p25"/>
          <p:cNvSpPr txBox="1"/>
          <p:nvPr/>
        </p:nvSpPr>
        <p:spPr>
          <a:xfrm>
            <a:off x="3019177" y="2924425"/>
            <a:ext cx="8607600" cy="1815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To determine if the source:</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is valid and trustworthy</a:t>
            </a:r>
            <a:endParaRPr sz="2000">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provides the information needed to answer your research question</a:t>
            </a:r>
            <a:endParaRPr sz="2000">
              <a:latin typeface="Calibri"/>
              <a:ea typeface="Calibri"/>
              <a:cs typeface="Calibri"/>
              <a:sym typeface="Calibri"/>
            </a:endParaRPr>
          </a:p>
        </p:txBody>
      </p:sp>
      <p:pic>
        <p:nvPicPr>
          <p:cNvPr id="187" name="Google Shape;187;p25"/>
          <p:cNvPicPr preferRelativeResize="0"/>
          <p:nvPr/>
        </p:nvPicPr>
        <p:blipFill rotWithShape="1">
          <a:blip r:embed="rId4">
            <a:alphaModFix/>
          </a:blip>
          <a:srcRect b="0" l="0" r="0" t="0"/>
          <a:stretch/>
        </p:blipFill>
        <p:spPr>
          <a:xfrm>
            <a:off x="4876287" y="3988272"/>
            <a:ext cx="2983127" cy="29831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animEffect filter="fade" transition="in">
                                      <p:cBhvr>
                                        <p:cTn dur="500"/>
                                        <p:tgtEl>
                                          <p:spTgt spid="1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1" st="1"/>
                                            </p:txEl>
                                          </p:spTgt>
                                        </p:tgtEl>
                                        <p:attrNameLst>
                                          <p:attrName>style.visibility</p:attrName>
                                        </p:attrNameLst>
                                      </p:cBhvr>
                                      <p:to>
                                        <p:strVal val="visible"/>
                                      </p:to>
                                    </p:set>
                                    <p:animEffect filter="fade" transition="in">
                                      <p:cBhvr>
                                        <p:cTn dur="500"/>
                                        <p:tgtEl>
                                          <p:spTgt spid="1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2" st="2"/>
                                            </p:txEl>
                                          </p:spTgt>
                                        </p:tgtEl>
                                        <p:attrNameLst>
                                          <p:attrName>style.visibility</p:attrName>
                                        </p:attrNameLst>
                                      </p:cBhvr>
                                      <p:to>
                                        <p:strVal val="visible"/>
                                      </p:to>
                                    </p:set>
                                    <p:animEffect filter="fade" transition="in">
                                      <p:cBhvr>
                                        <p:cTn dur="500"/>
                                        <p:tgtEl>
                                          <p:spTgt spid="1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3" st="3"/>
                                            </p:txEl>
                                          </p:spTgt>
                                        </p:tgtEl>
                                        <p:attrNameLst>
                                          <p:attrName>style.visibility</p:attrName>
                                        </p:attrNameLst>
                                      </p:cBhvr>
                                      <p:to>
                                        <p:strVal val="visible"/>
                                      </p:to>
                                    </p:set>
                                    <p:animEffect filter="fade" transition="in">
                                      <p:cBhvr>
                                        <p:cTn dur="500"/>
                                        <p:tgtEl>
                                          <p:spTgt spid="18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94" name="Google Shape;194;p26"/>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6699FF"/>
              </a:buClr>
              <a:buSzPts val="4000"/>
              <a:buFont typeface="Jacques Francois Shadow"/>
              <a:buNone/>
            </a:pPr>
            <a:r>
              <a:rPr b="1" lang="en-US" sz="4000">
                <a:solidFill>
                  <a:srgbClr val="6699FF"/>
                </a:solidFill>
              </a:rPr>
              <a:t>Image Evaluation</a:t>
            </a:r>
            <a:endParaRPr/>
          </a:p>
        </p:txBody>
      </p:sp>
      <p:sp>
        <p:nvSpPr>
          <p:cNvPr id="195" name="Google Shape;195;p26"/>
          <p:cNvSpPr txBox="1"/>
          <p:nvPr>
            <p:ph idx="1" type="body"/>
          </p:nvPr>
        </p:nvSpPr>
        <p:spPr>
          <a:xfrm>
            <a:off x="205945" y="1567119"/>
            <a:ext cx="11483547" cy="4817205"/>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None/>
            </a:pPr>
            <a:r>
              <a:rPr lang="en-US" sz="2000"/>
              <a:t>Imagine y</a:t>
            </a:r>
            <a:r>
              <a:rPr lang="en-US" sz="2000"/>
              <a:t>ou are in a class on slavery in America and must do a presentation on Nat Turner's Slave Rebellion</a:t>
            </a:r>
            <a:endParaRPr sz="2000"/>
          </a:p>
          <a:p>
            <a:pPr indent="0" lvl="0" marL="0" rtl="0" algn="ctr">
              <a:lnSpc>
                <a:spcPct val="90000"/>
              </a:lnSpc>
              <a:spcBef>
                <a:spcPts val="1000"/>
              </a:spcBef>
              <a:spcAft>
                <a:spcPts val="0"/>
              </a:spcAft>
              <a:buClr>
                <a:schemeClr val="dk1"/>
              </a:buClr>
              <a:buSzPts val="3200"/>
              <a:buNone/>
            </a:pPr>
            <a:r>
              <a:t/>
            </a:r>
            <a:endParaRPr sz="2000"/>
          </a:p>
          <a:p>
            <a:pPr indent="0" lvl="0" marL="0" rtl="0" algn="ctr">
              <a:lnSpc>
                <a:spcPct val="90000"/>
              </a:lnSpc>
              <a:spcBef>
                <a:spcPts val="1000"/>
              </a:spcBef>
              <a:spcAft>
                <a:spcPts val="0"/>
              </a:spcAft>
              <a:buClr>
                <a:schemeClr val="dk1"/>
              </a:buClr>
              <a:buSzPts val="3200"/>
              <a:buNone/>
            </a:pPr>
            <a:r>
              <a:rPr lang="en-US" sz="2000"/>
              <a:t>Now find a portrait of Nat Turner for this presentation using a Google image search</a:t>
            </a:r>
            <a:endParaRPr sz="2000"/>
          </a:p>
          <a:p>
            <a:pPr indent="0" lvl="0" marL="0" rtl="0" algn="ctr">
              <a:lnSpc>
                <a:spcPct val="90000"/>
              </a:lnSpc>
              <a:spcBef>
                <a:spcPts val="1000"/>
              </a:spcBef>
              <a:spcAft>
                <a:spcPts val="0"/>
              </a:spcAft>
              <a:buClr>
                <a:schemeClr val="dk1"/>
              </a:buClr>
              <a:buSzPts val="3200"/>
              <a:buNone/>
            </a:pPr>
            <a:r>
              <a:t/>
            </a:r>
            <a:endParaRPr sz="2000"/>
          </a:p>
          <a:p>
            <a:pPr indent="0" lvl="0" marL="0" rtl="0" algn="ctr">
              <a:lnSpc>
                <a:spcPct val="90000"/>
              </a:lnSpc>
              <a:spcBef>
                <a:spcPts val="1000"/>
              </a:spcBef>
              <a:spcAft>
                <a:spcPts val="0"/>
              </a:spcAft>
              <a:buClr>
                <a:schemeClr val="dk1"/>
              </a:buClr>
              <a:buSzPts val="3200"/>
              <a:buNone/>
            </a:pPr>
            <a:r>
              <a:rPr lang="en-US" sz="2000"/>
              <a:t>How do you know that this is Nat Turner? </a:t>
            </a:r>
            <a:endParaRPr sz="2000"/>
          </a:p>
          <a:p>
            <a:pPr indent="0" lvl="0" marL="0" rtl="0" algn="ctr">
              <a:lnSpc>
                <a:spcPct val="90000"/>
              </a:lnSpc>
              <a:spcBef>
                <a:spcPts val="1000"/>
              </a:spcBef>
              <a:spcAft>
                <a:spcPts val="0"/>
              </a:spcAft>
              <a:buClr>
                <a:schemeClr val="dk1"/>
              </a:buClr>
              <a:buSzPts val="3200"/>
              <a:buNone/>
            </a:pPr>
            <a:r>
              <a:t/>
            </a:r>
            <a:endParaRPr sz="2000"/>
          </a:p>
          <a:p>
            <a:pPr indent="0" lvl="0" marL="0" rtl="0" algn="ctr">
              <a:lnSpc>
                <a:spcPct val="90000"/>
              </a:lnSpc>
              <a:spcBef>
                <a:spcPts val="1000"/>
              </a:spcBef>
              <a:spcAft>
                <a:spcPts val="0"/>
              </a:spcAft>
              <a:buClr>
                <a:schemeClr val="dk1"/>
              </a:buClr>
              <a:buSzPts val="3200"/>
              <a:buNone/>
            </a:pPr>
            <a:r>
              <a:rPr lang="en-US" sz="2000"/>
              <a:t>Library resources such as encyclopedias can be used to verify this</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02" name="Google Shape;202;p27"/>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6699FF"/>
              </a:buClr>
              <a:buSzPts val="4000"/>
              <a:buFont typeface="Jacques Francois Shadow"/>
              <a:buNone/>
            </a:pPr>
            <a:r>
              <a:rPr b="1" lang="en-US" sz="4000">
                <a:solidFill>
                  <a:srgbClr val="6699FF"/>
                </a:solidFill>
              </a:rPr>
              <a:t>Evaluation Method--CRAAP</a:t>
            </a:r>
            <a:endParaRPr/>
          </a:p>
        </p:txBody>
      </p:sp>
      <p:sp>
        <p:nvSpPr>
          <p:cNvPr id="203" name="Google Shape;203;p27"/>
          <p:cNvSpPr txBox="1"/>
          <p:nvPr>
            <p:ph idx="1" type="body"/>
          </p:nvPr>
        </p:nvSpPr>
        <p:spPr>
          <a:xfrm>
            <a:off x="354228" y="1525930"/>
            <a:ext cx="11483547" cy="481720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0000"/>
              </a:buClr>
              <a:buSzPts val="2800"/>
              <a:buNone/>
            </a:pPr>
            <a:r>
              <a:rPr lang="en-US" sz="2000">
                <a:solidFill>
                  <a:srgbClr val="FF0000"/>
                </a:solidFill>
              </a:rPr>
              <a:t>C</a:t>
            </a:r>
            <a:r>
              <a:rPr lang="en-US" sz="2000"/>
              <a:t>urrency</a:t>
            </a:r>
            <a:endParaRPr sz="2000"/>
          </a:p>
          <a:p>
            <a:pPr indent="457200" lvl="0" marL="0" rtl="0" algn="l">
              <a:lnSpc>
                <a:spcPct val="90000"/>
              </a:lnSpc>
              <a:spcBef>
                <a:spcPts val="0"/>
              </a:spcBef>
              <a:spcAft>
                <a:spcPts val="0"/>
              </a:spcAft>
              <a:buClr>
                <a:srgbClr val="FF0000"/>
              </a:buClr>
              <a:buSzPts val="2800"/>
              <a:buNone/>
            </a:pPr>
            <a:r>
              <a:rPr lang="en-US" sz="2000"/>
              <a:t>When was it published? Does this matter for your research? How old are the data and facts?</a:t>
            </a:r>
            <a:endParaRPr sz="2000"/>
          </a:p>
          <a:p>
            <a:pPr indent="0" lvl="0" marL="0" rtl="0" algn="l">
              <a:lnSpc>
                <a:spcPct val="90000"/>
              </a:lnSpc>
              <a:spcBef>
                <a:spcPts val="1000"/>
              </a:spcBef>
              <a:spcAft>
                <a:spcPts val="0"/>
              </a:spcAft>
              <a:buClr>
                <a:srgbClr val="FF0000"/>
              </a:buClr>
              <a:buSzPts val="2800"/>
              <a:buNone/>
            </a:pPr>
            <a:r>
              <a:rPr lang="en-US" sz="2000">
                <a:solidFill>
                  <a:srgbClr val="FF0000"/>
                </a:solidFill>
              </a:rPr>
              <a:t>R</a:t>
            </a:r>
            <a:r>
              <a:rPr lang="en-US" sz="2000"/>
              <a:t>elevance</a:t>
            </a:r>
            <a:endParaRPr sz="2000"/>
          </a:p>
          <a:p>
            <a:pPr indent="457200" lvl="0" marL="0" rtl="0" algn="l">
              <a:lnSpc>
                <a:spcPct val="90000"/>
              </a:lnSpc>
              <a:spcBef>
                <a:spcPts val="1000"/>
              </a:spcBef>
              <a:spcAft>
                <a:spcPts val="0"/>
              </a:spcAft>
              <a:buClr>
                <a:srgbClr val="FF0000"/>
              </a:buClr>
              <a:buSzPts val="2800"/>
              <a:buNone/>
            </a:pPr>
            <a:r>
              <a:rPr lang="en-US" sz="2000"/>
              <a:t>Is it related to your research question? Does it fulfill your research needs?</a:t>
            </a:r>
            <a:endParaRPr sz="2000"/>
          </a:p>
          <a:p>
            <a:pPr indent="0" lvl="0" marL="0" rtl="0" algn="l">
              <a:lnSpc>
                <a:spcPct val="90000"/>
              </a:lnSpc>
              <a:spcBef>
                <a:spcPts val="1000"/>
              </a:spcBef>
              <a:spcAft>
                <a:spcPts val="0"/>
              </a:spcAft>
              <a:buClr>
                <a:srgbClr val="FF0000"/>
              </a:buClr>
              <a:buSzPts val="2800"/>
              <a:buNone/>
            </a:pPr>
            <a:r>
              <a:rPr lang="en-US" sz="2000">
                <a:solidFill>
                  <a:srgbClr val="FF0000"/>
                </a:solidFill>
              </a:rPr>
              <a:t>A</a:t>
            </a:r>
            <a:r>
              <a:rPr lang="en-US" sz="2000"/>
              <a:t>uthority</a:t>
            </a:r>
            <a:endParaRPr sz="2000"/>
          </a:p>
          <a:p>
            <a:pPr indent="457200" lvl="0" marL="0" rtl="0" algn="l">
              <a:lnSpc>
                <a:spcPct val="90000"/>
              </a:lnSpc>
              <a:spcBef>
                <a:spcPts val="1000"/>
              </a:spcBef>
              <a:spcAft>
                <a:spcPts val="0"/>
              </a:spcAft>
              <a:buClr>
                <a:srgbClr val="FF0000"/>
              </a:buClr>
              <a:buSzPts val="2800"/>
              <a:buNone/>
            </a:pPr>
            <a:r>
              <a:rPr lang="en-US" sz="2000"/>
              <a:t>Who wrote or published the work? What are their credentials? What sources do they use?  </a:t>
            </a:r>
            <a:endParaRPr sz="2000"/>
          </a:p>
          <a:p>
            <a:pPr indent="457200" lvl="0" marL="0" rtl="0" algn="l">
              <a:lnSpc>
                <a:spcPct val="90000"/>
              </a:lnSpc>
              <a:spcBef>
                <a:spcPts val="1000"/>
              </a:spcBef>
              <a:spcAft>
                <a:spcPts val="0"/>
              </a:spcAft>
              <a:buClr>
                <a:srgbClr val="FF0000"/>
              </a:buClr>
              <a:buSzPts val="2800"/>
              <a:buNone/>
            </a:pPr>
            <a:r>
              <a:rPr lang="en-US" sz="2000"/>
              <a:t>Are the sources listed? What type of source is it?</a:t>
            </a:r>
            <a:endParaRPr sz="2000">
              <a:solidFill>
                <a:srgbClr val="FF0000"/>
              </a:solidFill>
            </a:endParaRPr>
          </a:p>
          <a:p>
            <a:pPr indent="0" lvl="0" marL="0" rtl="0" algn="l">
              <a:lnSpc>
                <a:spcPct val="90000"/>
              </a:lnSpc>
              <a:spcBef>
                <a:spcPts val="1000"/>
              </a:spcBef>
              <a:spcAft>
                <a:spcPts val="0"/>
              </a:spcAft>
              <a:buClr>
                <a:srgbClr val="FF0000"/>
              </a:buClr>
              <a:buSzPts val="2800"/>
              <a:buNone/>
            </a:pPr>
            <a:r>
              <a:rPr lang="en-US" sz="2000">
                <a:solidFill>
                  <a:srgbClr val="FF0000"/>
                </a:solidFill>
              </a:rPr>
              <a:t>A</a:t>
            </a:r>
            <a:r>
              <a:rPr lang="en-US" sz="2000"/>
              <a:t>ccuracy</a:t>
            </a:r>
            <a:endParaRPr sz="2000"/>
          </a:p>
          <a:p>
            <a:pPr indent="457200" lvl="0" marL="0" rtl="0" algn="l">
              <a:lnSpc>
                <a:spcPct val="90000"/>
              </a:lnSpc>
              <a:spcBef>
                <a:spcPts val="1000"/>
              </a:spcBef>
              <a:spcAft>
                <a:spcPts val="0"/>
              </a:spcAft>
              <a:buClr>
                <a:srgbClr val="FF0000"/>
              </a:buClr>
              <a:buSzPts val="2800"/>
              <a:buNone/>
            </a:pPr>
            <a:r>
              <a:rPr lang="en-US" sz="2000"/>
              <a:t>Is this information true and reliable? Is the author being objective?</a:t>
            </a:r>
            <a:endParaRPr sz="2000">
              <a:solidFill>
                <a:srgbClr val="FF0000"/>
              </a:solidFill>
            </a:endParaRPr>
          </a:p>
          <a:p>
            <a:pPr indent="0" lvl="0" marL="0" rtl="0" algn="l">
              <a:lnSpc>
                <a:spcPct val="90000"/>
              </a:lnSpc>
              <a:spcBef>
                <a:spcPts val="1000"/>
              </a:spcBef>
              <a:spcAft>
                <a:spcPts val="0"/>
              </a:spcAft>
              <a:buClr>
                <a:srgbClr val="FF0000"/>
              </a:buClr>
              <a:buSzPts val="2800"/>
              <a:buNone/>
            </a:pPr>
            <a:r>
              <a:rPr lang="en-US" sz="2000">
                <a:solidFill>
                  <a:srgbClr val="FF0000"/>
                </a:solidFill>
              </a:rPr>
              <a:t>P</a:t>
            </a:r>
            <a:r>
              <a:rPr lang="en-US" sz="2000"/>
              <a:t>urpose</a:t>
            </a:r>
            <a:endParaRPr sz="2000"/>
          </a:p>
          <a:p>
            <a:pPr indent="457200" lvl="0" marL="0" rtl="0" algn="l">
              <a:lnSpc>
                <a:spcPct val="90000"/>
              </a:lnSpc>
              <a:spcBef>
                <a:spcPts val="1000"/>
              </a:spcBef>
              <a:spcAft>
                <a:spcPts val="0"/>
              </a:spcAft>
              <a:buClr>
                <a:srgbClr val="FF0000"/>
              </a:buClr>
              <a:buSzPts val="2800"/>
              <a:buNone/>
            </a:pPr>
            <a:r>
              <a:rPr lang="en-US" sz="2000"/>
              <a:t>Why was this source created? Does it have a purpose other than sharing information?</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7" name="Google Shape;97;p14"/>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6699FF"/>
              </a:buClr>
              <a:buSzPts val="4000"/>
              <a:buFont typeface="Jacques Francois Shadow"/>
              <a:buNone/>
            </a:pPr>
            <a:r>
              <a:rPr b="1" lang="en-US" sz="4000">
                <a:solidFill>
                  <a:srgbClr val="6699FF"/>
                </a:solidFill>
              </a:rPr>
              <a:t>Google Search</a:t>
            </a:r>
            <a:endParaRPr/>
          </a:p>
        </p:txBody>
      </p:sp>
      <p:sp>
        <p:nvSpPr>
          <p:cNvPr id="98" name="Google Shape;98;p14"/>
          <p:cNvSpPr txBox="1"/>
          <p:nvPr>
            <p:ph idx="1" type="body"/>
          </p:nvPr>
        </p:nvSpPr>
        <p:spPr>
          <a:xfrm>
            <a:off x="838200" y="2191385"/>
            <a:ext cx="10515600" cy="3627524"/>
          </a:xfrm>
          <a:prstGeom prst="rect">
            <a:avLst/>
          </a:prstGeom>
          <a:noFill/>
          <a:ln>
            <a:noFill/>
          </a:ln>
        </p:spPr>
        <p:txBody>
          <a:bodyPr anchorCtr="0" anchor="t" bIns="45700" lIns="91425" spcFirstLastPara="1" rIns="91425" wrap="square" tIns="45700">
            <a:noAutofit/>
          </a:bodyPr>
          <a:lstStyle/>
          <a:p>
            <a:pPr indent="-152400" lvl="0" marL="228600" rtl="0" algn="l">
              <a:lnSpc>
                <a:spcPct val="90000"/>
              </a:lnSpc>
              <a:spcBef>
                <a:spcPts val="0"/>
              </a:spcBef>
              <a:spcAft>
                <a:spcPts val="0"/>
              </a:spcAft>
              <a:buClr>
                <a:schemeClr val="dk1"/>
              </a:buClr>
              <a:buSzPts val="2000"/>
              <a:buChar char="•"/>
            </a:pPr>
            <a:r>
              <a:rPr lang="en-US" sz="2000"/>
              <a:t>Searching the entire internet</a:t>
            </a:r>
            <a:endParaRPr sz="2000"/>
          </a:p>
          <a:p>
            <a:pPr indent="-152400" lvl="0" marL="228600" rtl="0" algn="l">
              <a:lnSpc>
                <a:spcPct val="90000"/>
              </a:lnSpc>
              <a:spcBef>
                <a:spcPts val="1000"/>
              </a:spcBef>
              <a:spcAft>
                <a:spcPts val="0"/>
              </a:spcAft>
              <a:buClr>
                <a:schemeClr val="dk1"/>
              </a:buClr>
              <a:buSzPts val="2000"/>
              <a:buChar char="•"/>
            </a:pPr>
            <a:r>
              <a:rPr lang="en-US" sz="2000"/>
              <a:t>Basic information</a:t>
            </a:r>
            <a:endParaRPr sz="2000"/>
          </a:p>
          <a:p>
            <a:pPr indent="-152400" lvl="0" marL="228600" rtl="0" algn="l">
              <a:lnSpc>
                <a:spcPct val="90000"/>
              </a:lnSpc>
              <a:spcBef>
                <a:spcPts val="1000"/>
              </a:spcBef>
              <a:spcAft>
                <a:spcPts val="0"/>
              </a:spcAft>
              <a:buClr>
                <a:schemeClr val="dk1"/>
              </a:buClr>
              <a:buSzPts val="2000"/>
              <a:buChar char="•"/>
            </a:pPr>
            <a:r>
              <a:rPr lang="en-US" sz="2000"/>
              <a:t>Strengths: Popular culture and locating people and places</a:t>
            </a:r>
            <a:endParaRPr sz="2000"/>
          </a:p>
          <a:p>
            <a:pPr indent="-152400" lvl="0" marL="228600" rtl="0" algn="l">
              <a:lnSpc>
                <a:spcPct val="90000"/>
              </a:lnSpc>
              <a:spcBef>
                <a:spcPts val="1000"/>
              </a:spcBef>
              <a:spcAft>
                <a:spcPts val="0"/>
              </a:spcAft>
              <a:buClr>
                <a:schemeClr val="dk1"/>
              </a:buClr>
              <a:buSzPts val="2000"/>
              <a:buChar char="•"/>
            </a:pPr>
            <a:r>
              <a:rPr lang="en-US" sz="2000"/>
              <a:t>Search results not ranked strictly by relevance</a:t>
            </a:r>
            <a:endParaRPr sz="2000"/>
          </a:p>
          <a:p>
            <a:pPr indent="-152400" lvl="0" marL="228600" rtl="0" algn="l">
              <a:lnSpc>
                <a:spcPct val="90000"/>
              </a:lnSpc>
              <a:spcBef>
                <a:spcPts val="1000"/>
              </a:spcBef>
              <a:spcAft>
                <a:spcPts val="0"/>
              </a:spcAft>
              <a:buClr>
                <a:schemeClr val="dk1"/>
              </a:buClr>
              <a:buSzPts val="2000"/>
              <a:buChar char="•"/>
            </a:pPr>
            <a:r>
              <a:rPr lang="en-US" sz="2000"/>
              <a:t>Shows part of the conversation about a topic</a:t>
            </a:r>
            <a:endParaRPr sz="2000"/>
          </a:p>
          <a:p>
            <a:pPr indent="-50800" lvl="0" marL="228600" rtl="0" algn="l">
              <a:lnSpc>
                <a:spcPct val="90000"/>
              </a:lnSpc>
              <a:spcBef>
                <a:spcPts val="1000"/>
              </a:spcBef>
              <a:spcAft>
                <a:spcPts val="0"/>
              </a:spcAft>
              <a:buClr>
                <a:schemeClr val="dk1"/>
              </a:buClr>
              <a:buSzPts val="2800"/>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5" name="Google Shape;105;p15"/>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6699FF"/>
              </a:buClr>
              <a:buSzPts val="4000"/>
              <a:buFont typeface="Jacques Francois Shadow"/>
              <a:buNone/>
            </a:pPr>
            <a:r>
              <a:rPr b="1" lang="en-US" sz="4000">
                <a:solidFill>
                  <a:srgbClr val="6699FF"/>
                </a:solidFill>
              </a:rPr>
              <a:t>Your Library’s Catalogue</a:t>
            </a:r>
            <a:endParaRPr/>
          </a:p>
        </p:txBody>
      </p:sp>
      <p:sp>
        <p:nvSpPr>
          <p:cNvPr id="106" name="Google Shape;106;p15"/>
          <p:cNvSpPr txBox="1"/>
          <p:nvPr>
            <p:ph idx="1" type="body"/>
          </p:nvPr>
        </p:nvSpPr>
        <p:spPr>
          <a:xfrm>
            <a:off x="838200" y="2257886"/>
            <a:ext cx="10515600" cy="3378142"/>
          </a:xfrm>
          <a:prstGeom prst="rect">
            <a:avLst/>
          </a:prstGeom>
          <a:noFill/>
          <a:ln>
            <a:noFill/>
          </a:ln>
        </p:spPr>
        <p:txBody>
          <a:bodyPr anchorCtr="0" anchor="t" bIns="45700" lIns="91425" spcFirstLastPara="1" rIns="91425" wrap="square" tIns="45700">
            <a:noAutofit/>
          </a:bodyPr>
          <a:lstStyle/>
          <a:p>
            <a:pPr indent="-152400" lvl="0" marL="228600" rtl="0" algn="l">
              <a:lnSpc>
                <a:spcPct val="90000"/>
              </a:lnSpc>
              <a:spcBef>
                <a:spcPts val="0"/>
              </a:spcBef>
              <a:spcAft>
                <a:spcPts val="0"/>
              </a:spcAft>
              <a:buClr>
                <a:schemeClr val="dk1"/>
              </a:buClr>
              <a:buSzPts val="2000"/>
              <a:buChar char="•"/>
            </a:pPr>
            <a:r>
              <a:rPr lang="en-US" sz="2000"/>
              <a:t>General search of library materials, both print and online</a:t>
            </a:r>
            <a:endParaRPr sz="2000"/>
          </a:p>
          <a:p>
            <a:pPr indent="-152400" lvl="0" marL="228600" rtl="0" algn="l">
              <a:lnSpc>
                <a:spcPct val="90000"/>
              </a:lnSpc>
              <a:spcBef>
                <a:spcPts val="1000"/>
              </a:spcBef>
              <a:spcAft>
                <a:spcPts val="0"/>
              </a:spcAft>
              <a:buClr>
                <a:schemeClr val="dk1"/>
              </a:buClr>
              <a:buSzPts val="2000"/>
              <a:buChar char="•"/>
            </a:pPr>
            <a:r>
              <a:rPr lang="en-US" sz="2000"/>
              <a:t>Presents more of the conversation about a topic with general audience sources and scholarly ones</a:t>
            </a:r>
            <a:endParaRPr sz="2000"/>
          </a:p>
          <a:p>
            <a:pPr indent="-152400" lvl="0" marL="228600" rtl="0" algn="l">
              <a:lnSpc>
                <a:spcPct val="90000"/>
              </a:lnSpc>
              <a:spcBef>
                <a:spcPts val="1000"/>
              </a:spcBef>
              <a:spcAft>
                <a:spcPts val="0"/>
              </a:spcAft>
              <a:buClr>
                <a:schemeClr val="dk1"/>
              </a:buClr>
              <a:buSzPts val="2000"/>
              <a:buChar char="•"/>
            </a:pPr>
            <a:r>
              <a:rPr lang="en-US" sz="2000"/>
              <a:t>Can be overwhelming, but specialized limits to sculpt and shape your results</a:t>
            </a:r>
            <a:endParaRPr sz="2000"/>
          </a:p>
          <a:p>
            <a:pPr indent="-152400" lvl="0" marL="228600" rtl="0" algn="l">
              <a:lnSpc>
                <a:spcPct val="90000"/>
              </a:lnSpc>
              <a:spcBef>
                <a:spcPts val="1000"/>
              </a:spcBef>
              <a:spcAft>
                <a:spcPts val="0"/>
              </a:spcAft>
              <a:buClr>
                <a:schemeClr val="dk1"/>
              </a:buClr>
              <a:buSzPts val="2000"/>
              <a:buChar char="•"/>
            </a:pPr>
            <a:r>
              <a:rPr lang="en-US" sz="2000"/>
              <a:t>Good starting point for your research</a:t>
            </a:r>
            <a:endParaRPr sz="2000"/>
          </a:p>
          <a:p>
            <a:pPr indent="-50800" lvl="0" marL="228600" rtl="0" algn="l">
              <a:lnSpc>
                <a:spcPct val="90000"/>
              </a:lnSpc>
              <a:spcBef>
                <a:spcPts val="1000"/>
              </a:spcBef>
              <a:spcAft>
                <a:spcPts val="0"/>
              </a:spcAft>
              <a:buClr>
                <a:schemeClr val="dk1"/>
              </a:buClr>
              <a:buSzPts val="2800"/>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3" name="Google Shape;113;p16"/>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6699FF"/>
              </a:buClr>
              <a:buSzPts val="4000"/>
              <a:buFont typeface="Jacques Francois Shadow"/>
              <a:buNone/>
            </a:pPr>
            <a:r>
              <a:rPr b="1" lang="en-US" sz="4000">
                <a:solidFill>
                  <a:srgbClr val="6699FF"/>
                </a:solidFill>
              </a:rPr>
              <a:t>R</a:t>
            </a:r>
            <a:r>
              <a:rPr b="1" lang="en-US" sz="4000">
                <a:solidFill>
                  <a:srgbClr val="6699FF"/>
                </a:solidFill>
              </a:rPr>
              <a:t>esearch Task 1</a:t>
            </a:r>
            <a:endParaRPr/>
          </a:p>
        </p:txBody>
      </p:sp>
      <p:sp>
        <p:nvSpPr>
          <p:cNvPr id="114" name="Google Shape;114;p16"/>
          <p:cNvSpPr txBox="1"/>
          <p:nvPr>
            <p:ph idx="1" type="body"/>
          </p:nvPr>
        </p:nvSpPr>
        <p:spPr>
          <a:xfrm>
            <a:off x="838200" y="2257886"/>
            <a:ext cx="10515600" cy="337814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6600"/>
              <a:buNone/>
            </a:pPr>
            <a:r>
              <a:t/>
            </a:r>
            <a:endParaRPr sz="2000"/>
          </a:p>
          <a:p>
            <a:pPr indent="0" lvl="0" marL="0" rtl="0" algn="ctr">
              <a:lnSpc>
                <a:spcPct val="90000"/>
              </a:lnSpc>
              <a:spcBef>
                <a:spcPts val="1000"/>
              </a:spcBef>
              <a:spcAft>
                <a:spcPts val="0"/>
              </a:spcAft>
              <a:buClr>
                <a:schemeClr val="dk1"/>
              </a:buClr>
              <a:buSzPts val="4800"/>
              <a:buNone/>
            </a:pPr>
            <a:r>
              <a:rPr lang="en-US" sz="2000"/>
              <a:t>Search for pictures of mammoths</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1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1" name="Google Shape;121;p17"/>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6699FF"/>
              </a:buClr>
              <a:buSzPts val="4000"/>
              <a:buFont typeface="Jacques Francois Shadow"/>
              <a:buNone/>
            </a:pPr>
            <a:r>
              <a:rPr b="1" lang="en-US" sz="4000">
                <a:solidFill>
                  <a:srgbClr val="6699FF"/>
                </a:solidFill>
              </a:rPr>
              <a:t>R</a:t>
            </a:r>
            <a:r>
              <a:rPr b="1" lang="en-US" sz="4000">
                <a:solidFill>
                  <a:srgbClr val="6699FF"/>
                </a:solidFill>
              </a:rPr>
              <a:t>esearch Task 2</a:t>
            </a:r>
            <a:endParaRPr/>
          </a:p>
        </p:txBody>
      </p:sp>
      <p:sp>
        <p:nvSpPr>
          <p:cNvPr id="122" name="Google Shape;122;p17"/>
          <p:cNvSpPr txBox="1"/>
          <p:nvPr>
            <p:ph idx="1" type="body"/>
          </p:nvPr>
        </p:nvSpPr>
        <p:spPr>
          <a:xfrm>
            <a:off x="838200" y="2257886"/>
            <a:ext cx="10515600" cy="337814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None/>
            </a:pPr>
            <a:r>
              <a:t/>
            </a:r>
            <a:endParaRPr sz="2000"/>
          </a:p>
          <a:p>
            <a:pPr indent="0" lvl="0" marL="0" rtl="0" algn="ctr">
              <a:lnSpc>
                <a:spcPct val="90000"/>
              </a:lnSpc>
              <a:spcBef>
                <a:spcPts val="1000"/>
              </a:spcBef>
              <a:spcAft>
                <a:spcPts val="0"/>
              </a:spcAft>
              <a:buClr>
                <a:schemeClr val="dk1"/>
              </a:buClr>
              <a:buSzPts val="4800"/>
              <a:buNone/>
            </a:pPr>
            <a:r>
              <a:rPr lang="en-US" sz="2000"/>
              <a:t>Search for scholarly articles about mammoths</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1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9" name="Google Shape;129;p18"/>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6699FF"/>
              </a:buClr>
              <a:buSzPts val="4000"/>
              <a:buFont typeface="Jacques Francois Shadow"/>
              <a:buNone/>
            </a:pPr>
            <a:r>
              <a:rPr b="1" lang="en-US" sz="4000">
                <a:solidFill>
                  <a:srgbClr val="6699FF"/>
                </a:solidFill>
              </a:rPr>
              <a:t>R</a:t>
            </a:r>
            <a:r>
              <a:rPr b="1" lang="en-US" sz="4000">
                <a:solidFill>
                  <a:srgbClr val="6699FF"/>
                </a:solidFill>
              </a:rPr>
              <a:t>esearch Task 3</a:t>
            </a:r>
            <a:endParaRPr/>
          </a:p>
        </p:txBody>
      </p:sp>
      <p:sp>
        <p:nvSpPr>
          <p:cNvPr id="130" name="Google Shape;130;p18"/>
          <p:cNvSpPr txBox="1"/>
          <p:nvPr>
            <p:ph idx="1" type="body"/>
          </p:nvPr>
        </p:nvSpPr>
        <p:spPr>
          <a:xfrm>
            <a:off x="838200" y="2257886"/>
            <a:ext cx="10515600" cy="337814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None/>
            </a:pPr>
            <a:r>
              <a:rPr lang="en-US" sz="2000"/>
              <a:t>Search for John Legend</a:t>
            </a:r>
            <a:endParaRPr sz="2000"/>
          </a:p>
          <a:p>
            <a:pPr indent="0" lvl="0" marL="0" rtl="0" algn="ctr">
              <a:lnSpc>
                <a:spcPct val="90000"/>
              </a:lnSpc>
              <a:spcBef>
                <a:spcPts val="1000"/>
              </a:spcBef>
              <a:spcAft>
                <a:spcPts val="0"/>
              </a:spcAft>
              <a:buClr>
                <a:schemeClr val="dk1"/>
              </a:buClr>
              <a:buSzPts val="4800"/>
              <a:buNone/>
            </a:pPr>
            <a:r>
              <a:t/>
            </a:r>
            <a:endParaRPr sz="2000"/>
          </a:p>
          <a:p>
            <a:pPr indent="0" lvl="0" marL="0" rtl="0" algn="ctr">
              <a:lnSpc>
                <a:spcPct val="90000"/>
              </a:lnSpc>
              <a:spcBef>
                <a:spcPts val="1000"/>
              </a:spcBef>
              <a:spcAft>
                <a:spcPts val="0"/>
              </a:spcAft>
              <a:buClr>
                <a:schemeClr val="dk1"/>
              </a:buClr>
              <a:buSzPts val="4800"/>
              <a:buNone/>
            </a:pPr>
            <a:r>
              <a:rPr lang="en-US" sz="2000"/>
              <a:t>What types of sources do you find in the top ten results?</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1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7" name="Google Shape;137;p19"/>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6699FF"/>
              </a:buClr>
              <a:buSzPts val="4000"/>
              <a:buFont typeface="Jacques Francois Shadow"/>
              <a:buNone/>
            </a:pPr>
            <a:r>
              <a:rPr b="1" lang="en-US" sz="4000">
                <a:solidFill>
                  <a:srgbClr val="6699FF"/>
                </a:solidFill>
              </a:rPr>
              <a:t>R</a:t>
            </a:r>
            <a:r>
              <a:rPr b="1" lang="en-US" sz="4000">
                <a:solidFill>
                  <a:srgbClr val="6699FF"/>
                </a:solidFill>
              </a:rPr>
              <a:t>esearch Task 4</a:t>
            </a:r>
            <a:endParaRPr/>
          </a:p>
        </p:txBody>
      </p:sp>
      <p:sp>
        <p:nvSpPr>
          <p:cNvPr id="138" name="Google Shape;138;p19"/>
          <p:cNvSpPr txBox="1"/>
          <p:nvPr>
            <p:ph idx="1" type="body"/>
          </p:nvPr>
        </p:nvSpPr>
        <p:spPr>
          <a:xfrm>
            <a:off x="838200" y="2257886"/>
            <a:ext cx="10515600" cy="337814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None/>
            </a:pPr>
            <a:r>
              <a:t/>
            </a:r>
            <a:endParaRPr sz="2000"/>
          </a:p>
          <a:p>
            <a:pPr indent="0" lvl="0" marL="0" rtl="0" algn="ctr">
              <a:lnSpc>
                <a:spcPct val="90000"/>
              </a:lnSpc>
              <a:spcBef>
                <a:spcPts val="1000"/>
              </a:spcBef>
              <a:spcAft>
                <a:spcPts val="0"/>
              </a:spcAft>
              <a:buClr>
                <a:schemeClr val="dk1"/>
              </a:buClr>
              <a:buSzPts val="4800"/>
              <a:buNone/>
            </a:pPr>
            <a:r>
              <a:rPr lang="en-US" sz="2000"/>
              <a:t>Search for reviews of the movie, </a:t>
            </a:r>
            <a:endParaRPr sz="2000"/>
          </a:p>
          <a:p>
            <a:pPr indent="0" lvl="0" marL="0" rtl="0" algn="ctr">
              <a:lnSpc>
                <a:spcPct val="90000"/>
              </a:lnSpc>
              <a:spcBef>
                <a:spcPts val="1000"/>
              </a:spcBef>
              <a:spcAft>
                <a:spcPts val="0"/>
              </a:spcAft>
              <a:buClr>
                <a:schemeClr val="dk1"/>
              </a:buClr>
              <a:buSzPts val="4800"/>
              <a:buNone/>
            </a:pPr>
            <a:r>
              <a:rPr i="1" lang="en-US" sz="2000"/>
              <a:t>Avengers: Infinity War</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b="0" l="0" r="0" t="0"/>
          <a:stretch/>
        </p:blipFill>
        <p:spPr>
          <a:xfrm>
            <a:off x="0" y="-8238"/>
            <a:ext cx="12192000" cy="6858000"/>
          </a:xfrm>
          <a:prstGeom prst="rect">
            <a:avLst/>
          </a:prstGeom>
          <a:noFill/>
          <a:ln>
            <a:noFill/>
          </a:ln>
        </p:spPr>
      </p:pic>
      <p:sp>
        <p:nvSpPr>
          <p:cNvPr id="145" name="Google Shape;145;p20"/>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6699FF"/>
              </a:buClr>
              <a:buSzPts val="4000"/>
              <a:buFont typeface="Jacques Francois Shadow"/>
              <a:buNone/>
            </a:pPr>
            <a:r>
              <a:rPr b="1" lang="en-US" sz="4000">
                <a:solidFill>
                  <a:srgbClr val="6699FF"/>
                </a:solidFill>
              </a:rPr>
              <a:t>Select the Best Places to Search</a:t>
            </a:r>
            <a:endParaRPr/>
          </a:p>
        </p:txBody>
      </p:sp>
      <p:sp>
        <p:nvSpPr>
          <p:cNvPr id="146" name="Google Shape;146;p20"/>
          <p:cNvSpPr txBox="1"/>
          <p:nvPr>
            <p:ph idx="1" type="body"/>
          </p:nvPr>
        </p:nvSpPr>
        <p:spPr>
          <a:xfrm>
            <a:off x="838200" y="2269996"/>
            <a:ext cx="10515600" cy="329878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None/>
            </a:pPr>
            <a:r>
              <a:rPr lang="en-US" sz="2000"/>
              <a:t>Google Search is not designed for college level research.</a:t>
            </a:r>
            <a:endParaRPr sz="2000"/>
          </a:p>
          <a:p>
            <a:pPr indent="0" lvl="0" marL="0" rtl="0" algn="ctr">
              <a:lnSpc>
                <a:spcPct val="90000"/>
              </a:lnSpc>
              <a:spcBef>
                <a:spcPts val="1000"/>
              </a:spcBef>
              <a:spcAft>
                <a:spcPts val="0"/>
              </a:spcAft>
              <a:buClr>
                <a:schemeClr val="dk1"/>
              </a:buClr>
              <a:buSzPts val="3200"/>
              <a:buNone/>
            </a:pPr>
            <a:r>
              <a:t/>
            </a:r>
            <a:endParaRPr sz="2000"/>
          </a:p>
          <a:p>
            <a:pPr indent="0" lvl="0" marL="0" rtl="0" algn="ctr">
              <a:lnSpc>
                <a:spcPct val="90000"/>
              </a:lnSpc>
              <a:spcBef>
                <a:spcPts val="1000"/>
              </a:spcBef>
              <a:spcAft>
                <a:spcPts val="0"/>
              </a:spcAft>
              <a:buClr>
                <a:schemeClr val="dk1"/>
              </a:buClr>
              <a:buSzPts val="3200"/>
              <a:buNone/>
            </a:pPr>
            <a:r>
              <a:rPr lang="en-US" sz="2000"/>
              <a:t>The college library has higher level sources and tools for college level research.</a:t>
            </a:r>
            <a:endParaRPr sz="2000"/>
          </a:p>
          <a:p>
            <a:pPr indent="0" lvl="0" marL="0" rtl="0" algn="ctr">
              <a:lnSpc>
                <a:spcPct val="90000"/>
              </a:lnSpc>
              <a:spcBef>
                <a:spcPts val="1000"/>
              </a:spcBef>
              <a:spcAft>
                <a:spcPts val="0"/>
              </a:spcAft>
              <a:buClr>
                <a:schemeClr val="dk1"/>
              </a:buClr>
              <a:buSzPts val="3200"/>
              <a:buNone/>
            </a:pPr>
            <a:r>
              <a:t/>
            </a:r>
            <a:endParaRPr sz="2000"/>
          </a:p>
          <a:p>
            <a:pPr indent="0" lvl="0" marL="0" rtl="0" algn="ctr">
              <a:lnSpc>
                <a:spcPct val="90000"/>
              </a:lnSpc>
              <a:spcBef>
                <a:spcPts val="1000"/>
              </a:spcBef>
              <a:spcAft>
                <a:spcPts val="0"/>
              </a:spcAft>
              <a:buClr>
                <a:schemeClr val="dk1"/>
              </a:buClr>
              <a:buSzPts val="3200"/>
              <a:buNone/>
            </a:pPr>
            <a:r>
              <a:rPr lang="en-US" sz="2000"/>
              <a:t>But library search engines are not always as easy to use as Google.</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3" name="Google Shape;153;p21"/>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6699FF"/>
              </a:buClr>
              <a:buSzPts val="4000"/>
              <a:buFont typeface="Jacques Francois Shadow"/>
              <a:buNone/>
            </a:pPr>
            <a:r>
              <a:rPr b="1" lang="en-US" sz="4000">
                <a:solidFill>
                  <a:srgbClr val="6699FF"/>
                </a:solidFill>
              </a:rPr>
              <a:t>Search Techniques</a:t>
            </a:r>
            <a:endParaRPr/>
          </a:p>
        </p:txBody>
      </p:sp>
      <p:sp>
        <p:nvSpPr>
          <p:cNvPr id="154" name="Google Shape;154;p21"/>
          <p:cNvSpPr txBox="1"/>
          <p:nvPr>
            <p:ph idx="1" type="body"/>
          </p:nvPr>
        </p:nvSpPr>
        <p:spPr>
          <a:xfrm>
            <a:off x="193592" y="1825624"/>
            <a:ext cx="11804821" cy="4756407"/>
          </a:xfrm>
          <a:prstGeom prst="rect">
            <a:avLst/>
          </a:prstGeom>
          <a:noFill/>
          <a:ln>
            <a:noFill/>
          </a:ln>
        </p:spPr>
        <p:txBody>
          <a:bodyPr anchorCtr="0" anchor="t" bIns="45700" lIns="91425" spcFirstLastPara="1" rIns="91425" wrap="square" tIns="45700">
            <a:noAutofit/>
          </a:bodyPr>
          <a:lstStyle/>
          <a:p>
            <a:pPr indent="-177800" lvl="0" marL="228600" rtl="0" algn="ctr">
              <a:lnSpc>
                <a:spcPct val="90000"/>
              </a:lnSpc>
              <a:spcBef>
                <a:spcPts val="0"/>
              </a:spcBef>
              <a:spcAft>
                <a:spcPts val="0"/>
              </a:spcAft>
              <a:buClr>
                <a:schemeClr val="dk1"/>
              </a:buClr>
              <a:buSzPts val="2000"/>
              <a:buChar char="•"/>
            </a:pPr>
            <a:r>
              <a:rPr lang="en-US" sz="2000"/>
              <a:t>Don't search in full sentences, select the key concepts from your research question to use as keywords</a:t>
            </a:r>
            <a:endParaRPr sz="2000"/>
          </a:p>
          <a:p>
            <a:pPr indent="0" lvl="0" marL="0" rtl="0" algn="ctr">
              <a:lnSpc>
                <a:spcPct val="90000"/>
              </a:lnSpc>
              <a:spcBef>
                <a:spcPts val="1000"/>
              </a:spcBef>
              <a:spcAft>
                <a:spcPts val="0"/>
              </a:spcAft>
              <a:buClr>
                <a:schemeClr val="dk1"/>
              </a:buClr>
              <a:buSzPts val="1200"/>
              <a:buNone/>
            </a:pPr>
            <a:r>
              <a:t/>
            </a:r>
            <a:endParaRPr sz="2000"/>
          </a:p>
          <a:p>
            <a:pPr indent="-177800" lvl="0" marL="228600" rtl="0" algn="ctr">
              <a:lnSpc>
                <a:spcPct val="90000"/>
              </a:lnSpc>
              <a:spcBef>
                <a:spcPts val="1000"/>
              </a:spcBef>
              <a:spcAft>
                <a:spcPts val="0"/>
              </a:spcAft>
              <a:buClr>
                <a:schemeClr val="dk1"/>
              </a:buClr>
              <a:buSzPts val="2000"/>
              <a:buChar char="•"/>
            </a:pPr>
            <a:r>
              <a:rPr lang="en-US" sz="2000"/>
              <a:t>Combine keywords with "and" "or" and "not“</a:t>
            </a:r>
            <a:endParaRPr sz="2000"/>
          </a:p>
          <a:p>
            <a:pPr indent="0" lvl="0" marL="0" rtl="0" algn="ctr">
              <a:lnSpc>
                <a:spcPct val="90000"/>
              </a:lnSpc>
              <a:spcBef>
                <a:spcPts val="1000"/>
              </a:spcBef>
              <a:spcAft>
                <a:spcPts val="0"/>
              </a:spcAft>
              <a:buClr>
                <a:schemeClr val="dk1"/>
              </a:buClr>
              <a:buSzPts val="2800"/>
              <a:buNone/>
            </a:pPr>
            <a:r>
              <a:rPr lang="en-US" sz="2000"/>
              <a:t>education AND poverty</a:t>
            </a:r>
            <a:endParaRPr sz="2000"/>
          </a:p>
          <a:p>
            <a:pPr indent="0" lvl="0" marL="0" rtl="0" algn="ctr">
              <a:lnSpc>
                <a:spcPct val="90000"/>
              </a:lnSpc>
              <a:spcBef>
                <a:spcPts val="1000"/>
              </a:spcBef>
              <a:spcAft>
                <a:spcPts val="0"/>
              </a:spcAft>
              <a:buClr>
                <a:schemeClr val="dk1"/>
              </a:buClr>
              <a:buSzPts val="2800"/>
              <a:buNone/>
            </a:pPr>
            <a:r>
              <a:rPr lang="en-US" sz="2000"/>
              <a:t>capital punishment OR death penalty</a:t>
            </a:r>
            <a:endParaRPr sz="2000"/>
          </a:p>
          <a:p>
            <a:pPr indent="0" lvl="0" marL="0" rtl="0" algn="ctr">
              <a:lnSpc>
                <a:spcPct val="90000"/>
              </a:lnSpc>
              <a:spcBef>
                <a:spcPts val="1000"/>
              </a:spcBef>
              <a:spcAft>
                <a:spcPts val="0"/>
              </a:spcAft>
              <a:buClr>
                <a:schemeClr val="dk1"/>
              </a:buClr>
              <a:buSzPts val="1200"/>
              <a:buNone/>
            </a:pPr>
            <a:r>
              <a:t/>
            </a:r>
            <a:endParaRPr sz="2000"/>
          </a:p>
          <a:p>
            <a:pPr indent="-177800" lvl="0" marL="228600" rtl="0" algn="ctr">
              <a:lnSpc>
                <a:spcPct val="90000"/>
              </a:lnSpc>
              <a:spcBef>
                <a:spcPts val="1000"/>
              </a:spcBef>
              <a:spcAft>
                <a:spcPts val="0"/>
              </a:spcAft>
              <a:buClr>
                <a:schemeClr val="dk1"/>
              </a:buClr>
              <a:buSzPts val="2000"/>
              <a:buChar char="•"/>
            </a:pPr>
            <a:r>
              <a:rPr lang="en-US" sz="2000"/>
              <a:t>Use quotation marks to do a more targeted search AKA phrased searching</a:t>
            </a:r>
            <a:endParaRPr sz="2000"/>
          </a:p>
          <a:p>
            <a:pPr indent="0" lvl="0" marL="0" rtl="0" algn="ctr">
              <a:lnSpc>
                <a:spcPct val="90000"/>
              </a:lnSpc>
              <a:spcBef>
                <a:spcPts val="1000"/>
              </a:spcBef>
              <a:spcAft>
                <a:spcPts val="0"/>
              </a:spcAft>
              <a:buClr>
                <a:schemeClr val="dk1"/>
              </a:buClr>
              <a:buSzPts val="2800"/>
              <a:buNone/>
            </a:pPr>
            <a:r>
              <a:rPr lang="en-US" sz="2000"/>
              <a:t>"evolutionary theory“</a:t>
            </a:r>
            <a:endParaRPr sz="2000"/>
          </a:p>
          <a:p>
            <a:pPr indent="0" lvl="0" marL="0" rtl="0" algn="ctr">
              <a:lnSpc>
                <a:spcPct val="90000"/>
              </a:lnSpc>
              <a:spcBef>
                <a:spcPts val="1000"/>
              </a:spcBef>
              <a:spcAft>
                <a:spcPts val="0"/>
              </a:spcAft>
              <a:buClr>
                <a:schemeClr val="dk1"/>
              </a:buClr>
              <a:buSzPts val="2800"/>
              <a:buNone/>
            </a:pPr>
            <a:r>
              <a:rPr lang="en-US" sz="2000"/>
              <a:t>"college education" AND immigration</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